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94"/>
  </p:normalViewPr>
  <p:slideViewPr>
    <p:cSldViewPr snapToGrid="0" snapToObjects="1">
      <p:cViewPr>
        <p:scale>
          <a:sx n="217" d="100"/>
          <a:sy n="217" d="100"/>
        </p:scale>
        <p:origin x="472" y="-2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821-FA6E-BE4D-B1C9-1B468514992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481-320D-9C44-A96D-7990FE4C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1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821-FA6E-BE4D-B1C9-1B468514992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481-320D-9C44-A96D-7990FE4C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3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821-FA6E-BE4D-B1C9-1B468514992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481-320D-9C44-A96D-7990FE4C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1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821-FA6E-BE4D-B1C9-1B468514992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481-320D-9C44-A96D-7990FE4C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8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821-FA6E-BE4D-B1C9-1B468514992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481-320D-9C44-A96D-7990FE4C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821-FA6E-BE4D-B1C9-1B468514992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481-320D-9C44-A96D-7990FE4C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821-FA6E-BE4D-B1C9-1B468514992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481-320D-9C44-A96D-7990FE4C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821-FA6E-BE4D-B1C9-1B468514992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481-320D-9C44-A96D-7990FE4C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5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821-FA6E-BE4D-B1C9-1B468514992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481-320D-9C44-A96D-7990FE4C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8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821-FA6E-BE4D-B1C9-1B468514992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481-320D-9C44-A96D-7990FE4C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821-FA6E-BE4D-B1C9-1B468514992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481-320D-9C44-A96D-7990FE4C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8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6A821-FA6E-BE4D-B1C9-1B468514992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1481-320D-9C44-A96D-7990FE4C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2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879FE1B1-FC4C-CB4E-9E05-1F1F5D21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34" y="2467024"/>
            <a:ext cx="3938756" cy="744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37396F-B1D0-6A45-9321-A2979F821FCC}"/>
              </a:ext>
            </a:extLst>
          </p:cNvPr>
          <p:cNvSpPr txBox="1"/>
          <p:nvPr/>
        </p:nvSpPr>
        <p:spPr>
          <a:xfrm>
            <a:off x="2663362" y="16881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77E70B-52CA-BA44-A156-FF11C025C5C0}"/>
              </a:ext>
            </a:extLst>
          </p:cNvPr>
          <p:cNvSpPr txBox="1"/>
          <p:nvPr/>
        </p:nvSpPr>
        <p:spPr>
          <a:xfrm>
            <a:off x="2797178" y="306589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PAGA correlations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FD50768-D788-1043-8D0F-AB771271D81B}"/>
              </a:ext>
            </a:extLst>
          </p:cNvPr>
          <p:cNvSpPr txBox="1"/>
          <p:nvPr/>
        </p:nvSpPr>
        <p:spPr>
          <a:xfrm>
            <a:off x="136762" y="221107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26C8751-032A-DD48-932D-E5468D6AFE24}"/>
              </a:ext>
            </a:extLst>
          </p:cNvPr>
          <p:cNvSpPr txBox="1"/>
          <p:nvPr/>
        </p:nvSpPr>
        <p:spPr>
          <a:xfrm>
            <a:off x="2766862" y="233022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F63CE20-41B4-444E-A552-A45B8B80DACF}"/>
              </a:ext>
            </a:extLst>
          </p:cNvPr>
          <p:cNvSpPr/>
          <p:nvPr/>
        </p:nvSpPr>
        <p:spPr>
          <a:xfrm>
            <a:off x="587201" y="2718064"/>
            <a:ext cx="660227" cy="73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800" baseline="-25000" dirty="0">
                <a:latin typeface="Arial" panose="020B0604020202020204" pitchFamily="34" charset="0"/>
                <a:cs typeface="Arial" panose="020B0604020202020204" pitchFamily="34" charset="0"/>
              </a:rPr>
              <a:t>EFF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signatures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BF0D28E-8D73-6645-ADDB-0281A078544F}"/>
              </a:ext>
            </a:extLst>
          </p:cNvPr>
          <p:cNvGrpSpPr/>
          <p:nvPr/>
        </p:nvGrpSpPr>
        <p:grpSpPr>
          <a:xfrm>
            <a:off x="2822717" y="623266"/>
            <a:ext cx="1333485" cy="1455940"/>
            <a:chOff x="782381" y="4026487"/>
            <a:chExt cx="2261229" cy="2468880"/>
          </a:xfrm>
        </p:grpSpPr>
        <p:pic>
          <p:nvPicPr>
            <p:cNvPr id="141" name="Picture 140" descr="A picture containing boat, green, small, sitting&#10;&#10;Description automatically generated">
              <a:extLst>
                <a:ext uri="{FF2B5EF4-FFF2-40B4-BE49-F238E27FC236}">
                  <a16:creationId xmlns:a16="http://schemas.microsoft.com/office/drawing/2014/main" id="{5E2B8675-EE7A-E44D-BFE5-0A45BC28F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381" y="4026487"/>
              <a:ext cx="2258976" cy="2468880"/>
            </a:xfrm>
            <a:prstGeom prst="rect">
              <a:avLst/>
            </a:prstGeom>
          </p:spPr>
        </p:pic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FAD6ED-B304-3D40-BD44-3E28CF7551E6}"/>
                </a:ext>
              </a:extLst>
            </p:cNvPr>
            <p:cNvSpPr/>
            <p:nvPr/>
          </p:nvSpPr>
          <p:spPr>
            <a:xfrm>
              <a:off x="814630" y="4063324"/>
              <a:ext cx="234708" cy="2313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7325864-589C-EA49-B228-C1CDC3AAAE53}"/>
                </a:ext>
              </a:extLst>
            </p:cNvPr>
            <p:cNvSpPr/>
            <p:nvPr/>
          </p:nvSpPr>
          <p:spPr>
            <a:xfrm rot="1447558">
              <a:off x="1645959" y="4969822"/>
              <a:ext cx="587981" cy="3128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416B574-E4E4-974D-9F59-5F3C6842D281}"/>
                </a:ext>
              </a:extLst>
            </p:cNvPr>
            <p:cNvSpPr/>
            <p:nvPr/>
          </p:nvSpPr>
          <p:spPr>
            <a:xfrm>
              <a:off x="2161474" y="5855465"/>
              <a:ext cx="234708" cy="2313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8AB1B91-6BBE-C84C-9D67-9F7CF165FBC0}"/>
                </a:ext>
              </a:extLst>
            </p:cNvPr>
            <p:cNvSpPr/>
            <p:nvPr/>
          </p:nvSpPr>
          <p:spPr>
            <a:xfrm>
              <a:off x="1637672" y="5660077"/>
              <a:ext cx="234708" cy="2313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36FE702-6B0D-2C47-92D0-072C06DB3691}"/>
                </a:ext>
              </a:extLst>
            </p:cNvPr>
            <p:cNvSpPr/>
            <p:nvPr/>
          </p:nvSpPr>
          <p:spPr>
            <a:xfrm>
              <a:off x="1023006" y="6091208"/>
              <a:ext cx="234708" cy="2313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C6F2144-1ED3-1F4C-BA9F-B37C7A05EB0A}"/>
                </a:ext>
              </a:extLst>
            </p:cNvPr>
            <p:cNvSpPr/>
            <p:nvPr/>
          </p:nvSpPr>
          <p:spPr>
            <a:xfrm>
              <a:off x="2808902" y="5471486"/>
              <a:ext cx="234708" cy="2313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96F2FB2-24EC-E443-82FA-151A319FB86C}"/>
                </a:ext>
              </a:extLst>
            </p:cNvPr>
            <p:cNvSpPr/>
            <p:nvPr/>
          </p:nvSpPr>
          <p:spPr>
            <a:xfrm>
              <a:off x="2783364" y="6206131"/>
              <a:ext cx="234708" cy="2313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D3833FB-4F73-FD41-99E2-D06E0481A8B9}"/>
                </a:ext>
              </a:extLst>
            </p:cNvPr>
            <p:cNvSpPr/>
            <p:nvPr/>
          </p:nvSpPr>
          <p:spPr>
            <a:xfrm>
              <a:off x="2593672" y="4921341"/>
              <a:ext cx="234708" cy="2313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2D81D67-1D24-2B44-A77D-1D6C96E10016}"/>
                </a:ext>
              </a:extLst>
            </p:cNvPr>
            <p:cNvSpPr/>
            <p:nvPr/>
          </p:nvSpPr>
          <p:spPr>
            <a:xfrm>
              <a:off x="2347715" y="4328100"/>
              <a:ext cx="234708" cy="2313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9F51C148-C163-FD49-9F96-572AFD323567}"/>
              </a:ext>
            </a:extLst>
          </p:cNvPr>
          <p:cNvSpPr txBox="1"/>
          <p:nvPr/>
        </p:nvSpPr>
        <p:spPr>
          <a:xfrm>
            <a:off x="4318236" y="17405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B9DCCBE-0C8F-E54F-A383-F61FDAFAFCE8}"/>
              </a:ext>
            </a:extLst>
          </p:cNvPr>
          <p:cNvSpPr txBox="1"/>
          <p:nvPr/>
        </p:nvSpPr>
        <p:spPr>
          <a:xfrm>
            <a:off x="5412191" y="8819878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DCDEC22-7E7E-8046-89F0-270C256BC507}"/>
              </a:ext>
            </a:extLst>
          </p:cNvPr>
          <p:cNvSpPr txBox="1"/>
          <p:nvPr/>
        </p:nvSpPr>
        <p:spPr>
          <a:xfrm>
            <a:off x="1936976" y="440908"/>
            <a:ext cx="910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P0: Naïve</a:t>
            </a:r>
          </a:p>
          <a:p>
            <a:r>
              <a:rPr lang="en-US" sz="800" dirty="0">
                <a:solidFill>
                  <a:srgbClr val="7030A0"/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P1: Comm. Progenitor</a:t>
            </a:r>
          </a:p>
          <a:p>
            <a:r>
              <a:rPr lang="en-US" sz="800" dirty="0">
                <a:solidFill>
                  <a:srgbClr val="FC0D88"/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P2: T</a:t>
            </a:r>
            <a:r>
              <a:rPr lang="en-US" sz="800" baseline="-25000" dirty="0">
                <a:solidFill>
                  <a:srgbClr val="FC0D88"/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STEM</a:t>
            </a:r>
            <a:endParaRPr lang="en-US" sz="800" dirty="0">
              <a:solidFill>
                <a:srgbClr val="FC0D88"/>
              </a:solidFill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solidFill>
                  <a:srgbClr val="C00000"/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P3: Precursors of T</a:t>
            </a:r>
            <a:r>
              <a:rPr lang="en-US" sz="800" baseline="-25000" dirty="0">
                <a:solidFill>
                  <a:srgbClr val="C00000"/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en-US" sz="800" dirty="0">
                <a:solidFill>
                  <a:srgbClr val="C00000"/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/ T</a:t>
            </a:r>
            <a:r>
              <a:rPr lang="en-US" sz="800" baseline="-25000" dirty="0">
                <a:solidFill>
                  <a:srgbClr val="C00000"/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</a:p>
          <a:p>
            <a:r>
              <a:rPr lang="en-US" sz="800" dirty="0">
                <a:solidFill>
                  <a:srgbClr val="47D1D2"/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P4: T</a:t>
            </a:r>
            <a:r>
              <a:rPr lang="en-US" sz="800" baseline="-25000" dirty="0">
                <a:solidFill>
                  <a:srgbClr val="47D1D2"/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CIRC</a:t>
            </a:r>
            <a:r>
              <a:rPr lang="en-US" sz="800" dirty="0">
                <a:solidFill>
                  <a:srgbClr val="47D1D2"/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/ TE</a:t>
            </a:r>
          </a:p>
          <a:p>
            <a:r>
              <a:rPr lang="en-US" sz="800" dirty="0">
                <a:solidFill>
                  <a:schemeClr val="accent2"/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P5: EE</a:t>
            </a:r>
            <a:endParaRPr lang="en-US" sz="800" baseline="-25000" dirty="0">
              <a:solidFill>
                <a:schemeClr val="accent2"/>
              </a:solidFill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solidFill>
                  <a:srgbClr val="3E5FFF"/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P6: T</a:t>
            </a:r>
            <a:r>
              <a:rPr lang="en-US" sz="800" baseline="-25000" dirty="0">
                <a:solidFill>
                  <a:srgbClr val="3E5FFF"/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EXH</a:t>
            </a:r>
            <a:r>
              <a:rPr lang="en-US" sz="800" dirty="0">
                <a:solidFill>
                  <a:srgbClr val="3E5FFF"/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/ T</a:t>
            </a:r>
            <a:r>
              <a:rPr lang="en-US" sz="800" baseline="-25000" dirty="0">
                <a:solidFill>
                  <a:srgbClr val="3E5FFF"/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</a:p>
          <a:p>
            <a:r>
              <a:rPr lang="en-US" sz="800" dirty="0">
                <a:solidFill>
                  <a:schemeClr val="accent6"/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P7: Early activated / DP</a:t>
            </a:r>
          </a:p>
          <a:p>
            <a:r>
              <a:rPr lang="en-US" sz="800" dirty="0">
                <a:solidFill>
                  <a:schemeClr val="accent4"/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P8: T</a:t>
            </a:r>
            <a:r>
              <a:rPr lang="en-US" sz="800" baseline="-25000" dirty="0">
                <a:solidFill>
                  <a:schemeClr val="accent4"/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EXH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8EC36D5-52C1-334A-99C6-DBC9484366D3}"/>
              </a:ext>
            </a:extLst>
          </p:cNvPr>
          <p:cNvGrpSpPr>
            <a:grpSpLocks noChangeAspect="1"/>
          </p:cNvGrpSpPr>
          <p:nvPr/>
        </p:nvGrpSpPr>
        <p:grpSpPr>
          <a:xfrm>
            <a:off x="115139" y="351886"/>
            <a:ext cx="1848436" cy="1758191"/>
            <a:chOff x="281244" y="1695898"/>
            <a:chExt cx="2588644" cy="2462260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2DB7303-2021-A84D-95C3-FEFE3CC9FA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018" b="3446"/>
            <a:stretch/>
          </p:blipFill>
          <p:spPr>
            <a:xfrm>
              <a:off x="281244" y="1695898"/>
              <a:ext cx="2588644" cy="2462260"/>
            </a:xfrm>
            <a:prstGeom prst="rect">
              <a:avLst/>
            </a:prstGeom>
          </p:spPr>
        </p:pic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2108F8E-7EF1-8E4D-9C71-21F20B0DC2BF}"/>
                </a:ext>
              </a:extLst>
            </p:cNvPr>
            <p:cNvSpPr/>
            <p:nvPr/>
          </p:nvSpPr>
          <p:spPr>
            <a:xfrm>
              <a:off x="436285" y="1854042"/>
              <a:ext cx="252762" cy="2527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023330D-19D6-B546-B040-A63E604022BB}"/>
                </a:ext>
              </a:extLst>
            </p:cNvPr>
            <p:cNvSpPr/>
            <p:nvPr/>
          </p:nvSpPr>
          <p:spPr>
            <a:xfrm>
              <a:off x="1583778" y="2529927"/>
              <a:ext cx="252762" cy="252762"/>
            </a:xfrm>
            <a:prstGeom prst="ellipse">
              <a:avLst/>
            </a:prstGeom>
            <a:solidFill>
              <a:srgbClr val="FC0D88">
                <a:alpha val="60000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1850597-3748-384E-9905-F9023573CF34}"/>
                </a:ext>
              </a:extLst>
            </p:cNvPr>
            <p:cNvSpPr/>
            <p:nvPr/>
          </p:nvSpPr>
          <p:spPr>
            <a:xfrm>
              <a:off x="1384674" y="3315741"/>
              <a:ext cx="252762" cy="252762"/>
            </a:xfrm>
            <a:prstGeom prst="ellipse">
              <a:avLst/>
            </a:prstGeom>
            <a:solidFill>
              <a:srgbClr val="C00000">
                <a:alpha val="60000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62ACE5D-08DD-924D-8679-17B6055E7DAE}"/>
                </a:ext>
              </a:extLst>
            </p:cNvPr>
            <p:cNvSpPr/>
            <p:nvPr/>
          </p:nvSpPr>
          <p:spPr>
            <a:xfrm>
              <a:off x="1384674" y="3749806"/>
              <a:ext cx="252762" cy="252762"/>
            </a:xfrm>
            <a:prstGeom prst="ellipse">
              <a:avLst/>
            </a:prstGeom>
            <a:solidFill>
              <a:srgbClr val="47D1D2">
                <a:alpha val="60000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30C794D-AD7B-FC4D-8B5A-63B1979C240D}"/>
                </a:ext>
              </a:extLst>
            </p:cNvPr>
            <p:cNvSpPr/>
            <p:nvPr/>
          </p:nvSpPr>
          <p:spPr>
            <a:xfrm>
              <a:off x="2376238" y="3202954"/>
              <a:ext cx="252762" cy="252762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E94B9BE-88E6-8A47-909F-56CC00CF893B}"/>
                </a:ext>
              </a:extLst>
            </p:cNvPr>
            <p:cNvSpPr/>
            <p:nvPr/>
          </p:nvSpPr>
          <p:spPr>
            <a:xfrm>
              <a:off x="2053830" y="3681876"/>
              <a:ext cx="252762" cy="252762"/>
            </a:xfrm>
            <a:prstGeom prst="ellipse">
              <a:avLst/>
            </a:prstGeom>
            <a:solidFill>
              <a:srgbClr val="3E5FFF">
                <a:alpha val="60000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156E56B-7C8A-1A4C-B5FC-6E8FC0DADC41}"/>
                </a:ext>
              </a:extLst>
            </p:cNvPr>
            <p:cNvSpPr/>
            <p:nvPr/>
          </p:nvSpPr>
          <p:spPr>
            <a:xfrm>
              <a:off x="2509990" y="2805670"/>
              <a:ext cx="252762" cy="252762"/>
            </a:xfrm>
            <a:prstGeom prst="ellipse">
              <a:avLst/>
            </a:prstGeom>
            <a:solidFill>
              <a:schemeClr val="accent6">
                <a:alpha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80A1D54-44DA-1742-A1D5-24A2B1518167}"/>
                </a:ext>
              </a:extLst>
            </p:cNvPr>
            <p:cNvSpPr/>
            <p:nvPr/>
          </p:nvSpPr>
          <p:spPr>
            <a:xfrm>
              <a:off x="2318745" y="2329361"/>
              <a:ext cx="252762" cy="252762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B0FD72B-4026-674E-ACCD-C303BF67A196}"/>
              </a:ext>
            </a:extLst>
          </p:cNvPr>
          <p:cNvSpPr txBox="1"/>
          <p:nvPr/>
        </p:nvSpPr>
        <p:spPr>
          <a:xfrm>
            <a:off x="124215" y="20585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B04AB66-8486-6044-A053-338E2FD9BD99}"/>
              </a:ext>
            </a:extLst>
          </p:cNvPr>
          <p:cNvSpPr txBox="1"/>
          <p:nvPr/>
        </p:nvSpPr>
        <p:spPr>
          <a:xfrm>
            <a:off x="639340" y="2237343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GSEA of CD8 T cell types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E9750B2-EF4D-1E4F-8A3C-6C2AEAE6ADA0}"/>
              </a:ext>
            </a:extLst>
          </p:cNvPr>
          <p:cNvSpPr txBox="1"/>
          <p:nvPr/>
        </p:nvSpPr>
        <p:spPr>
          <a:xfrm>
            <a:off x="608173" y="343733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Louvain clusters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D58E4B1-C195-A248-BAC9-88D02C1672C4}"/>
              </a:ext>
            </a:extLst>
          </p:cNvPr>
          <p:cNvSpPr/>
          <p:nvPr/>
        </p:nvSpPr>
        <p:spPr>
          <a:xfrm>
            <a:off x="1283790" y="2718064"/>
            <a:ext cx="660227" cy="73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800" baseline="-25000" dirty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signatures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B6B2E38-3C90-9544-A8B1-25D50E6B38EC}"/>
              </a:ext>
            </a:extLst>
          </p:cNvPr>
          <p:cNvSpPr/>
          <p:nvPr/>
        </p:nvSpPr>
        <p:spPr>
          <a:xfrm>
            <a:off x="1980379" y="2718064"/>
            <a:ext cx="660227" cy="73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800" baseline="-25000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signatures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6142A-B6E9-CE47-B611-8717107F2128}"/>
              </a:ext>
            </a:extLst>
          </p:cNvPr>
          <p:cNvSpPr txBox="1"/>
          <p:nvPr/>
        </p:nvSpPr>
        <p:spPr>
          <a:xfrm rot="16200000">
            <a:off x="3826" y="302522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LCMV</a:t>
            </a:r>
            <a:r>
              <a:rPr lang="en-US" sz="8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Arm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A611214-AC20-B749-BE84-48EA4BA9D332}"/>
              </a:ext>
            </a:extLst>
          </p:cNvPr>
          <p:cNvSpPr txBox="1"/>
          <p:nvPr/>
        </p:nvSpPr>
        <p:spPr>
          <a:xfrm rot="16200000">
            <a:off x="18600" y="3852667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LCMV</a:t>
            </a:r>
            <a:r>
              <a:rPr lang="en-US" sz="800" baseline="-25000" dirty="0">
                <a:latin typeface="Arial" panose="020B0604020202020204" pitchFamily="34" charset="0"/>
                <a:cs typeface="Arial" panose="020B0604020202020204" pitchFamily="34" charset="0"/>
              </a:rPr>
              <a:t>C13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9FE6D39-C5D8-5640-B3EB-436079AF52EA}"/>
              </a:ext>
            </a:extLst>
          </p:cNvPr>
          <p:cNvSpPr/>
          <p:nvPr/>
        </p:nvSpPr>
        <p:spPr>
          <a:xfrm>
            <a:off x="587201" y="3477484"/>
            <a:ext cx="660227" cy="73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800" baseline="-25000" dirty="0">
                <a:latin typeface="Arial" panose="020B0604020202020204" pitchFamily="34" charset="0"/>
                <a:cs typeface="Arial" panose="020B0604020202020204" pitchFamily="34" charset="0"/>
              </a:rPr>
              <a:t>EFF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signatures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5A0A2CD-35BB-2548-A0CF-A6DF73E87A14}"/>
              </a:ext>
            </a:extLst>
          </p:cNvPr>
          <p:cNvSpPr/>
          <p:nvPr/>
        </p:nvSpPr>
        <p:spPr>
          <a:xfrm>
            <a:off x="1283790" y="3477484"/>
            <a:ext cx="660227" cy="73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800" baseline="-25000" dirty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signatures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288C9A5-E8B4-CA42-BA23-3C44672508A5}"/>
              </a:ext>
            </a:extLst>
          </p:cNvPr>
          <p:cNvSpPr/>
          <p:nvPr/>
        </p:nvSpPr>
        <p:spPr>
          <a:xfrm>
            <a:off x="1980379" y="3477484"/>
            <a:ext cx="660227" cy="73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800" baseline="-25000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signatures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73B9A6-28F2-624E-AC32-4E1FD89A6A4E}"/>
              </a:ext>
            </a:extLst>
          </p:cNvPr>
          <p:cNvSpPr txBox="1"/>
          <p:nvPr/>
        </p:nvSpPr>
        <p:spPr>
          <a:xfrm>
            <a:off x="338070" y="2715207"/>
            <a:ext cx="26321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P0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P6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P7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P8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532A729-AA00-3B44-AAD0-E2F69AD0A2F8}"/>
              </a:ext>
            </a:extLst>
          </p:cNvPr>
          <p:cNvSpPr txBox="1"/>
          <p:nvPr/>
        </p:nvSpPr>
        <p:spPr>
          <a:xfrm>
            <a:off x="361085" y="3531442"/>
            <a:ext cx="26321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P0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P6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P7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9C9757D-70C2-894C-8BCE-47392A885087}"/>
              </a:ext>
            </a:extLst>
          </p:cNvPr>
          <p:cNvSpPr txBox="1"/>
          <p:nvPr/>
        </p:nvSpPr>
        <p:spPr>
          <a:xfrm rot="19040277">
            <a:off x="610558" y="2485953"/>
            <a:ext cx="53732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d-5 KLRG1</a:t>
            </a:r>
            <a:r>
              <a:rPr lang="en-US" sz="500" baseline="30000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63101D1-CDBA-9246-ACA4-798DF79F3233}"/>
              </a:ext>
            </a:extLst>
          </p:cNvPr>
          <p:cNvSpPr txBox="1"/>
          <p:nvPr/>
        </p:nvSpPr>
        <p:spPr>
          <a:xfrm rot="19040277">
            <a:off x="1322062" y="2487656"/>
            <a:ext cx="3257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500" baseline="-25000" dirty="0">
                <a:latin typeface="Arial" panose="020B0604020202020204" pitchFamily="34" charset="0"/>
                <a:cs typeface="Arial" panose="020B0604020202020204" pitchFamily="34" charset="0"/>
              </a:rPr>
              <a:t>CIRC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ACEF769-4E64-6F4B-BFBF-DF403B9A7233}"/>
              </a:ext>
            </a:extLst>
          </p:cNvPr>
          <p:cNvSpPr txBox="1"/>
          <p:nvPr/>
        </p:nvSpPr>
        <p:spPr>
          <a:xfrm rot="19040277">
            <a:off x="1469471" y="2502469"/>
            <a:ext cx="28886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500" baseline="-250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3F342B9-90AA-2549-B981-7765DEF03770}"/>
              </a:ext>
            </a:extLst>
          </p:cNvPr>
          <p:cNvSpPr txBox="1"/>
          <p:nvPr/>
        </p:nvSpPr>
        <p:spPr>
          <a:xfrm rot="19040277">
            <a:off x="530258" y="2516256"/>
            <a:ext cx="34817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endParaRPr lang="en-US" sz="5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134" descr="A close up of a map&#10;&#10;Description automatically generated">
            <a:extLst>
              <a:ext uri="{FF2B5EF4-FFF2-40B4-BE49-F238E27FC236}">
                <a16:creationId xmlns:a16="http://schemas.microsoft.com/office/drawing/2014/main" id="{BE6111FD-8E4C-A64E-9C82-A967077DBC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344" b="49461"/>
          <a:stretch/>
        </p:blipFill>
        <p:spPr>
          <a:xfrm>
            <a:off x="5645429" y="369320"/>
            <a:ext cx="1105319" cy="56248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186C5925-A0F0-A147-A518-2C9B665253C7}"/>
              </a:ext>
            </a:extLst>
          </p:cNvPr>
          <p:cNvSpPr txBox="1"/>
          <p:nvPr/>
        </p:nvSpPr>
        <p:spPr>
          <a:xfrm>
            <a:off x="4273507" y="545310"/>
            <a:ext cx="1202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Combine on one plot – use 3 different colors to mark naïve, day 5 and day 8 cells. “Gray-out” cells from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LCMV</a:t>
            </a:r>
            <a:r>
              <a:rPr lang="en-US" sz="8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Arm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vs LCMV</a:t>
            </a:r>
            <a:r>
              <a:rPr lang="en-US" sz="800" baseline="-25000" dirty="0">
                <a:latin typeface="Arial" panose="020B0604020202020204" pitchFamily="34" charset="0"/>
                <a:cs typeface="Arial" panose="020B0604020202020204" pitchFamily="34" charset="0"/>
              </a:rPr>
              <a:t>cl13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37" name="Picture 136" descr="A close up of a map&#10;&#10;Description automatically generated">
            <a:extLst>
              <a:ext uri="{FF2B5EF4-FFF2-40B4-BE49-F238E27FC236}">
                <a16:creationId xmlns:a16="http://schemas.microsoft.com/office/drawing/2014/main" id="{0FE00A46-D7DD-B84D-89F6-870526E673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344" t="48722"/>
          <a:stretch/>
        </p:blipFill>
        <p:spPr>
          <a:xfrm>
            <a:off x="5653909" y="1014119"/>
            <a:ext cx="1105319" cy="570713"/>
          </a:xfrm>
          <a:prstGeom prst="rect">
            <a:avLst/>
          </a:prstGeom>
        </p:spPr>
      </p:pic>
      <p:sp>
        <p:nvSpPr>
          <p:cNvPr id="34" name="Left Brace 33">
            <a:extLst>
              <a:ext uri="{FF2B5EF4-FFF2-40B4-BE49-F238E27FC236}">
                <a16:creationId xmlns:a16="http://schemas.microsoft.com/office/drawing/2014/main" id="{0068AB6A-7CB8-444F-914A-4C9326548F01}"/>
              </a:ext>
            </a:extLst>
          </p:cNvPr>
          <p:cNvSpPr/>
          <p:nvPr/>
        </p:nvSpPr>
        <p:spPr>
          <a:xfrm>
            <a:off x="5325112" y="457975"/>
            <a:ext cx="256428" cy="968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13F3172-3B40-DC45-B091-38B0F2449D0A}"/>
              </a:ext>
            </a:extLst>
          </p:cNvPr>
          <p:cNvSpPr/>
          <p:nvPr/>
        </p:nvSpPr>
        <p:spPr>
          <a:xfrm>
            <a:off x="4403431" y="1579033"/>
            <a:ext cx="1105318" cy="73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Bar charts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% of cells in cluster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Different color bars for day 5 and day 8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4F2D746-C17F-AA40-A8E7-E4FBF927C258}"/>
              </a:ext>
            </a:extLst>
          </p:cNvPr>
          <p:cNvSpPr/>
          <p:nvPr/>
        </p:nvSpPr>
        <p:spPr>
          <a:xfrm>
            <a:off x="5581540" y="1579033"/>
            <a:ext cx="1105318" cy="73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Bar charts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% of cells in cluster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907E856-1AAA-3847-AD74-452002D6FDD2}"/>
              </a:ext>
            </a:extLst>
          </p:cNvPr>
          <p:cNvSpPr txBox="1"/>
          <p:nvPr/>
        </p:nvSpPr>
        <p:spPr>
          <a:xfrm rot="16200000">
            <a:off x="4820436" y="1999104"/>
            <a:ext cx="26321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P0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P6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P7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P8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FC0624C-0265-0447-8C67-67199644BCDC}"/>
              </a:ext>
            </a:extLst>
          </p:cNvPr>
          <p:cNvSpPr txBox="1"/>
          <p:nvPr/>
        </p:nvSpPr>
        <p:spPr>
          <a:xfrm rot="16200000">
            <a:off x="6016786" y="1997091"/>
            <a:ext cx="26321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P0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P6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P7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P8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E5014C-7D1E-0A48-8D38-29FA413ABBF5}"/>
              </a:ext>
            </a:extLst>
          </p:cNvPr>
          <p:cNvSpPr txBox="1"/>
          <p:nvPr/>
        </p:nvSpPr>
        <p:spPr>
          <a:xfrm>
            <a:off x="4658547" y="15913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LCMV</a:t>
            </a:r>
            <a:r>
              <a:rPr lang="en-US" sz="8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Arm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1866F3-0C89-9F41-A3F1-03AA72247D1D}"/>
              </a:ext>
            </a:extLst>
          </p:cNvPr>
          <p:cNvSpPr txBox="1"/>
          <p:nvPr/>
        </p:nvSpPr>
        <p:spPr>
          <a:xfrm>
            <a:off x="5789979" y="1604715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LCMV</a:t>
            </a:r>
            <a:r>
              <a:rPr lang="en-US" sz="800" baseline="-25000" dirty="0">
                <a:latin typeface="Arial" panose="020B0604020202020204" pitchFamily="34" charset="0"/>
                <a:cs typeface="Arial" panose="020B0604020202020204" pitchFamily="34" charset="0"/>
              </a:rPr>
              <a:t>C13</a:t>
            </a:r>
          </a:p>
        </p:txBody>
      </p:sp>
      <p:pic>
        <p:nvPicPr>
          <p:cNvPr id="1026" name="Picture 2" descr="/var/folders/mf/kmqtf8bx4yjc45s742d2kd5w0000gn/T/com.microsoft.Powerpoint/WebArchiveCopyPasteTempFiles/PeHbAAAAABJRU5ErkJggg==%0A">
            <a:extLst>
              <a:ext uri="{FF2B5EF4-FFF2-40B4-BE49-F238E27FC236}">
                <a16:creationId xmlns:a16="http://schemas.microsoft.com/office/drawing/2014/main" id="{1FB1BEAB-4587-4F4E-97AF-3EFCCE6C1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6"/>
          <a:stretch/>
        </p:blipFill>
        <p:spPr bwMode="auto">
          <a:xfrm>
            <a:off x="4836512" y="3454151"/>
            <a:ext cx="1812291" cy="83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99B0EAFD-EDC6-4541-A751-F68C900F9ED2}"/>
              </a:ext>
            </a:extLst>
          </p:cNvPr>
          <p:cNvSpPr txBox="1"/>
          <p:nvPr/>
        </p:nvSpPr>
        <p:spPr>
          <a:xfrm>
            <a:off x="3062136" y="3292120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Tcf7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0CD65A9-943A-1945-9239-AAB7C2D6FA58}"/>
              </a:ext>
            </a:extLst>
          </p:cNvPr>
          <p:cNvSpPr txBox="1"/>
          <p:nvPr/>
        </p:nvSpPr>
        <p:spPr>
          <a:xfrm>
            <a:off x="4984117" y="3308709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Runx3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56B4725-5A4B-9442-8DE4-01E110F2A9A5}"/>
              </a:ext>
            </a:extLst>
          </p:cNvPr>
          <p:cNvSpPr txBox="1"/>
          <p:nvPr/>
        </p:nvSpPr>
        <p:spPr>
          <a:xfrm>
            <a:off x="4005095" y="3283910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Il7r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0B7C747-E1C7-E74D-9366-8CFDC5A35C15}"/>
              </a:ext>
            </a:extLst>
          </p:cNvPr>
          <p:cNvSpPr txBox="1"/>
          <p:nvPr/>
        </p:nvSpPr>
        <p:spPr>
          <a:xfrm>
            <a:off x="5979492" y="3292119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Il2r</a:t>
            </a:r>
          </a:p>
        </p:txBody>
      </p:sp>
      <p:pic>
        <p:nvPicPr>
          <p:cNvPr id="182" name="Picture 2" descr="/var/folders/mf/kmqtf8bx4yjc45s742d2kd5w0000gn/T/com.microsoft.Powerpoint/WebArchiveCopyPasteTempFiles/PeHbAAAAABJRU5ErkJggg==%0A">
            <a:extLst>
              <a:ext uri="{FF2B5EF4-FFF2-40B4-BE49-F238E27FC236}">
                <a16:creationId xmlns:a16="http://schemas.microsoft.com/office/drawing/2014/main" id="{5E572AF4-5B00-544C-8835-737CD9CA1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6"/>
          <a:stretch/>
        </p:blipFill>
        <p:spPr bwMode="auto">
          <a:xfrm>
            <a:off x="2877320" y="3454151"/>
            <a:ext cx="1812291" cy="83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40E32F32-25E5-1C49-B544-ACE19388F00D}"/>
              </a:ext>
            </a:extLst>
          </p:cNvPr>
          <p:cNvSpPr txBox="1"/>
          <p:nvPr/>
        </p:nvSpPr>
        <p:spPr>
          <a:xfrm>
            <a:off x="2756286" y="322816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41393A8-7105-1B4F-828A-D59FDCC0B692}"/>
              </a:ext>
            </a:extLst>
          </p:cNvPr>
          <p:cNvSpPr txBox="1"/>
          <p:nvPr/>
        </p:nvSpPr>
        <p:spPr>
          <a:xfrm>
            <a:off x="3048544" y="2343427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Like this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21394FA-B844-9C41-BBAA-CC5FCC186570}"/>
              </a:ext>
            </a:extLst>
          </p:cNvPr>
          <p:cNvSpPr txBox="1"/>
          <p:nvPr/>
        </p:nvSpPr>
        <p:spPr>
          <a:xfrm>
            <a:off x="203974" y="4420741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5174101-EA52-1944-B0E8-AF42FA079B0E}"/>
              </a:ext>
            </a:extLst>
          </p:cNvPr>
          <p:cNvSpPr/>
          <p:nvPr/>
        </p:nvSpPr>
        <p:spPr>
          <a:xfrm>
            <a:off x="559604" y="4724526"/>
            <a:ext cx="862785" cy="80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800" baseline="-25000" dirty="0">
                <a:latin typeface="Arial" panose="020B0604020202020204" pitchFamily="34" charset="0"/>
                <a:cs typeface="Arial" panose="020B0604020202020204" pitchFamily="34" charset="0"/>
              </a:rPr>
              <a:t>EFF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signatures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A5515BC-2184-014C-9580-2D27570D7300}"/>
              </a:ext>
            </a:extLst>
          </p:cNvPr>
          <p:cNvSpPr/>
          <p:nvPr/>
        </p:nvSpPr>
        <p:spPr>
          <a:xfrm>
            <a:off x="1481218" y="4732015"/>
            <a:ext cx="862785" cy="80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800" baseline="-25000" dirty="0">
                <a:latin typeface="Arial" panose="020B0604020202020204" pitchFamily="34" charset="0"/>
                <a:cs typeface="Arial" panose="020B0604020202020204" pitchFamily="34" charset="0"/>
              </a:rPr>
              <a:t>EFF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signatures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5E47A68-5B3A-984B-89F0-D12189718737}"/>
              </a:ext>
            </a:extLst>
          </p:cNvPr>
          <p:cNvSpPr/>
          <p:nvPr/>
        </p:nvSpPr>
        <p:spPr>
          <a:xfrm>
            <a:off x="559603" y="5748488"/>
            <a:ext cx="862785" cy="80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800" baseline="-25000" dirty="0">
                <a:latin typeface="Arial" panose="020B0604020202020204" pitchFamily="34" charset="0"/>
                <a:cs typeface="Arial" panose="020B0604020202020204" pitchFamily="34" charset="0"/>
              </a:rPr>
              <a:t>EFF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signatures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9538920-98A0-8D42-A2E1-19BF96E2CCC6}"/>
              </a:ext>
            </a:extLst>
          </p:cNvPr>
          <p:cNvSpPr/>
          <p:nvPr/>
        </p:nvSpPr>
        <p:spPr>
          <a:xfrm>
            <a:off x="1481218" y="5748488"/>
            <a:ext cx="862785" cy="80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800" baseline="-25000" dirty="0">
                <a:latin typeface="Arial" panose="020B0604020202020204" pitchFamily="34" charset="0"/>
                <a:cs typeface="Arial" panose="020B0604020202020204" pitchFamily="34" charset="0"/>
              </a:rPr>
              <a:t>EFF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signatures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AC0383C-90F5-7843-BB67-4125B69E93EC}"/>
              </a:ext>
            </a:extLst>
          </p:cNvPr>
          <p:cNvSpPr txBox="1"/>
          <p:nvPr/>
        </p:nvSpPr>
        <p:spPr>
          <a:xfrm>
            <a:off x="1027532" y="4478305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Violin Plots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BCD5726-62DF-7942-AF7E-76FEA39F61E1}"/>
              </a:ext>
            </a:extLst>
          </p:cNvPr>
          <p:cNvSpPr txBox="1"/>
          <p:nvPr/>
        </p:nvSpPr>
        <p:spPr>
          <a:xfrm rot="16200000">
            <a:off x="868981" y="6290696"/>
            <a:ext cx="26321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P0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P6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P7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P8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1E0E72F-6091-3B41-878E-1F60E1905644}"/>
              </a:ext>
            </a:extLst>
          </p:cNvPr>
          <p:cNvSpPr txBox="1"/>
          <p:nvPr/>
        </p:nvSpPr>
        <p:spPr>
          <a:xfrm rot="16200000">
            <a:off x="1768335" y="6290696"/>
            <a:ext cx="26321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P0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P6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P7</a:t>
            </a:r>
          </a:p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P8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DC673D7-ED11-8746-A0A4-AAB17C9D6588}"/>
              </a:ext>
            </a:extLst>
          </p:cNvPr>
          <p:cNvSpPr txBox="1"/>
          <p:nvPr/>
        </p:nvSpPr>
        <p:spPr>
          <a:xfrm>
            <a:off x="2670271" y="4434115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DA2F0BA-6263-634F-9CF2-FBAD7BF31450}"/>
              </a:ext>
            </a:extLst>
          </p:cNvPr>
          <p:cNvSpPr/>
          <p:nvPr/>
        </p:nvSpPr>
        <p:spPr>
          <a:xfrm>
            <a:off x="2984029" y="4704178"/>
            <a:ext cx="1064659" cy="73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GSEA - Best et al Signatures</a:t>
            </a:r>
          </a:p>
        </p:txBody>
      </p:sp>
    </p:spTree>
    <p:extLst>
      <p:ext uri="{BB962C8B-B14F-4D97-AF65-F5344CB8AC3E}">
        <p14:creationId xmlns:p14="http://schemas.microsoft.com/office/powerpoint/2010/main" val="200615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227</Words>
  <Application>Microsoft Macintosh PowerPoint</Application>
  <PresentationFormat>Letter Paper (8.5x11 in)</PresentationFormat>
  <Paragraphs>123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Pipkin</dc:creator>
  <cp:lastModifiedBy>Huitian Diao</cp:lastModifiedBy>
  <cp:revision>69</cp:revision>
  <dcterms:created xsi:type="dcterms:W3CDTF">2020-05-05T21:58:54Z</dcterms:created>
  <dcterms:modified xsi:type="dcterms:W3CDTF">2020-09-14T18:18:29Z</dcterms:modified>
</cp:coreProperties>
</file>