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63" r:id="rId3"/>
    <p:sldId id="265" r:id="rId4"/>
    <p:sldId id="279" r:id="rId5"/>
    <p:sldId id="280" r:id="rId6"/>
    <p:sldId id="275" r:id="rId7"/>
    <p:sldId id="259" r:id="rId8"/>
    <p:sldId id="278" r:id="rId9"/>
    <p:sldId id="258" r:id="rId10"/>
    <p:sldId id="268" r:id="rId11"/>
    <p:sldId id="281" r:id="rId12"/>
    <p:sldId id="282" r:id="rId13"/>
    <p:sldId id="277" r:id="rId14"/>
    <p:sldId id="274" r:id="rId15"/>
    <p:sldId id="273" r:id="rId16"/>
    <p:sldId id="272" r:id="rId17"/>
    <p:sldId id="266" r:id="rId18"/>
    <p:sldId id="267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19"/>
    <a:srgbClr val="ED1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4" autoAdjust="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2C79-F809-6B43-8D85-E082B2A5C1A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6B84-A813-A24D-836F-2AFE5A1A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6675-46E1-A949-B448-C6F86382627A}" type="slidenum">
              <a:rPr lang="en-US"/>
              <a:pPr/>
              <a:t>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A37C3-BDE1-864E-8645-7EA3C33347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Ago2 is </a:t>
            </a:r>
            <a:r>
              <a:rPr lang="en-US" baseline="0" dirty="0" err="1" smtClean="0"/>
              <a:t>proteosomally</a:t>
            </a:r>
            <a:r>
              <a:rPr lang="en-US" baseline="0" dirty="0" smtClean="0"/>
              <a:t> degraded during activation!!!!!! Totally gone by 48hrs!!!!!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B6F6A-DE63-C94F-BC8D-4BEFB9F67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D6B84-A813-A24D-836F-2AFE5A1A04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1EF0B-2335-DC4F-9235-A74A081F77D0}" type="slidenum">
              <a:rPr lang="en-US"/>
              <a:pPr/>
              <a:t>13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0B4B2-1AA8-7C47-AABD-33CB9CAC69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Arial"/>
                <a:cs typeface="Arial"/>
              </a:rPr>
              <a:t>High and low IL-2 conditions induce effector and memory CTL characteristics, respectively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000D-4090-254B-9C9C-24161B398F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73E3-5991-7743-9637-D55007F26FB4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4" Type="http://schemas.openxmlformats.org/officeDocument/2006/relationships/image" Target="../media/image54.emf"/><Relationship Id="rId5" Type="http://schemas.openxmlformats.org/officeDocument/2006/relationships/image" Target="../media/image55.emf"/><Relationship Id="rId6" Type="http://schemas.openxmlformats.org/officeDocument/2006/relationships/image" Target="../media/image56.emf"/><Relationship Id="rId7" Type="http://schemas.openxmlformats.org/officeDocument/2006/relationships/image" Target="../media/image57.emf"/><Relationship Id="rId8" Type="http://schemas.openxmlformats.org/officeDocument/2006/relationships/image" Target="../media/image58.emf"/><Relationship Id="rId9" Type="http://schemas.openxmlformats.org/officeDocument/2006/relationships/image" Target="../media/image59.emf"/><Relationship Id="rId10" Type="http://schemas.openxmlformats.org/officeDocument/2006/relationships/image" Target="../media/image60.emf"/><Relationship Id="rId11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png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Oversimplified Description of 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Effector and Memory CD8 T cell Differentiation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52796" name="Oval 220"/>
          <p:cNvSpPr>
            <a:spLocks noChangeAspect="1" noChangeArrowheads="1"/>
          </p:cNvSpPr>
          <p:nvPr/>
        </p:nvSpPr>
        <p:spPr bwMode="auto">
          <a:xfrm>
            <a:off x="609600" y="2832100"/>
            <a:ext cx="136525" cy="136525"/>
          </a:xfrm>
          <a:prstGeom prst="ellipse">
            <a:avLst/>
          </a:prstGeom>
          <a:gradFill rotWithShape="0">
            <a:gsLst>
              <a:gs pos="0">
                <a:srgbClr val="FFAA01"/>
              </a:gs>
              <a:gs pos="100000">
                <a:srgbClr val="FFAA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797" name="Oval 221"/>
          <p:cNvSpPr>
            <a:spLocks noChangeAspect="1" noChangeArrowheads="1"/>
          </p:cNvSpPr>
          <p:nvPr/>
        </p:nvSpPr>
        <p:spPr bwMode="auto">
          <a:xfrm>
            <a:off x="685800" y="2984500"/>
            <a:ext cx="136525" cy="136525"/>
          </a:xfrm>
          <a:prstGeom prst="ellipse">
            <a:avLst/>
          </a:prstGeom>
          <a:gradFill rotWithShape="0">
            <a:gsLst>
              <a:gs pos="0">
                <a:srgbClr val="FFAA01"/>
              </a:gs>
              <a:gs pos="100000">
                <a:srgbClr val="FFAA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798" name="Oval 222"/>
          <p:cNvSpPr>
            <a:spLocks noChangeAspect="1" noChangeArrowheads="1"/>
          </p:cNvSpPr>
          <p:nvPr/>
        </p:nvSpPr>
        <p:spPr bwMode="auto">
          <a:xfrm>
            <a:off x="838200" y="2984500"/>
            <a:ext cx="136525" cy="136525"/>
          </a:xfrm>
          <a:prstGeom prst="ellipse">
            <a:avLst/>
          </a:prstGeom>
          <a:gradFill rotWithShape="0">
            <a:gsLst>
              <a:gs pos="0">
                <a:srgbClr val="FFAA01"/>
              </a:gs>
              <a:gs pos="100000">
                <a:srgbClr val="FFAA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2799" name="Oval 223"/>
          <p:cNvSpPr>
            <a:spLocks noChangeAspect="1" noChangeArrowheads="1"/>
          </p:cNvSpPr>
          <p:nvPr/>
        </p:nvSpPr>
        <p:spPr bwMode="auto">
          <a:xfrm>
            <a:off x="762000" y="2832100"/>
            <a:ext cx="136525" cy="136525"/>
          </a:xfrm>
          <a:prstGeom prst="ellipse">
            <a:avLst/>
          </a:prstGeom>
          <a:gradFill rotWithShape="0">
            <a:gsLst>
              <a:gs pos="0">
                <a:srgbClr val="FFAA01"/>
              </a:gs>
              <a:gs pos="100000">
                <a:srgbClr val="FFAA01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53154" name="Rectangle 578"/>
          <p:cNvSpPr>
            <a:spLocks noChangeArrowheads="1"/>
          </p:cNvSpPr>
          <p:nvPr/>
        </p:nvSpPr>
        <p:spPr bwMode="auto">
          <a:xfrm>
            <a:off x="381000" y="3387725"/>
            <a:ext cx="7228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Naïve</a:t>
            </a:r>
          </a:p>
        </p:txBody>
      </p:sp>
      <p:sp>
        <p:nvSpPr>
          <p:cNvPr id="153156" name="Rectangle 580"/>
          <p:cNvSpPr>
            <a:spLocks noChangeArrowheads="1"/>
          </p:cNvSpPr>
          <p:nvPr/>
        </p:nvSpPr>
        <p:spPr bwMode="auto">
          <a:xfrm>
            <a:off x="901700" y="2120900"/>
            <a:ext cx="114646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 smtClean="0">
                <a:latin typeface="Arial"/>
                <a:cs typeface="Arial"/>
              </a:rPr>
              <a:t>Antigen </a:t>
            </a:r>
            <a:r>
              <a:rPr lang="en-US" sz="1600" dirty="0">
                <a:latin typeface="Arial"/>
                <a:cs typeface="Arial"/>
              </a:rPr>
              <a:t>+</a:t>
            </a:r>
            <a:r>
              <a:rPr lang="en-US" sz="1600" dirty="0" smtClean="0">
                <a:latin typeface="Arial"/>
                <a:cs typeface="Arial"/>
              </a:rPr>
              <a:t> </a:t>
            </a:r>
          </a:p>
          <a:p>
            <a:r>
              <a:rPr lang="en-US" sz="1600" dirty="0" smtClean="0">
                <a:latin typeface="Arial"/>
                <a:cs typeface="Arial"/>
              </a:rPr>
              <a:t>Cytokines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53158" name="Line 582"/>
          <p:cNvSpPr>
            <a:spLocks noChangeShapeType="1"/>
          </p:cNvSpPr>
          <p:nvPr/>
        </p:nvSpPr>
        <p:spPr bwMode="auto">
          <a:xfrm flipV="1">
            <a:off x="6172200" y="4356100"/>
            <a:ext cx="646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44500" y="6185068"/>
            <a:ext cx="86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Day  0</a:t>
            </a:r>
            <a:endParaRPr lang="en-US" sz="1800" dirty="0">
              <a:latin typeface="Arial"/>
              <a:cs typeface="Arial"/>
            </a:endParaRPr>
          </a:p>
        </p:txBody>
      </p:sp>
      <p:grpSp>
        <p:nvGrpSpPr>
          <p:cNvPr id="2" name="Group 517"/>
          <p:cNvGrpSpPr/>
          <p:nvPr/>
        </p:nvGrpSpPr>
        <p:grpSpPr>
          <a:xfrm>
            <a:off x="4419600" y="5080000"/>
            <a:ext cx="4419600" cy="1474400"/>
            <a:chOff x="4419600" y="5080000"/>
            <a:chExt cx="4419600" cy="1474400"/>
          </a:xfrm>
        </p:grpSpPr>
        <p:sp>
          <p:nvSpPr>
            <p:cNvPr id="366" name="TextBox 365"/>
            <p:cNvSpPr txBox="1"/>
            <p:nvPr/>
          </p:nvSpPr>
          <p:spPr>
            <a:xfrm>
              <a:off x="7696200" y="6185068"/>
              <a:ext cx="1120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Day  30+</a:t>
              </a:r>
              <a:endParaRPr lang="en-US" sz="1800" dirty="0">
                <a:latin typeface="Arial"/>
                <a:cs typeface="Arial"/>
              </a:endParaRPr>
            </a:p>
          </p:txBody>
        </p:sp>
        <p:grpSp>
          <p:nvGrpSpPr>
            <p:cNvPr id="3" name="Group 516"/>
            <p:cNvGrpSpPr/>
            <p:nvPr/>
          </p:nvGrpSpPr>
          <p:grpSpPr>
            <a:xfrm>
              <a:off x="4419600" y="5080000"/>
              <a:ext cx="4419600" cy="1016000"/>
              <a:chOff x="4419600" y="5080000"/>
              <a:chExt cx="4419600" cy="1016000"/>
            </a:xfrm>
          </p:grpSpPr>
          <p:sp>
            <p:nvSpPr>
              <p:cNvPr id="153275" name="Rectangle 699"/>
              <p:cNvSpPr>
                <a:spLocks noChangeArrowheads="1"/>
              </p:cNvSpPr>
              <p:nvPr/>
            </p:nvSpPr>
            <p:spPr bwMode="auto">
              <a:xfrm>
                <a:off x="4419600" y="5715000"/>
                <a:ext cx="4419600" cy="381000"/>
              </a:xfrm>
              <a:prstGeom prst="rect">
                <a:avLst/>
              </a:prstGeom>
              <a:gradFill rotWithShape="0">
                <a:gsLst>
                  <a:gs pos="0">
                    <a:srgbClr val="AD1DFF">
                      <a:gamma/>
                      <a:shade val="33333"/>
                      <a:invGamma/>
                    </a:srgbClr>
                  </a:gs>
                  <a:gs pos="100000">
                    <a:srgbClr val="AD1D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Arial"/>
                    <a:cs typeface="Arial"/>
                  </a:rPr>
                  <a:t>Contraction</a:t>
                </a:r>
                <a:r>
                  <a:rPr lang="en-US" sz="2400" dirty="0">
                    <a:solidFill>
                      <a:schemeClr val="tx1"/>
                    </a:solidFill>
                    <a:latin typeface="Arial"/>
                    <a:cs typeface="Arial"/>
                  </a:rPr>
                  <a:t>		     Memory</a:t>
                </a:r>
              </a:p>
            </p:txBody>
          </p:sp>
          <p:sp>
            <p:nvSpPr>
              <p:cNvPr id="368" name="Right Triangle 367"/>
              <p:cNvSpPr/>
              <p:nvPr/>
            </p:nvSpPr>
            <p:spPr bwMode="auto">
              <a:xfrm>
                <a:off x="4432300" y="5080000"/>
                <a:ext cx="3149600" cy="609600"/>
              </a:xfrm>
              <a:prstGeom prst="rtTriangle">
                <a:avLst/>
              </a:prstGeom>
              <a:solidFill>
                <a:srgbClr val="8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-128"/>
                  <a:cs typeface="Arial"/>
                </a:endParaRPr>
              </a:p>
            </p:txBody>
          </p:sp>
        </p:grpSp>
      </p:grpSp>
      <p:grpSp>
        <p:nvGrpSpPr>
          <p:cNvPr id="4" name="Group 518"/>
          <p:cNvGrpSpPr/>
          <p:nvPr/>
        </p:nvGrpSpPr>
        <p:grpSpPr>
          <a:xfrm>
            <a:off x="990600" y="2552700"/>
            <a:ext cx="4368800" cy="4140200"/>
            <a:chOff x="990600" y="2552700"/>
            <a:chExt cx="4368800" cy="4140200"/>
          </a:xfrm>
        </p:grpSpPr>
        <p:sp>
          <p:nvSpPr>
            <p:cNvPr id="364" name="TextBox 363"/>
            <p:cNvSpPr txBox="1"/>
            <p:nvPr/>
          </p:nvSpPr>
          <p:spPr>
            <a:xfrm>
              <a:off x="3489815" y="6046569"/>
              <a:ext cx="1869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Arial"/>
                  <a:cs typeface="Arial"/>
                </a:rPr>
                <a:t>Day  8</a:t>
              </a:r>
            </a:p>
            <a:p>
              <a:pPr algn="ctr"/>
              <a:r>
                <a:rPr lang="en-US" sz="1800" dirty="0" smtClean="0">
                  <a:latin typeface="Arial"/>
                  <a:cs typeface="Arial"/>
                </a:rPr>
                <a:t>(peak response)</a:t>
              </a:r>
              <a:endParaRPr lang="en-US" sz="1800" dirty="0">
                <a:latin typeface="Arial"/>
                <a:cs typeface="Arial"/>
              </a:endParaRPr>
            </a:p>
          </p:txBody>
        </p:sp>
        <p:grpSp>
          <p:nvGrpSpPr>
            <p:cNvPr id="5" name="Group 514"/>
            <p:cNvGrpSpPr/>
            <p:nvPr/>
          </p:nvGrpSpPr>
          <p:grpSpPr>
            <a:xfrm>
              <a:off x="990600" y="2552700"/>
              <a:ext cx="3505200" cy="3543300"/>
              <a:chOff x="990600" y="2552700"/>
              <a:chExt cx="3657600" cy="3543300"/>
            </a:xfrm>
          </p:grpSpPr>
          <p:sp>
            <p:nvSpPr>
              <p:cNvPr id="153274" name="Rectangle 698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3657600" cy="381000"/>
              </a:xfrm>
              <a:prstGeom prst="rect">
                <a:avLst/>
              </a:prstGeom>
              <a:gradFill rotWithShape="0">
                <a:gsLst>
                  <a:gs pos="0">
                    <a:srgbClr val="E30C07"/>
                  </a:gs>
                  <a:gs pos="100000">
                    <a:srgbClr val="E30C07">
                      <a:gamma/>
                      <a:shade val="74510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r>
                  <a:rPr lang="en-US" sz="2400" dirty="0" err="1">
                    <a:solidFill>
                      <a:schemeClr val="tx1"/>
                    </a:solidFill>
                    <a:latin typeface="Arial"/>
                    <a:cs typeface="Arial"/>
                  </a:rPr>
                  <a:t>Clonal</a:t>
                </a:r>
                <a:r>
                  <a:rPr lang="en-US" sz="2400" dirty="0">
                    <a:solidFill>
                      <a:schemeClr val="tx1"/>
                    </a:solidFill>
                    <a:latin typeface="Arial"/>
                    <a:cs typeface="Arial"/>
                  </a:rPr>
                  <a:t> expansion</a:t>
                </a:r>
              </a:p>
            </p:txBody>
          </p:sp>
          <p:grpSp>
            <p:nvGrpSpPr>
              <p:cNvPr id="6" name="Group 372"/>
              <p:cNvGrpSpPr/>
              <p:nvPr/>
            </p:nvGrpSpPr>
            <p:grpSpPr>
              <a:xfrm>
                <a:off x="1981200" y="2552700"/>
                <a:ext cx="901700" cy="856265"/>
                <a:chOff x="3040601" y="3160191"/>
                <a:chExt cx="1207102" cy="1110265"/>
              </a:xfrm>
            </p:grpSpPr>
            <p:sp>
              <p:nvSpPr>
                <p:cNvPr id="374" name="Oval 22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43826" y="31601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75" name="Oval 22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43826" y="33887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76" name="Oval 22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96189" y="32840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77" name="Oval 22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676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78" name="Oval 22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962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79" name="Oval 22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62876" y="33189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0" name="Oval 23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48626" y="3312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1" name="Oval 23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10514" y="32792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2" name="Oval 23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062826" y="34649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3" name="Oval 23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58151" y="32395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4" name="Oval 23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0026" y="33887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5" name="Oval 23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15226" y="33887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6" name="Oval 23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29564" y="33522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7" name="Oval 23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67626" y="32363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8" name="Oval 23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48551" y="33237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89" name="Oval 23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88239" y="34713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0" name="Oval 24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96189" y="32840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1" name="Oval 24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43826" y="32443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2" name="Oval 24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54926" y="35046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3" name="Oval 24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64489" y="3185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4" name="Oval 24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02564" y="34649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5" name="Oval 24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0026" y="31601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6" name="Oval 24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50201" y="34268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7" name="Oval 24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10514" y="32792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8" name="Oval 24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67626" y="32363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399" name="Oval 24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1614" y="35396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0" name="Oval 25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35876" y="34316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1" name="Oval 25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27926" y="36173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2" name="Oval 25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67614" y="37650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3" name="Oval 25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75564" y="35792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4" name="Oval 25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1614" y="35396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5" name="Oval 25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34301" y="37999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6" name="Oval 25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42276" y="34792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7" name="Oval 25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81939" y="37602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8" name="Oval 25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29564" y="33522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09" name="Oval 25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27989" y="37205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0" name="Oval 26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88301" y="35729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1" name="Oval 26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62876" y="33189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2" name="Oval 26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00989" y="38332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3" name="Oval 26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83539" y="32586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4" name="Oval 26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75589" y="34459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5" name="Oval 26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15276" y="35935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6" name="Oval 26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23226" y="34062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7" name="Oval 26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70864" y="33665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8" name="Oval 26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81964" y="36269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19" name="Oval 26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724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0" name="Oval 27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29601" y="35872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1" name="Oval 27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390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2" name="Oval 27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24826" y="3312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3" name="Oval 27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4037551" y="34014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4" name="Oval 27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724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5" name="Oval 27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48651" y="36618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6" name="Oval 27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13664" y="37253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7" name="Oval 27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07301" y="39126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8" name="Oval 27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45401" y="40603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29" name="Oval 27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53351" y="38729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0" name="Oval 28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20039" y="39079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1" name="Oval 28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00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2" name="Oval 28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21651" y="37745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3" name="Oval 28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72426" y="39301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4" name="Oval 28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08939" y="36475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5" name="Oval 28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070764" y="37856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6" name="Oval 28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67676" y="38682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7" name="Oval 28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42251" y="36126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8" name="Oval 28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672426" y="31601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39" name="Oval 28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75626" y="36808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0" name="Oval 29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35939" y="353325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1" name="Oval 29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81964" y="36269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2" name="Oval 29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61339" y="39221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3" name="Oval 29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02601" y="37015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4" name="Oval 29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42289" y="38475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5" name="Oval 29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88339" y="38078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6" name="Oval 29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520026" y="39983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7" name="Oval 29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772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8" name="Oval 29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772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49" name="Oval 29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77226" y="34649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0" name="Oval 30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43826" y="35411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1" name="Oval 30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748626" y="38618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2" name="Oval 30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29601" y="35872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3" name="Oval 30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824826" y="34649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4" name="Oval 30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080289" y="365707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5" name="Oval 30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040601" y="35110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6" name="Oval 30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91426" y="34649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7" name="Oval 30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15226" y="39301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8" name="Oval 30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390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59" name="Oval 309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438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0" name="Oval 310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93001" y="378566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1" name="Oval 311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977226" y="3693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2" name="Oval 312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413664" y="37253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3" name="Oval 313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53326" y="4006329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4" name="Oval 314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00951" y="35983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5" name="Oval 315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99376" y="396664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6" name="Oval 316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359689" y="3819004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7" name="Oval 317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134264" y="3563416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  <p:sp>
              <p:nvSpPr>
                <p:cNvPr id="468" name="Oval 318"/>
                <p:cNvSpPr>
                  <a:spLocks noChangeAspect="1" noChangeArrowheads="1"/>
                </p:cNvSpPr>
                <p:nvPr/>
              </p:nvSpPr>
              <p:spPr bwMode="auto">
                <a:xfrm rot="4500000" flipV="1">
                  <a:off x="3291426" y="3312591"/>
                  <a:ext cx="210152" cy="210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0002"/>
                    </a:gs>
                    <a:gs pos="100000">
                      <a:srgbClr val="FF0002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469" name="Line 582"/>
          <p:cNvSpPr>
            <a:spLocks noChangeShapeType="1"/>
          </p:cNvSpPr>
          <p:nvPr/>
        </p:nvSpPr>
        <p:spPr bwMode="auto">
          <a:xfrm flipV="1">
            <a:off x="1066800" y="29718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7193704" y="4152900"/>
            <a:ext cx="82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death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15" name="Group 469"/>
          <p:cNvGrpSpPr/>
          <p:nvPr/>
        </p:nvGrpSpPr>
        <p:grpSpPr>
          <a:xfrm>
            <a:off x="4107849" y="1560497"/>
            <a:ext cx="514952" cy="591152"/>
            <a:chOff x="3866549" y="2339374"/>
            <a:chExt cx="514952" cy="591152"/>
          </a:xfrm>
        </p:grpSpPr>
        <p:sp>
          <p:nvSpPr>
            <p:cNvPr id="152895" name="Oval 319"/>
            <p:cNvSpPr>
              <a:spLocks noChangeAspect="1" noChangeArrowheads="1"/>
            </p:cNvSpPr>
            <p:nvPr/>
          </p:nvSpPr>
          <p:spPr bwMode="auto">
            <a:xfrm flipH="1">
              <a:off x="3866549" y="26441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896" name="Oval 320"/>
            <p:cNvSpPr>
              <a:spLocks noChangeAspect="1" noChangeArrowheads="1"/>
            </p:cNvSpPr>
            <p:nvPr/>
          </p:nvSpPr>
          <p:spPr bwMode="auto">
            <a:xfrm flipH="1">
              <a:off x="3942749" y="25679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897" name="Oval 321"/>
            <p:cNvSpPr>
              <a:spLocks noChangeAspect="1" noChangeArrowheads="1"/>
            </p:cNvSpPr>
            <p:nvPr/>
          </p:nvSpPr>
          <p:spPr bwMode="auto">
            <a:xfrm flipH="1">
              <a:off x="4171349" y="26441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898" name="Oval 322"/>
            <p:cNvSpPr>
              <a:spLocks noChangeAspect="1" noChangeArrowheads="1"/>
            </p:cNvSpPr>
            <p:nvPr/>
          </p:nvSpPr>
          <p:spPr bwMode="auto">
            <a:xfrm flipH="1">
              <a:off x="4018949" y="26441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0" name="Oval 324"/>
            <p:cNvSpPr>
              <a:spLocks noChangeAspect="1" noChangeArrowheads="1"/>
            </p:cNvSpPr>
            <p:nvPr/>
          </p:nvSpPr>
          <p:spPr bwMode="auto">
            <a:xfrm flipH="1">
              <a:off x="4018949" y="27203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1" name="Oval 325"/>
            <p:cNvSpPr>
              <a:spLocks noChangeAspect="1" noChangeArrowheads="1"/>
            </p:cNvSpPr>
            <p:nvPr/>
          </p:nvSpPr>
          <p:spPr bwMode="auto">
            <a:xfrm flipH="1">
              <a:off x="3866549" y="25679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2" name="Oval 326"/>
            <p:cNvSpPr>
              <a:spLocks noChangeAspect="1" noChangeArrowheads="1"/>
            </p:cNvSpPr>
            <p:nvPr/>
          </p:nvSpPr>
          <p:spPr bwMode="auto">
            <a:xfrm flipH="1">
              <a:off x="3866549" y="24155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3" name="Oval 327"/>
            <p:cNvSpPr>
              <a:spLocks noChangeAspect="1" noChangeArrowheads="1"/>
            </p:cNvSpPr>
            <p:nvPr/>
          </p:nvSpPr>
          <p:spPr bwMode="auto">
            <a:xfrm flipH="1">
              <a:off x="4095149" y="25679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5" name="Oval 329"/>
            <p:cNvSpPr>
              <a:spLocks noChangeAspect="1" noChangeArrowheads="1"/>
            </p:cNvSpPr>
            <p:nvPr/>
          </p:nvSpPr>
          <p:spPr bwMode="auto">
            <a:xfrm flipH="1">
              <a:off x="4095149" y="24155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8" name="Oval 332"/>
            <p:cNvSpPr>
              <a:spLocks noChangeAspect="1" noChangeArrowheads="1"/>
            </p:cNvSpPr>
            <p:nvPr/>
          </p:nvSpPr>
          <p:spPr bwMode="auto">
            <a:xfrm flipH="1">
              <a:off x="4171349" y="24155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09" name="Oval 333"/>
            <p:cNvSpPr>
              <a:spLocks noChangeAspect="1" noChangeArrowheads="1"/>
            </p:cNvSpPr>
            <p:nvPr/>
          </p:nvSpPr>
          <p:spPr bwMode="auto">
            <a:xfrm flipH="1">
              <a:off x="4095149" y="26441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10" name="Oval 334"/>
            <p:cNvSpPr>
              <a:spLocks noChangeAspect="1" noChangeArrowheads="1"/>
            </p:cNvSpPr>
            <p:nvPr/>
          </p:nvSpPr>
          <p:spPr bwMode="auto">
            <a:xfrm flipH="1">
              <a:off x="4171349" y="24917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11" name="Oval 335"/>
            <p:cNvSpPr>
              <a:spLocks noChangeAspect="1" noChangeArrowheads="1"/>
            </p:cNvSpPr>
            <p:nvPr/>
          </p:nvSpPr>
          <p:spPr bwMode="auto">
            <a:xfrm flipH="1">
              <a:off x="4018949" y="24917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2913" name="Oval 337"/>
            <p:cNvSpPr>
              <a:spLocks noChangeAspect="1" noChangeArrowheads="1"/>
            </p:cNvSpPr>
            <p:nvPr/>
          </p:nvSpPr>
          <p:spPr bwMode="auto">
            <a:xfrm flipH="1">
              <a:off x="4018949" y="2339374"/>
              <a:ext cx="210152" cy="210152"/>
            </a:xfrm>
            <a:prstGeom prst="ellipse">
              <a:avLst/>
            </a:prstGeom>
            <a:gradFill rotWithShape="0">
              <a:gsLst>
                <a:gs pos="0">
                  <a:srgbClr val="AD1DFF"/>
                </a:gs>
                <a:gs pos="100000">
                  <a:srgbClr val="AD1D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" name="Group 512"/>
          <p:cNvGrpSpPr/>
          <p:nvPr/>
        </p:nvGrpSpPr>
        <p:grpSpPr>
          <a:xfrm>
            <a:off x="4878044" y="1024523"/>
            <a:ext cx="1152479" cy="1285677"/>
            <a:chOff x="4878044" y="1024523"/>
            <a:chExt cx="1152479" cy="1285677"/>
          </a:xfrm>
        </p:grpSpPr>
        <p:sp>
          <p:nvSpPr>
            <p:cNvPr id="473" name="TextBox 472"/>
            <p:cNvSpPr txBox="1"/>
            <p:nvPr/>
          </p:nvSpPr>
          <p:spPr>
            <a:xfrm>
              <a:off x="4878044" y="1024523"/>
              <a:ext cx="1112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IL-7Ra high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4878044" y="1278523"/>
              <a:ext cx="1152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KLRG-1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4878044" y="1519823"/>
              <a:ext cx="113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Perforin</a:t>
              </a:r>
              <a:r>
                <a:rPr lang="en-US" sz="1400" dirty="0" smtClean="0">
                  <a:latin typeface="Arial"/>
                  <a:cs typeface="Arial"/>
                </a:rPr>
                <a:t>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4882357" y="1761123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T-bet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4887914" y="2002423"/>
              <a:ext cx="1123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Eomes</a:t>
              </a:r>
              <a:r>
                <a:rPr lang="en-US" sz="1400" dirty="0" smtClean="0">
                  <a:latin typeface="Arial"/>
                  <a:cs typeface="Arial"/>
                </a:rPr>
                <a:t> high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sp>
        <p:nvSpPr>
          <p:cNvPr id="493" name="Line 582"/>
          <p:cNvSpPr>
            <a:spLocks noChangeShapeType="1"/>
          </p:cNvSpPr>
          <p:nvPr/>
        </p:nvSpPr>
        <p:spPr bwMode="auto">
          <a:xfrm flipV="1">
            <a:off x="6172200" y="1752600"/>
            <a:ext cx="646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grpSp>
        <p:nvGrpSpPr>
          <p:cNvPr id="17" name="Group 513"/>
          <p:cNvGrpSpPr/>
          <p:nvPr/>
        </p:nvGrpSpPr>
        <p:grpSpPr>
          <a:xfrm>
            <a:off x="7041304" y="1024523"/>
            <a:ext cx="1897519" cy="2097504"/>
            <a:chOff x="7041304" y="1024523"/>
            <a:chExt cx="1897519" cy="2097504"/>
          </a:xfrm>
        </p:grpSpPr>
        <p:grpSp>
          <p:nvGrpSpPr>
            <p:cNvPr id="18" name="Group 369"/>
            <p:cNvGrpSpPr/>
            <p:nvPr/>
          </p:nvGrpSpPr>
          <p:grpSpPr>
            <a:xfrm>
              <a:off x="7041304" y="1532523"/>
              <a:ext cx="593725" cy="593725"/>
              <a:chOff x="5715000" y="2311400"/>
              <a:chExt cx="593725" cy="593725"/>
            </a:xfrm>
          </p:grpSpPr>
          <p:sp>
            <p:nvSpPr>
              <p:cNvPr id="153067" name="Oval 491"/>
              <p:cNvSpPr>
                <a:spLocks noChangeAspect="1" noChangeArrowheads="1"/>
              </p:cNvSpPr>
              <p:nvPr/>
            </p:nvSpPr>
            <p:spPr bwMode="auto">
              <a:xfrm>
                <a:off x="5867400" y="26797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68" name="Oval 492"/>
              <p:cNvSpPr>
                <a:spLocks noChangeAspect="1" noChangeArrowheads="1"/>
              </p:cNvSpPr>
              <p:nvPr/>
            </p:nvSpPr>
            <p:spPr bwMode="auto">
              <a:xfrm>
                <a:off x="5943600" y="26035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69" name="Oval 493"/>
              <p:cNvSpPr>
                <a:spLocks noChangeAspect="1" noChangeArrowheads="1"/>
              </p:cNvSpPr>
              <p:nvPr/>
            </p:nvSpPr>
            <p:spPr bwMode="auto">
              <a:xfrm>
                <a:off x="6172200" y="26797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0" name="Oval 494"/>
              <p:cNvSpPr>
                <a:spLocks noChangeAspect="1" noChangeArrowheads="1"/>
              </p:cNvSpPr>
              <p:nvPr/>
            </p:nvSpPr>
            <p:spPr bwMode="auto">
              <a:xfrm>
                <a:off x="6019800" y="26797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1" name="Oval 495"/>
              <p:cNvSpPr>
                <a:spLocks noChangeAspect="1" noChangeArrowheads="1"/>
              </p:cNvSpPr>
              <p:nvPr/>
            </p:nvSpPr>
            <p:spPr bwMode="auto">
              <a:xfrm>
                <a:off x="5791200" y="26162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2" name="Oval 496"/>
              <p:cNvSpPr>
                <a:spLocks noChangeAspect="1" noChangeArrowheads="1"/>
              </p:cNvSpPr>
              <p:nvPr/>
            </p:nvSpPr>
            <p:spPr bwMode="auto">
              <a:xfrm>
                <a:off x="5943600" y="27686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3" name="Oval 497"/>
              <p:cNvSpPr>
                <a:spLocks noChangeAspect="1" noChangeArrowheads="1"/>
              </p:cNvSpPr>
              <p:nvPr/>
            </p:nvSpPr>
            <p:spPr bwMode="auto">
              <a:xfrm>
                <a:off x="5867400" y="26035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4" name="Oval 498"/>
              <p:cNvSpPr>
                <a:spLocks noChangeAspect="1" noChangeArrowheads="1"/>
              </p:cNvSpPr>
              <p:nvPr/>
            </p:nvSpPr>
            <p:spPr bwMode="auto">
              <a:xfrm>
                <a:off x="5867400" y="24511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5" name="Oval 499"/>
              <p:cNvSpPr>
                <a:spLocks noChangeAspect="1" noChangeArrowheads="1"/>
              </p:cNvSpPr>
              <p:nvPr/>
            </p:nvSpPr>
            <p:spPr bwMode="auto">
              <a:xfrm>
                <a:off x="6096000" y="26035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6" name="Oval 500"/>
              <p:cNvSpPr>
                <a:spLocks noChangeAspect="1" noChangeArrowheads="1"/>
              </p:cNvSpPr>
              <p:nvPr/>
            </p:nvSpPr>
            <p:spPr bwMode="auto">
              <a:xfrm>
                <a:off x="6096000" y="24511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7" name="Oval 501"/>
              <p:cNvSpPr>
                <a:spLocks noChangeAspect="1" noChangeArrowheads="1"/>
              </p:cNvSpPr>
              <p:nvPr/>
            </p:nvSpPr>
            <p:spPr bwMode="auto">
              <a:xfrm>
                <a:off x="5943600" y="23876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8" name="Oval 502"/>
              <p:cNvSpPr>
                <a:spLocks noChangeAspect="1" noChangeArrowheads="1"/>
              </p:cNvSpPr>
              <p:nvPr/>
            </p:nvSpPr>
            <p:spPr bwMode="auto">
              <a:xfrm>
                <a:off x="6172200" y="24511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79" name="Oval 503"/>
              <p:cNvSpPr>
                <a:spLocks noChangeAspect="1" noChangeArrowheads="1"/>
              </p:cNvSpPr>
              <p:nvPr/>
            </p:nvSpPr>
            <p:spPr bwMode="auto">
              <a:xfrm>
                <a:off x="6096000" y="26797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0" name="Oval 504"/>
              <p:cNvSpPr>
                <a:spLocks noChangeAspect="1" noChangeArrowheads="1"/>
              </p:cNvSpPr>
              <p:nvPr/>
            </p:nvSpPr>
            <p:spPr bwMode="auto">
              <a:xfrm>
                <a:off x="6172200" y="25273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1" name="Oval 505"/>
              <p:cNvSpPr>
                <a:spLocks noChangeAspect="1" noChangeArrowheads="1"/>
              </p:cNvSpPr>
              <p:nvPr/>
            </p:nvSpPr>
            <p:spPr bwMode="auto">
              <a:xfrm>
                <a:off x="6019800" y="25273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2" name="Oval 506"/>
              <p:cNvSpPr>
                <a:spLocks noChangeAspect="1" noChangeArrowheads="1"/>
              </p:cNvSpPr>
              <p:nvPr/>
            </p:nvSpPr>
            <p:spPr bwMode="auto">
              <a:xfrm>
                <a:off x="5715000" y="25273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3" name="Oval 507"/>
              <p:cNvSpPr>
                <a:spLocks noChangeAspect="1" noChangeArrowheads="1"/>
              </p:cNvSpPr>
              <p:nvPr/>
            </p:nvSpPr>
            <p:spPr bwMode="auto">
              <a:xfrm>
                <a:off x="6096000" y="24511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4" name="Oval 508"/>
              <p:cNvSpPr>
                <a:spLocks noChangeAspect="1" noChangeArrowheads="1"/>
              </p:cNvSpPr>
              <p:nvPr/>
            </p:nvSpPr>
            <p:spPr bwMode="auto">
              <a:xfrm>
                <a:off x="5791200" y="23876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3085" name="Oval 509"/>
              <p:cNvSpPr>
                <a:spLocks noChangeAspect="1" noChangeArrowheads="1"/>
              </p:cNvSpPr>
              <p:nvPr/>
            </p:nvSpPr>
            <p:spPr bwMode="auto">
              <a:xfrm>
                <a:off x="6019800" y="2311400"/>
                <a:ext cx="136525" cy="136525"/>
              </a:xfrm>
              <a:prstGeom prst="ellipse">
                <a:avLst/>
              </a:prstGeom>
              <a:gradFill rotWithShape="0">
                <a:gsLst>
                  <a:gs pos="0">
                    <a:srgbClr val="AD1DFF"/>
                  </a:gs>
                  <a:gs pos="100000">
                    <a:srgbClr val="AD1D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153153" name="Rectangle 577"/>
            <p:cNvSpPr>
              <a:spLocks noChangeArrowheads="1"/>
            </p:cNvSpPr>
            <p:nvPr/>
          </p:nvSpPr>
          <p:spPr bwMode="auto">
            <a:xfrm>
              <a:off x="7222279" y="2783473"/>
              <a:ext cx="138832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/>
                  <a:cs typeface="Arial"/>
                </a:rPr>
                <a:t>Memory CTL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7786344" y="1024523"/>
              <a:ext cx="1112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IL-7Ra high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7786344" y="1278523"/>
              <a:ext cx="1152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KLRG-1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7786344" y="1519823"/>
              <a:ext cx="1132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Perforin</a:t>
              </a:r>
              <a:r>
                <a:rPr lang="en-US" sz="1400" dirty="0" smtClean="0">
                  <a:latin typeface="Arial"/>
                  <a:cs typeface="Arial"/>
                </a:rPr>
                <a:t>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7790657" y="1761123"/>
              <a:ext cx="913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T-bet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98" name="TextBox 497"/>
            <p:cNvSpPr txBox="1"/>
            <p:nvPr/>
          </p:nvSpPr>
          <p:spPr>
            <a:xfrm>
              <a:off x="7796214" y="2002423"/>
              <a:ext cx="1123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Eomes</a:t>
              </a:r>
              <a:r>
                <a:rPr lang="en-US" sz="1400" dirty="0" smtClean="0">
                  <a:latin typeface="Arial"/>
                  <a:cs typeface="Arial"/>
                </a:rPr>
                <a:t> high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  <p:cxnSp>
        <p:nvCxnSpPr>
          <p:cNvPr id="500" name="Straight Arrow Connector 499"/>
          <p:cNvCxnSpPr/>
          <p:nvPr/>
        </p:nvCxnSpPr>
        <p:spPr bwMode="auto">
          <a:xfrm flipV="1">
            <a:off x="2895600" y="2057400"/>
            <a:ext cx="914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1" name="Straight Arrow Connector 500"/>
          <p:cNvCxnSpPr/>
          <p:nvPr/>
        </p:nvCxnSpPr>
        <p:spPr bwMode="auto">
          <a:xfrm>
            <a:off x="2895600" y="3352800"/>
            <a:ext cx="914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2" name="Rectangle 580"/>
          <p:cNvSpPr>
            <a:spLocks noChangeArrowheads="1"/>
          </p:cNvSpPr>
          <p:nvPr/>
        </p:nvSpPr>
        <p:spPr bwMode="auto">
          <a:xfrm>
            <a:off x="355600" y="1295400"/>
            <a:ext cx="20514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 Acute Viral Infection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504" name="Straight Arrow Connector 503"/>
          <p:cNvCxnSpPr/>
          <p:nvPr/>
        </p:nvCxnSpPr>
        <p:spPr bwMode="auto">
          <a:xfrm rot="5400000">
            <a:off x="1295400" y="19812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515"/>
          <p:cNvGrpSpPr/>
          <p:nvPr/>
        </p:nvGrpSpPr>
        <p:grpSpPr>
          <a:xfrm>
            <a:off x="1587500" y="3833227"/>
            <a:ext cx="3681511" cy="1856373"/>
            <a:chOff x="1587500" y="3833227"/>
            <a:chExt cx="3681511" cy="1856373"/>
          </a:xfrm>
        </p:grpSpPr>
        <p:grpSp>
          <p:nvGrpSpPr>
            <p:cNvPr id="8" name="Group 506"/>
            <p:cNvGrpSpPr/>
            <p:nvPr/>
          </p:nvGrpSpPr>
          <p:grpSpPr>
            <a:xfrm>
              <a:off x="1587500" y="4916269"/>
              <a:ext cx="3681511" cy="773331"/>
              <a:chOff x="1587500" y="4916269"/>
              <a:chExt cx="3681511" cy="773331"/>
            </a:xfrm>
          </p:grpSpPr>
          <p:sp>
            <p:nvSpPr>
              <p:cNvPr id="367" name="Right Triangle 366"/>
              <p:cNvSpPr/>
              <p:nvPr/>
            </p:nvSpPr>
            <p:spPr bwMode="auto">
              <a:xfrm flipH="1">
                <a:off x="1587500" y="5080000"/>
                <a:ext cx="2844800" cy="609600"/>
              </a:xfrm>
              <a:prstGeom prst="rtTriangle">
                <a:avLst/>
              </a:prstGeom>
              <a:solidFill>
                <a:srgbClr val="8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-128"/>
                  <a:cs typeface="Arial"/>
                </a:endParaRPr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3365500" y="4916269"/>
                <a:ext cx="190351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 smtClean="0">
                    <a:latin typeface="Arial"/>
                    <a:cs typeface="Arial"/>
                  </a:rPr>
                  <a:t>Cytotoxic</a:t>
                </a:r>
                <a:r>
                  <a:rPr lang="en-US" sz="1800" dirty="0" smtClean="0">
                    <a:latin typeface="Arial"/>
                    <a:cs typeface="Arial"/>
                  </a:rPr>
                  <a:t> activity</a:t>
                </a:r>
                <a:endParaRPr lang="en-US" sz="18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1" name="Group 370"/>
            <p:cNvGrpSpPr/>
            <p:nvPr/>
          </p:nvGrpSpPr>
          <p:grpSpPr>
            <a:xfrm>
              <a:off x="3712672" y="3833227"/>
              <a:ext cx="1207102" cy="1110265"/>
              <a:chOff x="3040601" y="3160191"/>
              <a:chExt cx="1207102" cy="1110265"/>
            </a:xfrm>
          </p:grpSpPr>
          <p:sp>
            <p:nvSpPr>
              <p:cNvPr id="152800" name="Oval 22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43826" y="31601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1" name="Oval 22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43826" y="33887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2" name="Oval 22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96189" y="32840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3" name="Oval 22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676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4" name="Oval 22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962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5" name="Oval 22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62876" y="33189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6" name="Oval 23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48626" y="3312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7" name="Oval 23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10514" y="32792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8" name="Oval 23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062826" y="34649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09" name="Oval 23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58151" y="32395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0" name="Oval 23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0026" y="33887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1" name="Oval 23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15226" y="33887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2" name="Oval 23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29564" y="33522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3" name="Oval 23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67626" y="32363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4" name="Oval 23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48551" y="33237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5" name="Oval 23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88239" y="34713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6" name="Oval 24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96189" y="32840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7" name="Oval 24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43826" y="32443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8" name="Oval 24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54926" y="35046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19" name="Oval 24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64489" y="3185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0" name="Oval 24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02564" y="34649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1" name="Oval 24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0026" y="31601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2" name="Oval 24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50201" y="34268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3" name="Oval 24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10514" y="32792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4" name="Oval 24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67626" y="32363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5" name="Oval 24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1614" y="35396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6" name="Oval 25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35876" y="34316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7" name="Oval 25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27926" y="36173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8" name="Oval 25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67614" y="37650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29" name="Oval 25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75564" y="35792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0" name="Oval 25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1614" y="35396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1" name="Oval 25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34301" y="37999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2" name="Oval 25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42276" y="34792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3" name="Oval 25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81939" y="37602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4" name="Oval 25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29564" y="33522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5" name="Oval 25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27989" y="37205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6" name="Oval 26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88301" y="35729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7" name="Oval 26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62876" y="33189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8" name="Oval 26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00989" y="38332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39" name="Oval 26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83539" y="32586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0" name="Oval 26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75589" y="34459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1" name="Oval 26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15276" y="35935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2" name="Oval 26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23226" y="34062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3" name="Oval 26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70864" y="33665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4" name="Oval 26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81964" y="36269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5" name="Oval 26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724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6" name="Oval 27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29601" y="35872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7" name="Oval 27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390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8" name="Oval 27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24826" y="3312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49" name="Oval 27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4037551" y="34014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0" name="Oval 27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724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1" name="Oval 27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48651" y="36618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2" name="Oval 27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13664" y="37253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3" name="Oval 27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07301" y="39126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4" name="Oval 27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45401" y="40603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5" name="Oval 27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53351" y="38729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6" name="Oval 28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20039" y="39079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7" name="Oval 28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00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8" name="Oval 28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21651" y="37745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59" name="Oval 28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72426" y="39301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0" name="Oval 28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08939" y="36475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1" name="Oval 28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070764" y="37856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2" name="Oval 28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67676" y="38682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3" name="Oval 28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42251" y="36126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4" name="Oval 28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672426" y="31601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5" name="Oval 28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75626" y="36808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6" name="Oval 29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35939" y="353325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7" name="Oval 29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81964" y="36269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8" name="Oval 29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61339" y="39221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69" name="Oval 29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02601" y="37015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0" name="Oval 29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42289" y="38475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1" name="Oval 29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88339" y="38078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2" name="Oval 29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520026" y="39983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3" name="Oval 29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772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4" name="Oval 29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772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5" name="Oval 29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77226" y="34649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6" name="Oval 30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43826" y="35411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7" name="Oval 30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748626" y="38618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8" name="Oval 30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29601" y="35872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79" name="Oval 30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824826" y="34649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0" name="Oval 30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080289" y="365707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1" name="Oval 30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040601" y="35110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2" name="Oval 30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91426" y="34649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3" name="Oval 30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15226" y="39301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4" name="Oval 30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390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5" name="Oval 309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438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6" name="Oval 310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93001" y="378566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7" name="Oval 311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977226" y="3693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8" name="Oval 312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413664" y="37253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89" name="Oval 313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53326" y="4006329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90" name="Oval 314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00951" y="35983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91" name="Oval 315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99376" y="396664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92" name="Oval 316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359689" y="3819004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93" name="Oval 317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134264" y="3563416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152894" name="Oval 318"/>
              <p:cNvSpPr>
                <a:spLocks noChangeAspect="1" noChangeArrowheads="1"/>
              </p:cNvSpPr>
              <p:nvPr/>
            </p:nvSpPr>
            <p:spPr bwMode="auto">
              <a:xfrm rot="4500000" flipV="1">
                <a:off x="3291426" y="3312591"/>
                <a:ext cx="210152" cy="210152"/>
              </a:xfrm>
              <a:prstGeom prst="ellipse">
                <a:avLst/>
              </a:prstGeom>
              <a:gradFill rotWithShape="0">
                <a:gsLst>
                  <a:gs pos="0">
                    <a:srgbClr val="FF0002"/>
                  </a:gs>
                  <a:gs pos="100000">
                    <a:srgbClr val="FF0002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2" name="Group 508"/>
          <p:cNvGrpSpPr/>
          <p:nvPr/>
        </p:nvGrpSpPr>
        <p:grpSpPr>
          <a:xfrm>
            <a:off x="4940300" y="3733800"/>
            <a:ext cx="1222523" cy="1285677"/>
            <a:chOff x="4940300" y="3733800"/>
            <a:chExt cx="1222523" cy="1285677"/>
          </a:xfrm>
        </p:grpSpPr>
        <p:sp>
          <p:nvSpPr>
            <p:cNvPr id="475" name="TextBox 474"/>
            <p:cNvSpPr txBox="1"/>
            <p:nvPr/>
          </p:nvSpPr>
          <p:spPr>
            <a:xfrm>
              <a:off x="4940300" y="4203700"/>
              <a:ext cx="104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IL-7Ra low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4940300" y="4457700"/>
              <a:ext cx="1222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KLRG-1 high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4951414" y="3962400"/>
              <a:ext cx="1123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Eomes</a:t>
              </a:r>
              <a:r>
                <a:rPr lang="en-US" sz="1400" dirty="0" smtClean="0">
                  <a:latin typeface="Arial"/>
                  <a:cs typeface="Arial"/>
                </a:rPr>
                <a:t> high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4940300" y="3733800"/>
              <a:ext cx="98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T-bet high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4940300" y="4711700"/>
              <a:ext cx="120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/>
                  <a:cs typeface="Arial"/>
                </a:rPr>
                <a:t>Perforin</a:t>
              </a:r>
              <a:r>
                <a:rPr lang="en-US" sz="1400" dirty="0" smtClean="0">
                  <a:latin typeface="Arial"/>
                  <a:cs typeface="Arial"/>
                </a:rPr>
                <a:t> high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36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56" grpId="0"/>
      <p:bldP spid="153158" grpId="0" animBg="1"/>
      <p:bldP spid="469" grpId="0" animBg="1"/>
      <p:bldP spid="472" grpId="0"/>
      <p:bldP spid="493" grpId="0" animBg="1"/>
      <p:bldP spid="5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505943" y="220475"/>
            <a:ext cx="850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shRNAs</a:t>
            </a:r>
            <a:r>
              <a:rPr lang="en-US" sz="2800" dirty="0" smtClean="0">
                <a:latin typeface="Arial"/>
                <a:cs typeface="Arial"/>
              </a:rPr>
              <a:t> for Prmt5 enhance CD25 expression under low IL-2 conditions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3306" y="1567140"/>
            <a:ext cx="7761535" cy="4441709"/>
            <a:chOff x="136611" y="2121233"/>
            <a:chExt cx="9055788" cy="4441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369" t="2761" r="1145" b="2620"/>
            <a:stretch/>
          </p:blipFill>
          <p:spPr>
            <a:xfrm>
              <a:off x="690610" y="2121233"/>
              <a:ext cx="8314216" cy="4255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1368230" y="3980474"/>
              <a:ext cx="3379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Z-Score (based on all </a:t>
              </a:r>
              <a:r>
                <a:rPr lang="en-US" dirty="0" err="1" smtClean="0">
                  <a:latin typeface="Arial"/>
                  <a:cs typeface="Arial"/>
                </a:rPr>
                <a:t>shRNAs</a:t>
              </a:r>
              <a:r>
                <a:rPr lang="en-US" dirty="0" smtClean="0">
                  <a:latin typeface="Arial"/>
                  <a:cs typeface="Arial"/>
                </a:rPr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57058" y="6193610"/>
              <a:ext cx="960597" cy="369332"/>
              <a:chOff x="825580" y="6193610"/>
              <a:chExt cx="960597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25580" y="6273470"/>
                <a:ext cx="141470" cy="24376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34261" y="6193610"/>
                <a:ext cx="851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shCd4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11194" y="5042396"/>
              <a:ext cx="778413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34230" y="5854646"/>
              <a:ext cx="76611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84852" y="3448044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Prmt5.3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21612" y="399440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Prmt5.4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6913" y="4310541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Prmt5.2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54034" y="3058375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Prmt5.1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254034" y="3807399"/>
              <a:ext cx="312344" cy="286123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234223" y="4310331"/>
              <a:ext cx="170015" cy="242530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809374" y="4629901"/>
              <a:ext cx="469182" cy="166187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795333" y="3243885"/>
              <a:ext cx="210738" cy="849637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16" y="1451310"/>
            <a:ext cx="2608356" cy="2365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372" y="1418389"/>
            <a:ext cx="2692055" cy="23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8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82"/>
            <a:ext cx="8229600" cy="2022698"/>
          </a:xfrm>
        </p:spPr>
        <p:txBody>
          <a:bodyPr/>
          <a:lstStyle/>
          <a:p>
            <a:r>
              <a:rPr lang="en-US" sz="2000" dirty="0" err="1"/>
              <a:t>shRNAs</a:t>
            </a:r>
            <a:r>
              <a:rPr lang="en-US" sz="2000" dirty="0"/>
              <a:t> targeting Prmt5 inhibit memory precursor CD8 T cell </a:t>
            </a:r>
            <a:r>
              <a:rPr lang="en-US" sz="2000" dirty="0" smtClean="0"/>
              <a:t>differentiation</a:t>
            </a:r>
          </a:p>
          <a:p>
            <a:r>
              <a:rPr lang="en-US" sz="2000" dirty="0" err="1"/>
              <a:t>shRNAs</a:t>
            </a:r>
            <a:r>
              <a:rPr lang="en-US" sz="2000" dirty="0"/>
              <a:t> targeting Prmt5 enhance </a:t>
            </a:r>
            <a:r>
              <a:rPr lang="en-US" sz="2000" i="1" dirty="0"/>
              <a:t>in vivo </a:t>
            </a:r>
            <a:r>
              <a:rPr lang="en-US" sz="2000" dirty="0"/>
              <a:t>T-bet expression and </a:t>
            </a:r>
            <a:r>
              <a:rPr lang="en-US" sz="2000" i="1" dirty="0"/>
              <a:t>in vitro</a:t>
            </a:r>
            <a:r>
              <a:rPr lang="en-US" sz="2000" dirty="0"/>
              <a:t> </a:t>
            </a:r>
            <a:r>
              <a:rPr lang="en-US" sz="2000" dirty="0" err="1"/>
              <a:t>IFNg</a:t>
            </a:r>
            <a:r>
              <a:rPr lang="en-US" sz="2000" dirty="0"/>
              <a:t> production </a:t>
            </a:r>
            <a:endParaRPr lang="en-US" sz="2000" dirty="0" smtClean="0"/>
          </a:p>
          <a:p>
            <a:r>
              <a:rPr lang="en-US" sz="2000" dirty="0" err="1"/>
              <a:t>shRNAs</a:t>
            </a:r>
            <a:r>
              <a:rPr lang="en-US" sz="2000" dirty="0"/>
              <a:t> targeting Prmt5 enhance DPEC CD8 T cell differentiation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3099" y="3310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Currently working on…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9443" y="4237124"/>
            <a:ext cx="6615032" cy="143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RNA Pol II </a:t>
            </a:r>
            <a:r>
              <a:rPr lang="en-US" sz="2000" dirty="0" err="1" smtClean="0"/>
              <a:t>ChIP</a:t>
            </a:r>
            <a:endParaRPr lang="en-US" sz="2000" dirty="0" smtClean="0"/>
          </a:p>
          <a:p>
            <a:r>
              <a:rPr lang="en-US" sz="2000" dirty="0" smtClean="0"/>
              <a:t> Histone modification </a:t>
            </a:r>
            <a:r>
              <a:rPr lang="en-US" sz="2000" dirty="0" err="1" smtClean="0"/>
              <a:t>ChIP</a:t>
            </a:r>
            <a:r>
              <a:rPr lang="en-US" sz="2000" dirty="0" smtClean="0"/>
              <a:t> (highly transcribed/correlate with RNA pol II occupancy)</a:t>
            </a:r>
          </a:p>
          <a:p>
            <a:pPr lvl="1"/>
            <a:r>
              <a:rPr lang="en-US" sz="2000" dirty="0" smtClean="0"/>
              <a:t>H3K4me3	</a:t>
            </a:r>
          </a:p>
          <a:p>
            <a:pPr lvl="1"/>
            <a:r>
              <a:rPr lang="en-US" sz="2000" dirty="0" smtClean="0"/>
              <a:t>H3K4me36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88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Titrating </a:t>
            </a:r>
            <a:r>
              <a:rPr lang="en-US" dirty="0" err="1" smtClean="0"/>
              <a:t>ChIP</a:t>
            </a:r>
            <a:r>
              <a:rPr lang="en-US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938" y="4106747"/>
            <a:ext cx="3514123" cy="4402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 10 min RT;10 million cells/concentration</a:t>
            </a:r>
          </a:p>
          <a:p>
            <a:pPr marL="0" indent="0">
              <a:buNone/>
            </a:pPr>
            <a:r>
              <a:rPr lang="en-US" sz="1600" dirty="0" smtClean="0"/>
              <a:t>0, 500, 1000, 2000 and 5000 U/mL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6320" y="1232972"/>
            <a:ext cx="206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million D5 CD8s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83920" y="1602304"/>
            <a:ext cx="1582340" cy="729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18660" y="1602304"/>
            <a:ext cx="1461171" cy="729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79831" y="1408650"/>
            <a:ext cx="268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X-link 1% Formaldehyde; 10 min 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1431974"/>
            <a:ext cx="25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X-link 1% Formaldehyde; 10 min 37 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5715" y="2331980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Wash, pellet, freeze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78126" y="2331980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Wash, pellet, freeze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83920" y="2701312"/>
            <a:ext cx="0" cy="79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6332" y="2701312"/>
            <a:ext cx="0" cy="796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0698" y="2709488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Resuspend</a:t>
            </a:r>
            <a:r>
              <a:rPr lang="en-US" dirty="0" smtClean="0"/>
              <a:t> in </a:t>
            </a:r>
            <a:r>
              <a:rPr lang="en-US" dirty="0" err="1" smtClean="0"/>
              <a:t>ChIP</a:t>
            </a:r>
            <a:r>
              <a:rPr lang="en-US" dirty="0" smtClean="0"/>
              <a:t> </a:t>
            </a:r>
            <a:r>
              <a:rPr lang="en-US" dirty="0" err="1" smtClean="0"/>
              <a:t>lysis</a:t>
            </a:r>
            <a:r>
              <a:rPr lang="en-US" dirty="0" smtClean="0"/>
              <a:t> Buffer</a:t>
            </a:r>
          </a:p>
          <a:p>
            <a:r>
              <a:rPr lang="en-US" sz="1200" dirty="0" smtClean="0"/>
              <a:t>-1% SDS</a:t>
            </a:r>
          </a:p>
          <a:p>
            <a:r>
              <a:rPr lang="en-US" sz="1200" dirty="0" smtClean="0"/>
              <a:t>-10mM EDTA</a:t>
            </a:r>
          </a:p>
          <a:p>
            <a:r>
              <a:rPr lang="en-US" sz="1200" dirty="0" smtClean="0"/>
              <a:t>-50 </a:t>
            </a:r>
            <a:r>
              <a:rPr lang="en-US" sz="1200" dirty="0" err="1" smtClean="0"/>
              <a:t>mM</a:t>
            </a:r>
            <a:r>
              <a:rPr lang="en-US" sz="1200" dirty="0" smtClean="0"/>
              <a:t> </a:t>
            </a:r>
            <a:r>
              <a:rPr lang="en-US" sz="1200" dirty="0" err="1" smtClean="0"/>
              <a:t>Tris-HCl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956478" y="3737415"/>
            <a:ext cx="26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Aliquot and Titrate </a:t>
            </a:r>
            <a:r>
              <a:rPr lang="en-US" dirty="0" err="1" smtClean="0"/>
              <a:t>MNase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26827" y="4106747"/>
            <a:ext cx="0" cy="46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1396" y="47083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De-Crosslink O/N 65C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26827" y="5077660"/>
            <a:ext cx="0" cy="46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55289" y="5566959"/>
            <a:ext cx="354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 Extraction/Ethanol Precipitation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726827" y="5936291"/>
            <a:ext cx="0" cy="468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9155" y="6394359"/>
            <a:ext cx="4374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Resuspend</a:t>
            </a:r>
            <a:r>
              <a:rPr lang="en-US" dirty="0" smtClean="0"/>
              <a:t> and Analyze on 3.3% </a:t>
            </a:r>
            <a:r>
              <a:rPr lang="en-US" dirty="0" err="1" smtClean="0"/>
              <a:t>Agarose</a:t>
            </a:r>
            <a:r>
              <a:rPr lang="en-US" dirty="0" smtClean="0"/>
              <a:t> 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8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2" name="Freeform 84"/>
          <p:cNvSpPr>
            <a:spLocks/>
          </p:cNvSpPr>
          <p:nvPr/>
        </p:nvSpPr>
        <p:spPr bwMode="auto">
          <a:xfrm>
            <a:off x="4876800" y="4699000"/>
            <a:ext cx="838200" cy="838200"/>
          </a:xfrm>
          <a:custGeom>
            <a:avLst/>
            <a:gdLst/>
            <a:ahLst/>
            <a:cxnLst>
              <a:cxn ang="0">
                <a:pos x="624" y="480"/>
              </a:cxn>
              <a:cxn ang="0">
                <a:pos x="432" y="672"/>
              </a:cxn>
              <a:cxn ang="0">
                <a:pos x="240" y="192"/>
              </a:cxn>
              <a:cxn ang="0">
                <a:pos x="0" y="0"/>
              </a:cxn>
            </a:cxnLst>
            <a:rect l="0" t="0" r="r" b="b"/>
            <a:pathLst>
              <a:path w="624" h="720">
                <a:moveTo>
                  <a:pt x="624" y="480"/>
                </a:moveTo>
                <a:cubicBezTo>
                  <a:pt x="560" y="600"/>
                  <a:pt x="496" y="720"/>
                  <a:pt x="432" y="672"/>
                </a:cubicBezTo>
                <a:cubicBezTo>
                  <a:pt x="368" y="624"/>
                  <a:pt x="312" y="304"/>
                  <a:pt x="240" y="192"/>
                </a:cubicBezTo>
                <a:cubicBezTo>
                  <a:pt x="168" y="80"/>
                  <a:pt x="40" y="32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mic Sans MS"/>
              <a:cs typeface="Comic Sans M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Comic Sans MS"/>
                <a:cs typeface="Comic Sans MS"/>
              </a:rPr>
              <a:t>What is the role of </a:t>
            </a:r>
            <a:r>
              <a:rPr lang="en-US" sz="2800" dirty="0" err="1" smtClean="0">
                <a:latin typeface="Comic Sans MS"/>
                <a:cs typeface="Comic Sans MS"/>
              </a:rPr>
              <a:t>Cyclin</a:t>
            </a:r>
            <a:r>
              <a:rPr lang="en-US" sz="2800" dirty="0" smtClean="0">
                <a:latin typeface="Comic Sans MS"/>
                <a:cs typeface="Comic Sans MS"/>
              </a:rPr>
              <a:t> T1?</a:t>
            </a:r>
            <a:br>
              <a:rPr lang="en-US" sz="2800" dirty="0" smtClean="0">
                <a:latin typeface="Comic Sans MS"/>
                <a:cs typeface="Comic Sans MS"/>
              </a:rPr>
            </a:br>
            <a:r>
              <a:rPr lang="en-US" sz="2800" dirty="0" smtClean="0">
                <a:latin typeface="Comic Sans MS"/>
                <a:cs typeface="Comic Sans MS"/>
              </a:rPr>
              <a:t>Multiple Steps Regulate RNA Pol II Transcription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745288" y="6553200"/>
            <a:ext cx="24760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i="1">
                <a:latin typeface="Comic Sans MS"/>
                <a:cs typeface="Comic Sans MS"/>
              </a:rPr>
              <a:t>Reviewed by Nechaev 2011</a:t>
            </a:r>
            <a:endParaRPr lang="en-US" sz="1400" b="1" i="1">
              <a:latin typeface="Comic Sans MS"/>
              <a:cs typeface="Comic Sans MS"/>
            </a:endParaRP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304800" y="3898900"/>
            <a:ext cx="853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mic Sans MS"/>
              <a:cs typeface="Comic Sans MS"/>
            </a:endParaRP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3530600" y="35179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mic Sans MS"/>
              <a:cs typeface="Comic Sans MS"/>
            </a:endParaRP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3517900" y="3530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mic Sans MS"/>
              <a:cs typeface="Comic Sans MS"/>
            </a:endParaRP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149600" y="4022725"/>
            <a:ext cx="820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/>
                <a:cs typeface="Comic Sans MS"/>
              </a:rPr>
              <a:t>TSS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304800" y="3898900"/>
            <a:ext cx="704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mic Sans MS"/>
                <a:cs typeface="Comic Sans MS"/>
              </a:rPr>
              <a:t>DNA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1279525" y="56229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>
              <a:latin typeface="Comic Sans MS"/>
              <a:cs typeface="Comic Sans MS"/>
            </a:endParaRPr>
          </a:p>
        </p:txBody>
      </p: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6794500" y="3035300"/>
            <a:ext cx="1968500" cy="1854199"/>
            <a:chOff x="4280" y="1520"/>
            <a:chExt cx="1240" cy="1168"/>
          </a:xfrm>
        </p:grpSpPr>
        <p:grpSp>
          <p:nvGrpSpPr>
            <p:cNvPr id="12" name="Group 119"/>
            <p:cNvGrpSpPr>
              <a:grpSpLocks/>
            </p:cNvGrpSpPr>
            <p:nvPr/>
          </p:nvGrpSpPr>
          <p:grpSpPr bwMode="auto">
            <a:xfrm>
              <a:off x="4718" y="1776"/>
              <a:ext cx="802" cy="912"/>
              <a:chOff x="4718" y="1776"/>
              <a:chExt cx="802" cy="912"/>
            </a:xfrm>
          </p:grpSpPr>
          <p:grpSp>
            <p:nvGrpSpPr>
              <p:cNvPr id="13" name="Group 92"/>
              <p:cNvGrpSpPr>
                <a:grpSpLocks/>
              </p:cNvGrpSpPr>
              <p:nvPr/>
            </p:nvGrpSpPr>
            <p:grpSpPr bwMode="auto">
              <a:xfrm>
                <a:off x="4718" y="1776"/>
                <a:ext cx="802" cy="912"/>
                <a:chOff x="2880" y="1584"/>
                <a:chExt cx="802" cy="912"/>
              </a:xfrm>
            </p:grpSpPr>
            <p:grpSp>
              <p:nvGrpSpPr>
                <p:cNvPr id="14" name="Group 93"/>
                <p:cNvGrpSpPr>
                  <a:grpSpLocks/>
                </p:cNvGrpSpPr>
                <p:nvPr/>
              </p:nvGrpSpPr>
              <p:grpSpPr bwMode="auto">
                <a:xfrm>
                  <a:off x="2880" y="1584"/>
                  <a:ext cx="802" cy="778"/>
                  <a:chOff x="734" y="1776"/>
                  <a:chExt cx="802" cy="778"/>
                </a:xfrm>
              </p:grpSpPr>
              <p:grpSp>
                <p:nvGrpSpPr>
                  <p:cNvPr id="1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912" y="1776"/>
                    <a:ext cx="624" cy="672"/>
                    <a:chOff x="816" y="1824"/>
                    <a:chExt cx="624" cy="672"/>
                  </a:xfrm>
                </p:grpSpPr>
                <p:sp>
                  <p:nvSpPr>
                    <p:cNvPr id="7263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2112"/>
                      <a:ext cx="384" cy="384"/>
                    </a:xfrm>
                    <a:prstGeom prst="ellipse">
                      <a:avLst/>
                    </a:prstGeom>
                    <a:gradFill flip="none" rotWithShape="1">
                      <a:gsLst>
                        <a:gs pos="40000">
                          <a:srgbClr val="008000"/>
                        </a:gs>
                        <a:gs pos="100000">
                          <a:srgbClr val="FFFFF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p:txBody>
                </p:sp>
                <p:sp>
                  <p:nvSpPr>
                    <p:cNvPr id="7264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824"/>
                      <a:ext cx="528" cy="480"/>
                    </a:xfrm>
                    <a:prstGeom prst="ellipse">
                      <a:avLst/>
                    </a:prstGeom>
                    <a:gradFill flip="none" rotWithShape="1">
                      <a:gsLst>
                        <a:gs pos="40000">
                          <a:srgbClr val="008000"/>
                        </a:gs>
                        <a:gs pos="100000">
                          <a:srgbClr val="FFFFFF"/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p:txBody>
                </p:sp>
              </p:grpSp>
              <p:sp>
                <p:nvSpPr>
                  <p:cNvPr id="7265" name="AutoShape 97"/>
                  <p:cNvSpPr>
                    <a:spLocks noChangeArrowheads="1"/>
                  </p:cNvSpPr>
                  <p:nvPr/>
                </p:nvSpPr>
                <p:spPr bwMode="auto">
                  <a:xfrm rot="-1735586">
                    <a:off x="734" y="2410"/>
                    <a:ext cx="576" cy="144"/>
                  </a:xfrm>
                  <a:prstGeom prst="wave">
                    <a:avLst>
                      <a:gd name="adj1" fmla="val 20644"/>
                      <a:gd name="adj2" fmla="val 0"/>
                    </a:avLst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mic Sans MS"/>
                      <a:cs typeface="Comic Sans MS"/>
                    </a:endParaRPr>
                  </a:p>
                </p:txBody>
              </p:sp>
            </p:grpSp>
            <p:sp>
              <p:nvSpPr>
                <p:cNvPr id="7266" name="AutoShape 98"/>
                <p:cNvSpPr>
                  <a:spLocks noChangeArrowheads="1"/>
                </p:cNvSpPr>
                <p:nvPr/>
              </p:nvSpPr>
              <p:spPr bwMode="auto">
                <a:xfrm>
                  <a:off x="3010" y="2352"/>
                  <a:ext cx="144" cy="144"/>
                </a:xfrm>
                <a:prstGeom prst="sun">
                  <a:avLst>
                    <a:gd name="adj" fmla="val 25000"/>
                  </a:avLst>
                </a:prstGeom>
                <a:solidFill>
                  <a:srgbClr val="FF6600"/>
                </a:solidFill>
                <a:ln w="9525">
                  <a:solidFill>
                    <a:srgbClr val="FFCC00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  <p:sp>
            <p:nvSpPr>
              <p:cNvPr id="7267" name="AutoShape 99"/>
              <p:cNvSpPr>
                <a:spLocks noChangeArrowheads="1"/>
              </p:cNvSpPr>
              <p:nvPr/>
            </p:nvSpPr>
            <p:spPr bwMode="auto">
              <a:xfrm>
                <a:off x="5102" y="2482"/>
                <a:ext cx="144" cy="144"/>
              </a:xfrm>
              <a:prstGeom prst="sun">
                <a:avLst>
                  <a:gd name="adj" fmla="val 25000"/>
                </a:avLst>
              </a:prstGeom>
              <a:solidFill>
                <a:srgbClr val="339966"/>
              </a:solidFill>
              <a:ln w="9525">
                <a:solidFill>
                  <a:srgbClr val="993366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7275" name="Freeform 107"/>
            <p:cNvSpPr>
              <a:spLocks/>
            </p:cNvSpPr>
            <p:nvPr/>
          </p:nvSpPr>
          <p:spPr bwMode="auto">
            <a:xfrm>
              <a:off x="4280" y="1584"/>
              <a:ext cx="856" cy="824"/>
            </a:xfrm>
            <a:custGeom>
              <a:avLst/>
              <a:gdLst/>
              <a:ahLst/>
              <a:cxnLst>
                <a:cxn ang="0">
                  <a:pos x="856" y="672"/>
                </a:cxn>
                <a:cxn ang="0">
                  <a:pos x="712" y="768"/>
                </a:cxn>
                <a:cxn ang="0">
                  <a:pos x="664" y="672"/>
                </a:cxn>
                <a:cxn ang="0">
                  <a:pos x="568" y="720"/>
                </a:cxn>
                <a:cxn ang="0">
                  <a:pos x="520" y="816"/>
                </a:cxn>
                <a:cxn ang="0">
                  <a:pos x="472" y="768"/>
                </a:cxn>
                <a:cxn ang="0">
                  <a:pos x="472" y="672"/>
                </a:cxn>
                <a:cxn ang="0">
                  <a:pos x="424" y="624"/>
                </a:cxn>
                <a:cxn ang="0">
                  <a:pos x="280" y="624"/>
                </a:cxn>
                <a:cxn ang="0">
                  <a:pos x="280" y="528"/>
                </a:cxn>
                <a:cxn ang="0">
                  <a:pos x="424" y="480"/>
                </a:cxn>
                <a:cxn ang="0">
                  <a:pos x="472" y="432"/>
                </a:cxn>
                <a:cxn ang="0">
                  <a:pos x="424" y="384"/>
                </a:cxn>
                <a:cxn ang="0">
                  <a:pos x="280" y="384"/>
                </a:cxn>
                <a:cxn ang="0">
                  <a:pos x="184" y="384"/>
                </a:cxn>
                <a:cxn ang="0">
                  <a:pos x="184" y="288"/>
                </a:cxn>
                <a:cxn ang="0">
                  <a:pos x="232" y="288"/>
                </a:cxn>
                <a:cxn ang="0">
                  <a:pos x="376" y="240"/>
                </a:cxn>
                <a:cxn ang="0">
                  <a:pos x="328" y="144"/>
                </a:cxn>
                <a:cxn ang="0">
                  <a:pos x="40" y="192"/>
                </a:cxn>
                <a:cxn ang="0">
                  <a:pos x="88" y="48"/>
                </a:cxn>
                <a:cxn ang="0">
                  <a:pos x="328" y="0"/>
                </a:cxn>
                <a:cxn ang="0">
                  <a:pos x="424" y="48"/>
                </a:cxn>
                <a:cxn ang="0">
                  <a:pos x="520" y="48"/>
                </a:cxn>
              </a:cxnLst>
              <a:rect l="0" t="0" r="r" b="b"/>
              <a:pathLst>
                <a:path w="856" h="824">
                  <a:moveTo>
                    <a:pt x="856" y="672"/>
                  </a:moveTo>
                  <a:cubicBezTo>
                    <a:pt x="800" y="720"/>
                    <a:pt x="744" y="768"/>
                    <a:pt x="712" y="768"/>
                  </a:cubicBezTo>
                  <a:cubicBezTo>
                    <a:pt x="680" y="768"/>
                    <a:pt x="688" y="680"/>
                    <a:pt x="664" y="672"/>
                  </a:cubicBezTo>
                  <a:cubicBezTo>
                    <a:pt x="640" y="664"/>
                    <a:pt x="592" y="696"/>
                    <a:pt x="568" y="720"/>
                  </a:cubicBezTo>
                  <a:cubicBezTo>
                    <a:pt x="544" y="744"/>
                    <a:pt x="536" y="808"/>
                    <a:pt x="520" y="816"/>
                  </a:cubicBezTo>
                  <a:cubicBezTo>
                    <a:pt x="504" y="824"/>
                    <a:pt x="480" y="792"/>
                    <a:pt x="472" y="768"/>
                  </a:cubicBezTo>
                  <a:cubicBezTo>
                    <a:pt x="464" y="744"/>
                    <a:pt x="480" y="696"/>
                    <a:pt x="472" y="672"/>
                  </a:cubicBezTo>
                  <a:cubicBezTo>
                    <a:pt x="464" y="648"/>
                    <a:pt x="456" y="632"/>
                    <a:pt x="424" y="624"/>
                  </a:cubicBezTo>
                  <a:cubicBezTo>
                    <a:pt x="392" y="616"/>
                    <a:pt x="304" y="640"/>
                    <a:pt x="280" y="624"/>
                  </a:cubicBezTo>
                  <a:cubicBezTo>
                    <a:pt x="256" y="608"/>
                    <a:pt x="256" y="552"/>
                    <a:pt x="280" y="528"/>
                  </a:cubicBezTo>
                  <a:cubicBezTo>
                    <a:pt x="304" y="504"/>
                    <a:pt x="392" y="496"/>
                    <a:pt x="424" y="480"/>
                  </a:cubicBezTo>
                  <a:cubicBezTo>
                    <a:pt x="456" y="464"/>
                    <a:pt x="472" y="448"/>
                    <a:pt x="472" y="432"/>
                  </a:cubicBezTo>
                  <a:cubicBezTo>
                    <a:pt x="472" y="416"/>
                    <a:pt x="456" y="392"/>
                    <a:pt x="424" y="384"/>
                  </a:cubicBezTo>
                  <a:cubicBezTo>
                    <a:pt x="392" y="376"/>
                    <a:pt x="320" y="384"/>
                    <a:pt x="280" y="384"/>
                  </a:cubicBezTo>
                  <a:cubicBezTo>
                    <a:pt x="240" y="384"/>
                    <a:pt x="200" y="400"/>
                    <a:pt x="184" y="384"/>
                  </a:cubicBezTo>
                  <a:cubicBezTo>
                    <a:pt x="168" y="368"/>
                    <a:pt x="176" y="304"/>
                    <a:pt x="184" y="288"/>
                  </a:cubicBezTo>
                  <a:cubicBezTo>
                    <a:pt x="192" y="272"/>
                    <a:pt x="200" y="296"/>
                    <a:pt x="232" y="288"/>
                  </a:cubicBezTo>
                  <a:cubicBezTo>
                    <a:pt x="264" y="280"/>
                    <a:pt x="360" y="264"/>
                    <a:pt x="376" y="240"/>
                  </a:cubicBezTo>
                  <a:cubicBezTo>
                    <a:pt x="392" y="216"/>
                    <a:pt x="384" y="152"/>
                    <a:pt x="328" y="144"/>
                  </a:cubicBezTo>
                  <a:cubicBezTo>
                    <a:pt x="272" y="136"/>
                    <a:pt x="80" y="208"/>
                    <a:pt x="40" y="192"/>
                  </a:cubicBezTo>
                  <a:cubicBezTo>
                    <a:pt x="0" y="176"/>
                    <a:pt x="40" y="80"/>
                    <a:pt x="88" y="48"/>
                  </a:cubicBezTo>
                  <a:cubicBezTo>
                    <a:pt x="136" y="16"/>
                    <a:pt x="272" y="0"/>
                    <a:pt x="328" y="0"/>
                  </a:cubicBezTo>
                  <a:cubicBezTo>
                    <a:pt x="384" y="0"/>
                    <a:pt x="392" y="40"/>
                    <a:pt x="424" y="48"/>
                  </a:cubicBezTo>
                  <a:cubicBezTo>
                    <a:pt x="456" y="56"/>
                    <a:pt x="504" y="48"/>
                    <a:pt x="52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76" name="Text Box 108"/>
            <p:cNvSpPr txBox="1">
              <a:spLocks noChangeArrowheads="1"/>
            </p:cNvSpPr>
            <p:nvPr/>
          </p:nvSpPr>
          <p:spPr bwMode="auto">
            <a:xfrm>
              <a:off x="4576" y="1520"/>
              <a:ext cx="841" cy="1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omic Sans MS"/>
                  <a:cs typeface="Comic Sans MS"/>
                </a:rPr>
                <a:t>Full-length RNA</a:t>
              </a:r>
            </a:p>
          </p:txBody>
        </p:sp>
      </p:grpSp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295400" y="3779838"/>
            <a:ext cx="1752600" cy="228600"/>
          </a:xfrm>
          <a:prstGeom prst="rect">
            <a:avLst/>
          </a:prstGeom>
          <a:solidFill>
            <a:srgbClr val="BEBE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/>
                <a:cs typeface="Comic Sans MS"/>
              </a:rPr>
              <a:t>Promotor</a:t>
            </a:r>
            <a:endParaRPr lang="en-US">
              <a:latin typeface="Comic Sans MS"/>
              <a:cs typeface="Comic Sans MS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120775" y="3365500"/>
            <a:ext cx="1165225" cy="914400"/>
            <a:chOff x="1120775" y="2743200"/>
            <a:chExt cx="1165225" cy="914400"/>
          </a:xfrm>
        </p:grpSpPr>
        <p:sp>
          <p:nvSpPr>
            <p:cNvPr id="7290" name="Oval 122"/>
            <p:cNvSpPr>
              <a:spLocks noChangeArrowheads="1"/>
            </p:cNvSpPr>
            <p:nvPr/>
          </p:nvSpPr>
          <p:spPr bwMode="auto">
            <a:xfrm>
              <a:off x="1447800" y="3048000"/>
              <a:ext cx="457200" cy="457200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91" name="Oval 123"/>
            <p:cNvSpPr>
              <a:spLocks noChangeArrowheads="1"/>
            </p:cNvSpPr>
            <p:nvPr/>
          </p:nvSpPr>
          <p:spPr bwMode="auto">
            <a:xfrm>
              <a:off x="1752600" y="2895600"/>
              <a:ext cx="457200" cy="457200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92" name="Oval 124"/>
            <p:cNvSpPr>
              <a:spLocks noChangeArrowheads="1"/>
            </p:cNvSpPr>
            <p:nvPr/>
          </p:nvSpPr>
          <p:spPr bwMode="auto">
            <a:xfrm>
              <a:off x="1676400" y="3048000"/>
              <a:ext cx="457200" cy="457200"/>
            </a:xfrm>
            <a:prstGeom prst="ellipse">
              <a:avLst/>
            </a:prstGeom>
            <a:gradFill flip="none" rotWithShape="1">
              <a:gsLst>
                <a:gs pos="41000">
                  <a:srgbClr val="66CCFF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93" name="Oval 125"/>
            <p:cNvSpPr>
              <a:spLocks noChangeArrowheads="1"/>
            </p:cNvSpPr>
            <p:nvPr/>
          </p:nvSpPr>
          <p:spPr bwMode="auto">
            <a:xfrm>
              <a:off x="1828800" y="3200400"/>
              <a:ext cx="457200" cy="457200"/>
            </a:xfrm>
            <a:prstGeom prst="ellipse">
              <a:avLst/>
            </a:prstGeom>
            <a:gradFill flip="none" rotWithShape="1">
              <a:gsLst>
                <a:gs pos="48000">
                  <a:srgbClr val="008000"/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97" name="Text Box 129"/>
            <p:cNvSpPr txBox="1">
              <a:spLocks noChangeArrowheads="1"/>
            </p:cNvSpPr>
            <p:nvPr/>
          </p:nvSpPr>
          <p:spPr bwMode="auto">
            <a:xfrm>
              <a:off x="1120775" y="2743200"/>
              <a:ext cx="762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latin typeface="Comic Sans MS"/>
                  <a:cs typeface="Comic Sans MS"/>
                </a:rPr>
                <a:t>GTFs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000" y="4562475"/>
            <a:ext cx="584199" cy="519888"/>
            <a:chOff x="4572000" y="3940175"/>
            <a:chExt cx="584199" cy="519888"/>
          </a:xfrm>
        </p:grpSpPr>
        <p:sp>
          <p:nvSpPr>
            <p:cNvPr id="7250" name="AutoShape 82"/>
            <p:cNvSpPr>
              <a:spLocks noChangeArrowheads="1"/>
            </p:cNvSpPr>
            <p:nvPr/>
          </p:nvSpPr>
          <p:spPr bwMode="auto">
            <a:xfrm>
              <a:off x="4572000" y="3940175"/>
              <a:ext cx="228600" cy="228600"/>
            </a:xfrm>
            <a:prstGeom prst="sun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/>
                <a:cs typeface="Comic Sans MS"/>
              </a:endParaRPr>
            </a:p>
          </p:txBody>
        </p:sp>
        <p:sp>
          <p:nvSpPr>
            <p:cNvPr id="7248" name="Text Box 80"/>
            <p:cNvSpPr txBox="1">
              <a:spLocks noChangeArrowheads="1"/>
            </p:cNvSpPr>
            <p:nvPr/>
          </p:nvSpPr>
          <p:spPr bwMode="auto">
            <a:xfrm>
              <a:off x="4572000" y="4178301"/>
              <a:ext cx="584199" cy="28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>
                  <a:latin typeface="Comic Sans MS"/>
                  <a:cs typeface="Comic Sans MS"/>
                </a:rPr>
                <a:t>Ser 2</a:t>
              </a:r>
              <a:endParaRPr lang="en-US" sz="1200" dirty="0">
                <a:latin typeface="Comic Sans MS"/>
                <a:cs typeface="Comic Sans MS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62400" y="3441700"/>
            <a:ext cx="1273175" cy="1699399"/>
            <a:chOff x="3962400" y="2819400"/>
            <a:chExt cx="1273175" cy="1699399"/>
          </a:xfrm>
        </p:grpSpPr>
        <p:grpSp>
          <p:nvGrpSpPr>
            <p:cNvPr id="80" name="Group 79"/>
            <p:cNvGrpSpPr/>
            <p:nvPr/>
          </p:nvGrpSpPr>
          <p:grpSpPr>
            <a:xfrm>
              <a:off x="3962400" y="2819400"/>
              <a:ext cx="1273175" cy="1447800"/>
              <a:chOff x="3962400" y="2819400"/>
              <a:chExt cx="1273175" cy="1447800"/>
            </a:xfrm>
          </p:grpSpPr>
          <p:grpSp>
            <p:nvGrpSpPr>
              <p:cNvPr id="5" name="Group 57"/>
              <p:cNvGrpSpPr>
                <a:grpSpLocks/>
              </p:cNvGrpSpPr>
              <p:nvPr/>
            </p:nvGrpSpPr>
            <p:grpSpPr bwMode="auto">
              <a:xfrm>
                <a:off x="3962400" y="2819400"/>
                <a:ext cx="1273175" cy="1235075"/>
                <a:chOff x="734" y="1776"/>
                <a:chExt cx="802" cy="778"/>
              </a:xfrm>
            </p:grpSpPr>
            <p:sp>
              <p:nvSpPr>
                <p:cNvPr id="7229" name="AutoShape 61"/>
                <p:cNvSpPr>
                  <a:spLocks noChangeArrowheads="1"/>
                </p:cNvSpPr>
                <p:nvPr/>
              </p:nvSpPr>
              <p:spPr bwMode="auto">
                <a:xfrm rot="-1735586">
                  <a:off x="734" y="2410"/>
                  <a:ext cx="576" cy="144"/>
                </a:xfrm>
                <a:prstGeom prst="wave">
                  <a:avLst>
                    <a:gd name="adj1" fmla="val 20644"/>
                    <a:gd name="adj2" fmla="val 0"/>
                  </a:avLst>
                </a:prstGeom>
                <a:solidFill>
                  <a:schemeClr val="accent6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  <p:grpSp>
              <p:nvGrpSpPr>
                <p:cNvPr id="6" name="Group 58"/>
                <p:cNvGrpSpPr>
                  <a:grpSpLocks/>
                </p:cNvGrpSpPr>
                <p:nvPr/>
              </p:nvGrpSpPr>
              <p:grpSpPr bwMode="auto">
                <a:xfrm>
                  <a:off x="912" y="1776"/>
                  <a:ext cx="624" cy="672"/>
                  <a:chOff x="816" y="1824"/>
                  <a:chExt cx="624" cy="672"/>
                </a:xfrm>
              </p:grpSpPr>
              <p:sp>
                <p:nvSpPr>
                  <p:cNvPr id="722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384" cy="384"/>
                  </a:xfrm>
                  <a:prstGeom prst="ellipse">
                    <a:avLst/>
                  </a:prstGeom>
                  <a:gradFill flip="none" rotWithShape="1">
                    <a:gsLst>
                      <a:gs pos="27000">
                        <a:srgbClr val="FF0000"/>
                      </a:gs>
                      <a:gs pos="0">
                        <a:srgbClr val="FFFFFF"/>
                      </a:gs>
                      <a:gs pos="70000">
                        <a:schemeClr val="accent2">
                          <a:lumMod val="75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mic Sans MS"/>
                      <a:cs typeface="Comic Sans MS"/>
                    </a:endParaRPr>
                  </a:p>
                </p:txBody>
              </p:sp>
              <p:sp>
                <p:nvSpPr>
                  <p:cNvPr id="722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824"/>
                    <a:ext cx="528" cy="480"/>
                  </a:xfrm>
                  <a:prstGeom prst="ellipse">
                    <a:avLst/>
                  </a:prstGeom>
                  <a:gradFill flip="none" rotWithShape="1">
                    <a:gsLst>
                      <a:gs pos="27000">
                        <a:srgbClr val="FF0000"/>
                      </a:gs>
                      <a:gs pos="0">
                        <a:srgbClr val="FFFFFF"/>
                      </a:gs>
                      <a:gs pos="70000">
                        <a:schemeClr val="accent2">
                          <a:lumMod val="75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mic Sans MS"/>
                      <a:cs typeface="Comic Sans MS"/>
                    </a:endParaRPr>
                  </a:p>
                </p:txBody>
              </p:sp>
            </p:grpSp>
          </p:grpSp>
          <p:sp>
            <p:nvSpPr>
              <p:cNvPr id="7230" name="AutoShape 62"/>
              <p:cNvSpPr>
                <a:spLocks noChangeArrowheads="1"/>
              </p:cNvSpPr>
              <p:nvPr/>
            </p:nvSpPr>
            <p:spPr bwMode="auto">
              <a:xfrm>
                <a:off x="4168775" y="4038600"/>
                <a:ext cx="228600" cy="228600"/>
              </a:xfrm>
              <a:prstGeom prst="sun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74" name="Text Box 80"/>
            <p:cNvSpPr txBox="1">
              <a:spLocks noChangeArrowheads="1"/>
            </p:cNvSpPr>
            <p:nvPr/>
          </p:nvSpPr>
          <p:spPr bwMode="auto">
            <a:xfrm>
              <a:off x="3975100" y="4241800"/>
              <a:ext cx="635000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>
                  <a:latin typeface="Comic Sans MS"/>
                  <a:cs typeface="Comic Sans MS"/>
                </a:rPr>
                <a:t>Ser 5</a:t>
              </a:r>
              <a:endParaRPr lang="en-US" sz="1200" dirty="0">
                <a:latin typeface="Comic Sans MS"/>
                <a:cs typeface="Comic Sans MS"/>
              </a:endParaRPr>
            </a:p>
          </p:txBody>
        </p:sp>
      </p:grp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152400" y="9906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(1)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Recruitment 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and Pre-Initiation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76" name="Text Box 54"/>
          <p:cNvSpPr txBox="1">
            <a:spLocks noChangeArrowheads="1"/>
          </p:cNvSpPr>
          <p:nvPr/>
        </p:nvSpPr>
        <p:spPr bwMode="auto">
          <a:xfrm>
            <a:off x="3352800" y="990600"/>
            <a:ext cx="2667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(2)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Promoter Escape 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and Pausing</a:t>
            </a:r>
            <a:endParaRPr lang="en-US" sz="1600" dirty="0">
              <a:latin typeface="Comic Sans MS"/>
              <a:cs typeface="Comic Sans MS"/>
            </a:endParaRP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6019800" y="9906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Comic Sans MS"/>
                <a:cs typeface="Comic Sans MS"/>
              </a:rPr>
              <a:t>(3) 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Transcriptional</a:t>
            </a:r>
          </a:p>
          <a:p>
            <a:pPr algn="ctr"/>
            <a:r>
              <a:rPr lang="en-US" sz="1600" dirty="0" smtClean="0">
                <a:latin typeface="Comic Sans MS"/>
                <a:cs typeface="Comic Sans MS"/>
              </a:rPr>
              <a:t> Elongation </a:t>
            </a:r>
            <a:endParaRPr lang="en-US" sz="1600" dirty="0">
              <a:latin typeface="Comic Sans MS"/>
              <a:cs typeface="Comic Sans MS"/>
            </a:endParaRPr>
          </a:p>
        </p:txBody>
      </p:sp>
      <p:grpSp>
        <p:nvGrpSpPr>
          <p:cNvPr id="16" name="Group 128"/>
          <p:cNvGrpSpPr>
            <a:grpSpLocks/>
          </p:cNvGrpSpPr>
          <p:nvPr/>
        </p:nvGrpSpPr>
        <p:grpSpPr bwMode="auto">
          <a:xfrm>
            <a:off x="1774825" y="3060700"/>
            <a:ext cx="1793875" cy="1600200"/>
            <a:chOff x="1118" y="1536"/>
            <a:chExt cx="1130" cy="1008"/>
          </a:xfrm>
        </p:grpSpPr>
        <p:sp>
          <p:nvSpPr>
            <p:cNvPr id="7204" name="Text Box 36"/>
            <p:cNvSpPr txBox="1">
              <a:spLocks noChangeArrowheads="1"/>
            </p:cNvSpPr>
            <p:nvPr/>
          </p:nvSpPr>
          <p:spPr bwMode="auto">
            <a:xfrm>
              <a:off x="1302" y="1536"/>
              <a:ext cx="9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Comic Sans MS"/>
                  <a:cs typeface="Comic Sans MS"/>
                </a:rPr>
                <a:t>RNA </a:t>
              </a:r>
              <a:r>
                <a:rPr lang="en-US" sz="1600" dirty="0" err="1" smtClean="0">
                  <a:latin typeface="Comic Sans MS"/>
                  <a:cs typeface="Comic Sans MS"/>
                </a:rPr>
                <a:t>Pol</a:t>
              </a:r>
              <a:r>
                <a:rPr lang="en-US" sz="1600" dirty="0" smtClean="0">
                  <a:latin typeface="Comic Sans MS"/>
                  <a:cs typeface="Comic Sans MS"/>
                </a:rPr>
                <a:t> II</a:t>
              </a:r>
              <a:endParaRPr lang="en-US" sz="1800" dirty="0">
                <a:latin typeface="Comic Sans MS"/>
                <a:cs typeface="Comic Sans MS"/>
              </a:endParaRPr>
            </a:p>
          </p:txBody>
        </p:sp>
        <p:grpSp>
          <p:nvGrpSpPr>
            <p:cNvPr id="17" name="Group 50"/>
            <p:cNvGrpSpPr>
              <a:grpSpLocks/>
            </p:cNvGrpSpPr>
            <p:nvPr/>
          </p:nvGrpSpPr>
          <p:grpSpPr bwMode="auto">
            <a:xfrm>
              <a:off x="1118" y="1766"/>
              <a:ext cx="802" cy="778"/>
              <a:chOff x="734" y="1776"/>
              <a:chExt cx="802" cy="778"/>
            </a:xfrm>
          </p:grpSpPr>
          <p:sp>
            <p:nvSpPr>
              <p:cNvPr id="7205" name="AutoShape 37"/>
              <p:cNvSpPr>
                <a:spLocks noChangeArrowheads="1"/>
              </p:cNvSpPr>
              <p:nvPr/>
            </p:nvSpPr>
            <p:spPr bwMode="auto">
              <a:xfrm rot="19864414">
                <a:off x="734" y="2410"/>
                <a:ext cx="576" cy="144"/>
              </a:xfrm>
              <a:prstGeom prst="wave">
                <a:avLst>
                  <a:gd name="adj1" fmla="val 20644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grpSp>
            <p:nvGrpSpPr>
              <p:cNvPr id="18" name="Group 35"/>
              <p:cNvGrpSpPr>
                <a:grpSpLocks/>
              </p:cNvGrpSpPr>
              <p:nvPr/>
            </p:nvGrpSpPr>
            <p:grpSpPr bwMode="auto">
              <a:xfrm>
                <a:off x="912" y="1776"/>
                <a:ext cx="624" cy="672"/>
                <a:chOff x="816" y="1824"/>
                <a:chExt cx="624" cy="672"/>
              </a:xfrm>
            </p:grpSpPr>
            <p:sp>
              <p:nvSpPr>
                <p:cNvPr id="7201" name="Oval 33"/>
                <p:cNvSpPr>
                  <a:spLocks noChangeArrowheads="1"/>
                </p:cNvSpPr>
                <p:nvPr/>
              </p:nvSpPr>
              <p:spPr bwMode="auto">
                <a:xfrm>
                  <a:off x="1056" y="2112"/>
                  <a:ext cx="384" cy="384"/>
                </a:xfrm>
                <a:prstGeom prst="ellipse">
                  <a:avLst/>
                </a:prstGeom>
                <a:gradFill flip="none" rotWithShape="1">
                  <a:gsLst>
                    <a:gs pos="40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816" y="1824"/>
                  <a:ext cx="528" cy="480"/>
                </a:xfrm>
                <a:prstGeom prst="ellipse">
                  <a:avLst/>
                </a:prstGeom>
                <a:gradFill flip="none" rotWithShape="1">
                  <a:gsLst>
                    <a:gs pos="40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</p:grpSp>
        </p:grpSp>
      </p:grpSp>
      <p:grpSp>
        <p:nvGrpSpPr>
          <p:cNvPr id="82" name="Group 81"/>
          <p:cNvGrpSpPr/>
          <p:nvPr/>
        </p:nvGrpSpPr>
        <p:grpSpPr>
          <a:xfrm>
            <a:off x="228600" y="4356100"/>
            <a:ext cx="2298700" cy="784999"/>
            <a:chOff x="228600" y="3733800"/>
            <a:chExt cx="2298700" cy="784999"/>
          </a:xfrm>
        </p:grpSpPr>
        <p:grpSp>
          <p:nvGrpSpPr>
            <p:cNvPr id="79" name="Group 78"/>
            <p:cNvGrpSpPr/>
            <p:nvPr/>
          </p:nvGrpSpPr>
          <p:grpSpPr>
            <a:xfrm>
              <a:off x="228600" y="3733800"/>
              <a:ext cx="2057400" cy="533400"/>
              <a:chOff x="228600" y="3733800"/>
              <a:chExt cx="2057400" cy="533400"/>
            </a:xfrm>
          </p:grpSpPr>
          <p:sp>
            <p:nvSpPr>
              <p:cNvPr id="7217" name="AutoShape 49"/>
              <p:cNvSpPr>
                <a:spLocks noChangeArrowheads="1"/>
              </p:cNvSpPr>
              <p:nvPr/>
            </p:nvSpPr>
            <p:spPr bwMode="auto">
              <a:xfrm>
                <a:off x="2057400" y="4038600"/>
                <a:ext cx="228600" cy="228600"/>
              </a:xfrm>
              <a:prstGeom prst="sun">
                <a:avLst>
                  <a:gd name="adj" fmla="val 25000"/>
                </a:avLst>
              </a:prstGeom>
              <a:solidFill>
                <a:srgbClr val="FF66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/>
                  <a:cs typeface="Comic Sans MS"/>
                </a:endParaRPr>
              </a:p>
            </p:txBody>
          </p:sp>
          <p:grpSp>
            <p:nvGrpSpPr>
              <p:cNvPr id="3" name="Group 110"/>
              <p:cNvGrpSpPr>
                <a:grpSpLocks/>
              </p:cNvGrpSpPr>
              <p:nvPr/>
            </p:nvGrpSpPr>
            <p:grpSpPr bwMode="auto">
              <a:xfrm>
                <a:off x="228600" y="3733800"/>
                <a:ext cx="1600200" cy="457200"/>
                <a:chOff x="144" y="2352"/>
                <a:chExt cx="1008" cy="288"/>
              </a:xfrm>
            </p:grpSpPr>
            <p:sp>
              <p:nvSpPr>
                <p:cNvPr id="7220" name="Line 52"/>
                <p:cNvSpPr>
                  <a:spLocks noChangeShapeType="1"/>
                </p:cNvSpPr>
                <p:nvPr/>
              </p:nvSpPr>
              <p:spPr bwMode="auto">
                <a:xfrm>
                  <a:off x="864" y="254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2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44" y="2352"/>
                  <a:ext cx="73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 dirty="0">
                      <a:latin typeface="Comic Sans MS"/>
                      <a:cs typeface="Comic Sans MS"/>
                    </a:rPr>
                    <a:t>C-Terminal </a:t>
                  </a:r>
                </a:p>
                <a:p>
                  <a:r>
                    <a:rPr lang="en-US" sz="1200" dirty="0">
                      <a:latin typeface="Comic Sans MS"/>
                      <a:cs typeface="Comic Sans MS"/>
                    </a:rPr>
                    <a:t>Domain (CTD)</a:t>
                  </a:r>
                </a:p>
              </p:txBody>
            </p:sp>
          </p:grpSp>
        </p:grp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1892300" y="4241800"/>
              <a:ext cx="635000" cy="2769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smtClean="0">
                  <a:latin typeface="Comic Sans MS"/>
                  <a:cs typeface="Comic Sans MS"/>
                </a:rPr>
                <a:t>Ser 5</a:t>
              </a:r>
              <a:endParaRPr lang="en-US" sz="1200" dirty="0">
                <a:latin typeface="Comic Sans MS"/>
                <a:cs typeface="Comic Sans MS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267200" y="2257623"/>
            <a:ext cx="3648192" cy="1401565"/>
            <a:chOff x="4267200" y="2257623"/>
            <a:chExt cx="3648192" cy="1401565"/>
          </a:xfrm>
        </p:grpSpPr>
        <p:grpSp>
          <p:nvGrpSpPr>
            <p:cNvPr id="104" name="Group 103"/>
            <p:cNvGrpSpPr/>
            <p:nvPr/>
          </p:nvGrpSpPr>
          <p:grpSpPr>
            <a:xfrm>
              <a:off x="4267200" y="2257623"/>
              <a:ext cx="3648192" cy="637977"/>
              <a:chOff x="4267200" y="2257623"/>
              <a:chExt cx="3648192" cy="637977"/>
            </a:xfrm>
          </p:grpSpPr>
          <p:sp>
            <p:nvSpPr>
              <p:cNvPr id="88" name="Text Box 78"/>
              <p:cNvSpPr txBox="1">
                <a:spLocks noChangeArrowheads="1"/>
              </p:cNvSpPr>
              <p:nvPr/>
            </p:nvSpPr>
            <p:spPr bwMode="auto">
              <a:xfrm>
                <a:off x="4267200" y="2587823"/>
                <a:ext cx="364819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 dirty="0" smtClean="0">
                    <a:latin typeface="Comic Sans MS"/>
                    <a:cs typeface="Comic Sans MS"/>
                  </a:rPr>
                  <a:t>DSIF (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D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RB 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S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ensitivity 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I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nducing 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F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actor)</a:t>
                </a:r>
                <a:endParaRPr lang="en-US" sz="1400" b="1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89" name="Text Box 78"/>
              <p:cNvSpPr txBox="1">
                <a:spLocks noChangeArrowheads="1"/>
              </p:cNvSpPr>
              <p:nvPr/>
            </p:nvSpPr>
            <p:spPr bwMode="auto">
              <a:xfrm>
                <a:off x="4267200" y="2257623"/>
                <a:ext cx="321390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 dirty="0" smtClean="0">
                    <a:latin typeface="Comic Sans MS"/>
                    <a:cs typeface="Comic Sans MS"/>
                  </a:rPr>
                  <a:t>NELF (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N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egative 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El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ongation </a:t>
                </a:r>
                <a:r>
                  <a:rPr lang="en-US" sz="1400" b="1" u="sng" dirty="0" smtClean="0">
                    <a:latin typeface="Comic Sans MS"/>
                    <a:cs typeface="Comic Sans MS"/>
                  </a:rPr>
                  <a:t>F</a:t>
                </a:r>
                <a:r>
                  <a:rPr lang="en-US" sz="1400" b="1" dirty="0" smtClean="0">
                    <a:latin typeface="Comic Sans MS"/>
                    <a:cs typeface="Comic Sans MS"/>
                  </a:rPr>
                  <a:t>actor)</a:t>
                </a:r>
                <a:endParaRPr lang="en-US" sz="1400" b="1" dirty="0">
                  <a:latin typeface="Comic Sans MS"/>
                  <a:cs typeface="Comic Sans M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67400" y="3125788"/>
              <a:ext cx="381000" cy="533400"/>
              <a:chOff x="5638800" y="3125788"/>
              <a:chExt cx="381000" cy="533400"/>
            </a:xfrm>
          </p:grpSpPr>
          <p:cxnSp>
            <p:nvCxnSpPr>
              <p:cNvPr id="91" name="Straight Connector 90"/>
              <p:cNvCxnSpPr/>
              <p:nvPr/>
            </p:nvCxnSpPr>
            <p:spPr bwMode="auto">
              <a:xfrm rot="5400000">
                <a:off x="5562600" y="3391694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>
                <a:off x="5638800" y="3657600"/>
                <a:ext cx="3810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4" name="Rectangle 93"/>
          <p:cNvSpPr/>
          <p:nvPr/>
        </p:nvSpPr>
        <p:spPr>
          <a:xfrm>
            <a:off x="5425306" y="3733800"/>
            <a:ext cx="129058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Comic Sans MS"/>
                <a:cs typeface="Comic Sans MS"/>
              </a:rPr>
              <a:t>Elongation </a:t>
            </a:r>
            <a:endParaRPr lang="en-US" sz="1800" dirty="0">
              <a:latin typeface="Comic Sans MS"/>
              <a:cs typeface="Comic Sans MS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410200" y="4114800"/>
            <a:ext cx="1323976" cy="1981200"/>
            <a:chOff x="5410200" y="4114800"/>
            <a:chExt cx="1323976" cy="1981200"/>
          </a:xfrm>
        </p:grpSpPr>
        <p:grpSp>
          <p:nvGrpSpPr>
            <p:cNvPr id="106" name="Group 105"/>
            <p:cNvGrpSpPr/>
            <p:nvPr/>
          </p:nvGrpSpPr>
          <p:grpSpPr>
            <a:xfrm>
              <a:off x="5410200" y="4114800"/>
              <a:ext cx="1323976" cy="1981200"/>
              <a:chOff x="5410200" y="4114800"/>
              <a:chExt cx="1323976" cy="1981200"/>
            </a:xfrm>
          </p:grpSpPr>
          <p:sp>
            <p:nvSpPr>
              <p:cNvPr id="85" name="Rounded Rectangle 84"/>
              <p:cNvSpPr/>
              <p:nvPr/>
            </p:nvSpPr>
            <p:spPr bwMode="auto">
              <a:xfrm>
                <a:off x="5410200" y="4737100"/>
                <a:ext cx="1320800" cy="1358900"/>
              </a:xfrm>
              <a:prstGeom prst="roundRect">
                <a:avLst/>
              </a:prstGeom>
              <a:solidFill>
                <a:srgbClr val="A3A3E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  <p:grpSp>
            <p:nvGrpSpPr>
              <p:cNvPr id="7" name="Group 72"/>
              <p:cNvGrpSpPr>
                <a:grpSpLocks/>
              </p:cNvGrpSpPr>
              <p:nvPr/>
            </p:nvGrpSpPr>
            <p:grpSpPr bwMode="auto">
              <a:xfrm>
                <a:off x="5461000" y="4737102"/>
                <a:ext cx="1273176" cy="985838"/>
                <a:chOff x="480" y="2952"/>
                <a:chExt cx="802" cy="621"/>
              </a:xfrm>
            </p:grpSpPr>
            <p:sp>
              <p:nvSpPr>
                <p:cNvPr id="7241" name="Oval 73"/>
                <p:cNvSpPr>
                  <a:spLocks noChangeArrowheads="1"/>
                </p:cNvSpPr>
                <p:nvPr/>
              </p:nvSpPr>
              <p:spPr bwMode="auto">
                <a:xfrm rot="-1720761">
                  <a:off x="480" y="3264"/>
                  <a:ext cx="336" cy="144"/>
                </a:xfrm>
                <a:prstGeom prst="ellipse">
                  <a:avLst/>
                </a:prstGeom>
                <a:gradFill flip="none" rotWithShape="1">
                  <a:gsLst>
                    <a:gs pos="67000">
                      <a:srgbClr val="0000FF"/>
                    </a:gs>
                    <a:gs pos="100000">
                      <a:schemeClr val="bg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42" name="Oval 74"/>
                <p:cNvSpPr>
                  <a:spLocks noChangeArrowheads="1"/>
                </p:cNvSpPr>
                <p:nvPr/>
              </p:nvSpPr>
              <p:spPr bwMode="auto">
                <a:xfrm rot="-1720761">
                  <a:off x="528" y="3312"/>
                  <a:ext cx="336" cy="144"/>
                </a:xfrm>
                <a:prstGeom prst="ellipse">
                  <a:avLst/>
                </a:prstGeom>
                <a:gradFill flip="none" rotWithShape="1">
                  <a:gsLst>
                    <a:gs pos="40000">
                      <a:srgbClr val="FF0000"/>
                    </a:gs>
                    <a:gs pos="10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4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720" y="3120"/>
                  <a:ext cx="4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4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672" y="2952"/>
                  <a:ext cx="576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3613D8"/>
                      </a:solidFill>
                      <a:latin typeface="Comic Sans MS"/>
                      <a:cs typeface="Comic Sans MS"/>
                    </a:rPr>
                    <a:t>CyclinT1</a:t>
                  </a:r>
                </a:p>
              </p:txBody>
            </p:sp>
            <p:sp>
              <p:nvSpPr>
                <p:cNvPr id="7245" name="Line 77"/>
                <p:cNvSpPr>
                  <a:spLocks noChangeShapeType="1"/>
                </p:cNvSpPr>
                <p:nvPr/>
              </p:nvSpPr>
              <p:spPr bwMode="auto">
                <a:xfrm>
                  <a:off x="816" y="3360"/>
                  <a:ext cx="14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>
                    <a:latin typeface="Comic Sans MS"/>
                    <a:cs typeface="Comic Sans MS"/>
                  </a:endParaRPr>
                </a:p>
              </p:txBody>
            </p:sp>
            <p:sp>
              <p:nvSpPr>
                <p:cNvPr id="724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876" y="3379"/>
                  <a:ext cx="406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  <a:latin typeface="Comic Sans MS"/>
                      <a:cs typeface="Comic Sans MS"/>
                    </a:rPr>
                    <a:t>CDK9</a:t>
                  </a:r>
                </a:p>
              </p:txBody>
            </p:sp>
          </p:grpSp>
          <p:cxnSp>
            <p:nvCxnSpPr>
              <p:cNvPr id="99" name="Straight Arrow Connector 98"/>
              <p:cNvCxnSpPr/>
              <p:nvPr/>
            </p:nvCxnSpPr>
            <p:spPr bwMode="auto">
              <a:xfrm rot="5400000" flipH="1" flipV="1">
                <a:off x="5800203" y="4384403"/>
                <a:ext cx="540000" cy="79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lg" len="lg"/>
              </a:ln>
              <a:effectLst/>
            </p:spPr>
          </p:cxnSp>
        </p:grpSp>
        <p:sp>
          <p:nvSpPr>
            <p:cNvPr id="87" name="Text Box 78"/>
            <p:cNvSpPr txBox="1">
              <a:spLocks noChangeArrowheads="1"/>
            </p:cNvSpPr>
            <p:nvPr/>
          </p:nvSpPr>
          <p:spPr bwMode="auto">
            <a:xfrm>
              <a:off x="5601909" y="5715000"/>
              <a:ext cx="9385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smtClean="0">
                  <a:latin typeface="Comic Sans MS"/>
                  <a:cs typeface="Comic Sans MS"/>
                </a:rPr>
                <a:t>P-</a:t>
              </a:r>
              <a:r>
                <a:rPr lang="en-US" sz="1800" dirty="0" err="1" smtClean="0">
                  <a:latin typeface="Comic Sans MS"/>
                  <a:cs typeface="Comic Sans MS"/>
                </a:rPr>
                <a:t>Tefb</a:t>
              </a:r>
              <a:endParaRPr lang="en-US" sz="1800" dirty="0"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7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2" grpId="0" animBg="1"/>
      <p:bldP spid="75" grpId="0"/>
      <p:bldP spid="76" grpId="0"/>
      <p:bldP spid="77" grpId="0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4552066"/>
            <a:ext cx="3568700" cy="187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5" y="2266361"/>
            <a:ext cx="1696211" cy="170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06" y="2266361"/>
            <a:ext cx="1696211" cy="1707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18" y="2266361"/>
            <a:ext cx="1683706" cy="1695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079" y="2266361"/>
            <a:ext cx="1683707" cy="1695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936" y="1884438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shCd4.1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24" y="2278950"/>
            <a:ext cx="1704866" cy="16825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3570" y="1897029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1658" y="1929046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8037" y="1917006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6125" y="1919043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0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727200"/>
            <a:ext cx="35433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4500"/>
            <a:ext cx="36068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23" y="1739900"/>
            <a:ext cx="36703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83" y="-137569"/>
            <a:ext cx="847955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Technical Layout of the Arrayed Screen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5408" t="5763" r="39483" b="84707"/>
          <a:stretch/>
        </p:blipFill>
        <p:spPr>
          <a:xfrm>
            <a:off x="3731531" y="1872954"/>
            <a:ext cx="908654" cy="6655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874" y="1530419"/>
            <a:ext cx="536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71858" y="1553936"/>
            <a:ext cx="0" cy="4460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3449" y="2047325"/>
            <a:ext cx="536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64899" y="1894925"/>
            <a:ext cx="624370" cy="6067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l="2228" t="36166" r="83498" b="55613"/>
          <a:stretch/>
        </p:blipFill>
        <p:spPr>
          <a:xfrm>
            <a:off x="1431799" y="2201414"/>
            <a:ext cx="858399" cy="5741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/>
          <a:srcRect l="2228" t="36166" r="83498" b="55613"/>
          <a:stretch/>
        </p:blipFill>
        <p:spPr>
          <a:xfrm>
            <a:off x="1431799" y="3251309"/>
            <a:ext cx="858399" cy="57415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471967" y="1184604"/>
            <a:ext cx="159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shRNA</a:t>
            </a:r>
            <a:r>
              <a:rPr lang="en-US" dirty="0" smtClean="0">
                <a:latin typeface="Arial"/>
                <a:cs typeface="Arial"/>
              </a:rPr>
              <a:t> library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59218" y="11963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Runx3 </a:t>
            </a:r>
            <a:r>
              <a:rPr lang="en-US" dirty="0" err="1" smtClean="0">
                <a:latin typeface="Arial"/>
                <a:cs typeface="Arial"/>
              </a:rPr>
              <a:t>cDNA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142224" y="1530419"/>
            <a:ext cx="0" cy="364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64286" y="1508448"/>
            <a:ext cx="0" cy="364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6432" y="1345753"/>
            <a:ext cx="55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40267" y="1353271"/>
            <a:ext cx="183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Transfect Plat-E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927" y="1862659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D0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38692" y="1832082"/>
            <a:ext cx="165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Activate CD8s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01874" y="2999286"/>
            <a:ext cx="536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2451" y="2773882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83501" y="2809156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Co-transduce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/>
          <a:srcRect l="45408" t="5763" r="39483" b="84707"/>
          <a:stretch/>
        </p:blipFill>
        <p:spPr>
          <a:xfrm>
            <a:off x="3731531" y="3178488"/>
            <a:ext cx="908654" cy="665549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H="1">
            <a:off x="2290198" y="3511263"/>
            <a:ext cx="1353140" cy="10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6495" y="3951247"/>
            <a:ext cx="536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/>
          <a:srcRect l="45408" t="5763" r="39483" b="84707"/>
          <a:stretch/>
        </p:blipFill>
        <p:spPr>
          <a:xfrm>
            <a:off x="1381544" y="4135913"/>
            <a:ext cx="908654" cy="66554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6432" y="3766581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01138" y="3766581"/>
            <a:ext cx="323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Reculture</a:t>
            </a:r>
            <a:r>
              <a:rPr lang="en-US" dirty="0" smtClean="0">
                <a:latin typeface="Arial"/>
                <a:cs typeface="Arial"/>
              </a:rPr>
              <a:t> in high and low IL-2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l="45408" t="5763" r="39483" b="84707"/>
          <a:stretch/>
        </p:blipFill>
        <p:spPr>
          <a:xfrm>
            <a:off x="1961695" y="5160762"/>
            <a:ext cx="908654" cy="66554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l="45408" t="5763" r="39483" b="84707"/>
          <a:stretch/>
        </p:blipFill>
        <p:spPr>
          <a:xfrm>
            <a:off x="959832" y="5160762"/>
            <a:ext cx="908654" cy="665549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>
            <a:off x="600778" y="6014097"/>
            <a:ext cx="5368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8927" y="5829431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01138" y="5829431"/>
            <a:ext cx="203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Stain and Analyze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566564" y="4801462"/>
            <a:ext cx="0" cy="364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095248" y="4801462"/>
            <a:ext cx="0" cy="3645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811146" y="2538504"/>
            <a:ext cx="1447676" cy="477696"/>
            <a:chOff x="4702219" y="2849889"/>
            <a:chExt cx="1353140" cy="983301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055359" y="2849889"/>
              <a:ext cx="0" cy="972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4702219" y="3822649"/>
              <a:ext cx="1353140" cy="10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/>
          <p:cNvCxnSpPr>
            <a:endCxn id="87" idx="0"/>
          </p:cNvCxnSpPr>
          <p:nvPr/>
        </p:nvCxnSpPr>
        <p:spPr>
          <a:xfrm>
            <a:off x="4189892" y="2538503"/>
            <a:ext cx="1" cy="1991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528794" y="2737676"/>
            <a:ext cx="132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shRNA:Runx3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4:1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81704" y="4301313"/>
            <a:ext cx="118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Live Cells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64899" y="4253875"/>
            <a:ext cx="10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Singlets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2711881" y="5163339"/>
            <a:ext cx="146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Viability Dye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87045" y="60791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FSC-A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91643" y="6122263"/>
            <a:ext cx="88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FSC-H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4988577" y="524465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FSC-W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6709653" y="5297243"/>
            <a:ext cx="112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Ametrine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905066" y="6113293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GFP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03" y="4631945"/>
            <a:ext cx="1521184" cy="152118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360" y="4610531"/>
            <a:ext cx="1588232" cy="1588232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898" y="4607984"/>
            <a:ext cx="1590779" cy="1590779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V="1">
            <a:off x="8153400" y="3619164"/>
            <a:ext cx="0" cy="9194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0904" y="2623437"/>
            <a:ext cx="276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Quantify Phenotypic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Markers from each Gated Subset</a:t>
            </a:r>
          </a:p>
        </p:txBody>
      </p:sp>
    </p:spTree>
    <p:extLst>
      <p:ext uri="{BB962C8B-B14F-4D97-AF65-F5344CB8AC3E}">
        <p14:creationId xmlns:p14="http://schemas.microsoft.com/office/powerpoint/2010/main" val="173170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The Concentration of IL-2 in Culture Affects Expression of Multiple Surface Markers Under Screening Conditions 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45131" y="4233330"/>
            <a:ext cx="1808824" cy="2252677"/>
            <a:chOff x="2842377" y="4139529"/>
            <a:chExt cx="1808824" cy="22526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377" y="4139529"/>
              <a:ext cx="1808824" cy="18088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257097" y="6022874"/>
              <a:ext cx="967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CXCR3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5131" y="2043315"/>
            <a:ext cx="1806070" cy="2203238"/>
            <a:chOff x="4260934" y="2107231"/>
            <a:chExt cx="1806070" cy="2203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0934" y="2107231"/>
              <a:ext cx="1806070" cy="180607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799359" y="3941137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CD25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3966" y="2071151"/>
            <a:ext cx="1806070" cy="2175402"/>
            <a:chOff x="2092304" y="2107231"/>
            <a:chExt cx="1806070" cy="21754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2304" y="2107231"/>
              <a:ext cx="1806070" cy="18060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22231" y="3913301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CD44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94503" y="4282769"/>
            <a:ext cx="1838222" cy="2192861"/>
            <a:chOff x="1270066" y="2065061"/>
            <a:chExt cx="1845539" cy="23016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0066" y="2065061"/>
              <a:ext cx="1845539" cy="18455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69362" y="3979068"/>
              <a:ext cx="906795" cy="38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CD103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94503" y="2071151"/>
            <a:ext cx="1784445" cy="2218481"/>
            <a:chOff x="131563" y="4448824"/>
            <a:chExt cx="1617928" cy="20304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563" y="4448824"/>
              <a:ext cx="1617928" cy="16179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7200" y="6141273"/>
              <a:ext cx="818917" cy="338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CD127</a:t>
              </a: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966" y="4218717"/>
            <a:ext cx="1857843" cy="2206695"/>
            <a:chOff x="2092304" y="4448824"/>
            <a:chExt cx="1655862" cy="202691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2304" y="4448824"/>
              <a:ext cx="1655862" cy="165586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410571" y="6136495"/>
              <a:ext cx="797370" cy="339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CD62L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984265" y="2071151"/>
            <a:ext cx="327087" cy="34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4265" y="2640059"/>
            <a:ext cx="327087" cy="3429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1352" y="2071151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High IL-2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1352" y="2640059"/>
            <a:ext cx="107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Low IL-2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29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Prdm4 and Prmt5 KD affects Runx3 driven suppression of CXCR3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6" t="12861" r="7219" b="2349"/>
          <a:stretch/>
        </p:blipFill>
        <p:spPr>
          <a:xfrm>
            <a:off x="457200" y="1797248"/>
            <a:ext cx="8164656" cy="45903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272" y="2527149"/>
            <a:ext cx="7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FF19"/>
                </a:solidFill>
              </a:rPr>
              <a:t>Runx3</a:t>
            </a:r>
            <a:endParaRPr lang="en-US" dirty="0">
              <a:solidFill>
                <a:srgbClr val="00FF1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8408" y="4098432"/>
            <a:ext cx="80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Prdm4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0264" y="4520541"/>
            <a:ext cx="7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D10FF"/>
                </a:solidFill>
              </a:rPr>
              <a:t>Prmt5</a:t>
            </a:r>
            <a:endParaRPr lang="en-US" dirty="0">
              <a:solidFill>
                <a:srgbClr val="ED1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0580" y="3688466"/>
            <a:ext cx="3379013" cy="316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Z-Score (based on all </a:t>
            </a:r>
            <a:r>
              <a:rPr lang="en-US" dirty="0" err="1" smtClean="0">
                <a:latin typeface="Arial"/>
                <a:cs typeface="Arial"/>
              </a:rPr>
              <a:t>shRNAs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957" y="1115"/>
            <a:ext cx="7171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Scheme of the optimized pooled </a:t>
            </a:r>
            <a:r>
              <a:rPr lang="en-US" sz="2800" b="1" dirty="0" err="1">
                <a:latin typeface="+mj-lt"/>
              </a:rPr>
              <a:t>shRNA</a:t>
            </a:r>
            <a:r>
              <a:rPr lang="en-US" sz="2800" b="1" dirty="0">
                <a:latin typeface="+mj-lt"/>
              </a:rPr>
              <a:t>-screen </a:t>
            </a:r>
            <a:endParaRPr lang="en-US" sz="2800" b="1" dirty="0" smtClean="0">
              <a:latin typeface="+mj-lt"/>
            </a:endParaRPr>
          </a:p>
          <a:p>
            <a:pPr algn="ctr"/>
            <a:r>
              <a:rPr lang="en-US" sz="2800" b="1" dirty="0" smtClean="0">
                <a:latin typeface="+mj-lt"/>
              </a:rPr>
              <a:t>during </a:t>
            </a:r>
            <a:r>
              <a:rPr lang="en-US" sz="2800" b="1" dirty="0">
                <a:latin typeface="+mj-lt"/>
              </a:rPr>
              <a:t>LCMV </a:t>
            </a:r>
            <a:r>
              <a:rPr lang="en-US" sz="2800" b="1" dirty="0" smtClean="0">
                <a:latin typeface="+mj-lt"/>
              </a:rPr>
              <a:t>infection</a:t>
            </a:r>
            <a:endParaRPr lang="en-US" sz="2800" b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69859" y="784636"/>
            <a:ext cx="6255725" cy="5817532"/>
            <a:chOff x="838721" y="528024"/>
            <a:chExt cx="6712342" cy="62416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721" y="528024"/>
              <a:ext cx="6712342" cy="624160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59002" y="6142389"/>
              <a:ext cx="6592061" cy="6093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0"/>
                  </a:schemeClr>
                </a:gs>
              </a:gsLst>
              <a:lin ang="16200000" scaled="0"/>
              <a:tileRect/>
            </a:gradFill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4059114" y="6519446"/>
            <a:ext cx="50720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Chen R.Q</a:t>
            </a:r>
            <a:r>
              <a:rPr lang="en-US" altLang="zh-CN" sz="1600" dirty="0" smtClean="0"/>
              <a:t>.</a:t>
            </a:r>
            <a:r>
              <a:rPr lang="en-US" altLang="zh-CN" sz="1600" baseline="30000" dirty="0" smtClean="0"/>
              <a:t>*</a:t>
            </a:r>
            <a:r>
              <a:rPr lang="en-US" altLang="zh-CN" sz="1600" dirty="0" smtClean="0"/>
              <a:t>, </a:t>
            </a:r>
            <a:r>
              <a:rPr lang="en-US" sz="1600" dirty="0" err="1"/>
              <a:t>Bélanger</a:t>
            </a:r>
            <a:r>
              <a:rPr lang="en-US" sz="1600" dirty="0"/>
              <a:t> </a:t>
            </a:r>
            <a:r>
              <a:rPr lang="en-US" sz="1600" dirty="0" smtClean="0"/>
              <a:t>S.</a:t>
            </a:r>
            <a:r>
              <a:rPr lang="en-US" altLang="zh-CN" sz="1600" baseline="30000" dirty="0" smtClean="0"/>
              <a:t>*</a:t>
            </a:r>
            <a:r>
              <a:rPr lang="en-US" sz="1600" dirty="0" smtClean="0"/>
              <a:t>, </a:t>
            </a:r>
            <a:r>
              <a:rPr lang="en-US" altLang="zh-CN" sz="1600" dirty="0" smtClean="0"/>
              <a:t> </a:t>
            </a:r>
            <a:r>
              <a:rPr lang="en-GB" sz="1600" dirty="0" smtClean="0">
                <a:solidFill>
                  <a:srgbClr val="000000"/>
                </a:solidFill>
                <a:cs typeface="Arial" charset="0"/>
              </a:rPr>
              <a:t>et </a:t>
            </a:r>
            <a:r>
              <a:rPr lang="en-GB" sz="1600" dirty="0">
                <a:solidFill>
                  <a:srgbClr val="000000"/>
                </a:solidFill>
                <a:cs typeface="Arial" charset="0"/>
              </a:rPr>
              <a:t>al. </a:t>
            </a:r>
            <a:r>
              <a:rPr lang="en-GB" sz="1600" i="1" dirty="0" smtClean="0">
                <a:solidFill>
                  <a:srgbClr val="000000"/>
                </a:solidFill>
                <a:cs typeface="Arial" charset="0"/>
              </a:rPr>
              <a:t>Immunity</a:t>
            </a:r>
            <a:r>
              <a:rPr lang="en-GB" sz="1600" dirty="0" smtClean="0">
                <a:solidFill>
                  <a:srgbClr val="000000"/>
                </a:solidFill>
                <a:cs typeface="Arial" charset="0"/>
              </a:rPr>
              <a:t> 2014;41:325-338</a:t>
            </a:r>
            <a:endParaRPr lang="en-GB" sz="1600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46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42" y="0"/>
            <a:ext cx="7367914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Prdm4 and Prmt5 KD affects Runx3 driven suppression of CXCR3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5903" y="2993328"/>
            <a:ext cx="6864148" cy="1722745"/>
            <a:chOff x="457200" y="2324440"/>
            <a:chExt cx="6864148" cy="17227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324440"/>
              <a:ext cx="1714817" cy="168679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017" y="2324440"/>
              <a:ext cx="1751362" cy="1722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8626" y="2324440"/>
              <a:ext cx="1751361" cy="17227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9987" y="2324441"/>
              <a:ext cx="1751361" cy="1722744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04" y="1219603"/>
            <a:ext cx="1648257" cy="162132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-479214" y="4716073"/>
            <a:ext cx="7755108" cy="1883185"/>
            <a:chOff x="-575057" y="4912479"/>
            <a:chExt cx="7755108" cy="188318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695" y="5061245"/>
              <a:ext cx="1751361" cy="172274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18852" y="5061245"/>
              <a:ext cx="1763231" cy="173441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77330" y="5061245"/>
              <a:ext cx="1751360" cy="172274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28690" y="5061245"/>
              <a:ext cx="1751361" cy="172274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-575057" y="491247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0765" y="1022334"/>
            <a:ext cx="1812345" cy="181859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351049" y="1219603"/>
            <a:ext cx="0" cy="483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655898" y="325663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82029" y="6542256"/>
            <a:ext cx="6616975" cy="116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81442" y="6542256"/>
            <a:ext cx="79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CXCR3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2029" y="909061"/>
            <a:ext cx="163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shCd4.1+pMig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3031" y="1463859"/>
            <a:ext cx="163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shCd4.1+Runx3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1049" y="4572340"/>
            <a:ext cx="18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shPrmt5.1+Runx3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8052" y="4546809"/>
            <a:ext cx="18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shPrmt5.2+Runx3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2579" y="4578102"/>
            <a:ext cx="18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shPrmt5.3+Runx3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6969" y="4583864"/>
            <a:ext cx="18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shPrmt5.4+Runx3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539" y="2731407"/>
            <a:ext cx="19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shPrdm4.1+Runx3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70835" y="2688528"/>
            <a:ext cx="199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shPrdm4.2+Runx3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77926" y="2685407"/>
            <a:ext cx="20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shPrdm4.3+Runx3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3106" y="2688528"/>
            <a:ext cx="20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shPrdm4.4+Runx3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00208" y="1040002"/>
            <a:ext cx="1316980" cy="1281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48454" y="1723295"/>
            <a:ext cx="1300023" cy="124108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3839" y="1723295"/>
            <a:ext cx="1339134" cy="1241084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19723" y="190803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3971" y="670594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DEseq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7795" y="2092702"/>
            <a:ext cx="48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043" y="2166594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GSEA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8534" y="168367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2918" y="17674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96874" y="23512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11503" y="2926030"/>
            <a:ext cx="10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Total:116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5023"/>
              </p:ext>
            </p:extLst>
          </p:nvPr>
        </p:nvGraphicFramePr>
        <p:xfrm>
          <a:off x="2651805" y="3525627"/>
          <a:ext cx="569581" cy="2707264"/>
        </p:xfrm>
        <a:graphic>
          <a:graphicData uri="http://schemas.openxmlformats.org/drawingml/2006/table">
            <a:tbl>
              <a:tblPr/>
              <a:tblGrid>
                <a:gridCol w="569581"/>
              </a:tblGrid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ASXL1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BMI1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EPC1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EPC2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EZH2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L3MBTL4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PCGF5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RNF2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SCML2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SCML4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PADI1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PADI4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RNF40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FBXL19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FBXO17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FBXO44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FBXW9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ELP4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PAF1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36986"/>
              </p:ext>
            </p:extLst>
          </p:nvPr>
        </p:nvGraphicFramePr>
        <p:xfrm>
          <a:off x="6839704" y="3296094"/>
          <a:ext cx="294679" cy="3005326"/>
        </p:xfrm>
        <a:graphic>
          <a:graphicData uri="http://schemas.openxmlformats.org/drawingml/2006/table">
            <a:tbl>
              <a:tblPr/>
              <a:tblGrid>
                <a:gridCol w="294679"/>
              </a:tblGrid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NCOR1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NCOR2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PHF19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PRDM14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PRDM9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CARM1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PRMT6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PRMT7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RNF20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GTF2H1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GTF3C4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TAF1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TAF3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6022935" y="971388"/>
            <a:ext cx="1329478" cy="13113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314551" y="1618222"/>
            <a:ext cx="1331582" cy="127762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41719" y="1618221"/>
            <a:ext cx="1387351" cy="1277621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53178" y="181881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70953" y="60213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DEseq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6133" y="2101368"/>
            <a:ext cx="48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QN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9095" y="2068196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GSEA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2272" y="1618222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75621" y="16151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89510" y="225199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62022" y="2816160"/>
            <a:ext cx="10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Total:116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9730" y="3808565"/>
            <a:ext cx="1125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BAF complex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592" y="4997471"/>
            <a:ext cx="1994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Histone </a:t>
            </a:r>
            <a:r>
              <a:rPr lang="en-US" sz="1400" dirty="0" err="1" smtClean="0">
                <a:solidFill>
                  <a:srgbClr val="0000FF"/>
                </a:solidFill>
              </a:rPr>
              <a:t>Acetyltranferase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3763" y="58852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/>
                </a:solidFill>
              </a:rPr>
              <a:t>NuRD</a:t>
            </a:r>
            <a:r>
              <a:rPr lang="en-US" sz="1400" dirty="0" smtClean="0">
                <a:solidFill>
                  <a:schemeClr val="accent5"/>
                </a:solidFill>
              </a:rPr>
              <a:t> complex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649" y="3996246"/>
            <a:ext cx="137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Polycomb</a:t>
            </a:r>
            <a:r>
              <a:rPr lang="en-US" sz="1400" dirty="0" smtClean="0">
                <a:solidFill>
                  <a:schemeClr val="accent6"/>
                </a:solidFill>
              </a:rPr>
              <a:t> group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52666" y="4188487"/>
            <a:ext cx="2175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Histone </a:t>
            </a:r>
            <a:r>
              <a:rPr lang="en-US" sz="1400" dirty="0" err="1" smtClean="0">
                <a:solidFill>
                  <a:srgbClr val="FF0000"/>
                </a:solidFill>
              </a:rPr>
              <a:t>Deacetyltranferase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89485" y="5007510"/>
            <a:ext cx="2139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MBD1,2,3,4, MECP2 family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6277" y="53766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00000"/>
                </a:solidFill>
              </a:rPr>
              <a:t>Mll</a:t>
            </a:r>
            <a:r>
              <a:rPr lang="en-US" sz="1400" dirty="0" smtClean="0">
                <a:solidFill>
                  <a:srgbClr val="800000"/>
                </a:solidFill>
              </a:rPr>
              <a:t> complex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34383" y="4283143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Prdms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34383" y="5794093"/>
            <a:ext cx="175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Transcription factor II</a:t>
            </a:r>
            <a:endParaRPr lang="en-US" sz="1400" dirty="0">
              <a:solidFill>
                <a:srgbClr val="00009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73210"/>
              </p:ext>
            </p:extLst>
          </p:nvPr>
        </p:nvGraphicFramePr>
        <p:xfrm>
          <a:off x="1973136" y="3528530"/>
          <a:ext cx="569581" cy="2772890"/>
        </p:xfrm>
        <a:graphic>
          <a:graphicData uri="http://schemas.openxmlformats.org/drawingml/2006/table">
            <a:tbl>
              <a:tblPr/>
              <a:tblGrid>
                <a:gridCol w="569581"/>
              </a:tblGrid>
              <a:tr h="16231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ARID1B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BRWD1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SMARCA2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SMARCA4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SMARCC1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SMARCD2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SMARCE1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DNMT3B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DNMT3L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GADD45A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GADD45B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DMAP1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HAT1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KAT2B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MYST1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MYST2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NCOA3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INO80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KDM2B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KDM3B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TRIM28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82090"/>
              </p:ext>
            </p:extLst>
          </p:nvPr>
        </p:nvGraphicFramePr>
        <p:xfrm>
          <a:off x="6232483" y="3321852"/>
          <a:ext cx="456848" cy="2887740"/>
        </p:xfrm>
        <a:graphic>
          <a:graphicData uri="http://schemas.openxmlformats.org/drawingml/2006/table">
            <a:tbl>
              <a:tblPr/>
              <a:tblGrid>
                <a:gridCol w="456848"/>
              </a:tblGrid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ACTL6B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PPARGC1A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ARID1A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SMARCC2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CHD8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HDAC10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JMJD1C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KDM1B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KDM3A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KDM4D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KDM5B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KDM5D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KDM6A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MECP2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WDR5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BRDT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BRPF1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9256" y="132794"/>
            <a:ext cx="912474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latin typeface="+mj-lt"/>
              </a:defRPr>
            </a:lvl1pPr>
          </a:lstStyle>
          <a:p>
            <a:r>
              <a:rPr lang="en-US" dirty="0" smtClean="0"/>
              <a:t>Screen hits based on three different bioinformatics analysis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77601" y="644617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Depleted from effector cells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768068" y="6446171"/>
            <a:ext cx="381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Depleted from memory precursor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21709"/>
            <a:ext cx="9143999" cy="7791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/>
                <a:cs typeface="Arial"/>
              </a:rPr>
              <a:t>An adoptive transfer system to evaluate CD8 T cell differentiation during LCMV infection</a:t>
            </a:r>
            <a:endParaRPr lang="en-US" sz="27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7045" y="143556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P14 Thy1.1 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140325" y="4280590"/>
            <a:ext cx="667776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76504" y="1648953"/>
            <a:ext cx="17099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C57BL/6 Host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(Thy1.2)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0079" y="2824756"/>
            <a:ext cx="187610" cy="18761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106" y="3012366"/>
            <a:ext cx="1213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Naïve CD8</a:t>
            </a:r>
            <a:endParaRPr lang="en-US" sz="1600" dirty="0">
              <a:latin typeface="Arial"/>
              <a:cs typeface="Arial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07404" y="2445527"/>
            <a:ext cx="848115" cy="837953"/>
            <a:chOff x="3360386" y="2063774"/>
            <a:chExt cx="848115" cy="837953"/>
          </a:xfrm>
        </p:grpSpPr>
        <p:pic>
          <p:nvPicPr>
            <p:cNvPr id="58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60386" y="2064871"/>
              <a:ext cx="848115" cy="83685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5" name="Picture 7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3402694" y="2063774"/>
              <a:ext cx="255678" cy="69865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cxnSp>
        <p:nvCxnSpPr>
          <p:cNvPr id="81" name="Straight Connector 80"/>
          <p:cNvCxnSpPr/>
          <p:nvPr/>
        </p:nvCxnSpPr>
        <p:spPr>
          <a:xfrm>
            <a:off x="5722500" y="4089700"/>
            <a:ext cx="0" cy="3862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76322" y="4863848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Infection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05661" y="452529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Day 0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7818091" y="4089700"/>
            <a:ext cx="0" cy="3862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01252" y="4863848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Analyze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01252" y="452529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Day 8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231462" y="4089700"/>
            <a:ext cx="0" cy="3862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14623" y="4863848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Transfer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14623" y="452529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-1 </a:t>
            </a:r>
            <a:r>
              <a:rPr lang="en-US" sz="1600" dirty="0" err="1" smtClean="0">
                <a:latin typeface="Arial"/>
                <a:cs typeface="Arial"/>
              </a:rPr>
              <a:t>hr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2549208" y="4089700"/>
            <a:ext cx="0" cy="3862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32369" y="4863848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Transduce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32369" y="452529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-5 </a:t>
            </a:r>
            <a:r>
              <a:rPr lang="en-US" sz="1600" dirty="0" err="1" smtClean="0">
                <a:latin typeface="Arial"/>
                <a:cs typeface="Arial"/>
              </a:rPr>
              <a:t>hr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153884" y="4089700"/>
            <a:ext cx="0" cy="3862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7045" y="4863848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dirty="0" smtClean="0">
                <a:latin typeface="Arial"/>
                <a:cs typeface="Arial"/>
              </a:rPr>
              <a:t>ctivate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7045" y="4525294"/>
            <a:ext cx="163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-23 </a:t>
            </a:r>
            <a:r>
              <a:rPr lang="en-US" sz="1600" dirty="0" err="1" smtClean="0">
                <a:latin typeface="Arial"/>
                <a:cs typeface="Arial"/>
              </a:rPr>
              <a:t>hr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486020" y="2918561"/>
            <a:ext cx="7327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103554" y="2456095"/>
            <a:ext cx="1448101" cy="836856"/>
            <a:chOff x="4570007" y="2064871"/>
            <a:chExt cx="1448101" cy="836856"/>
          </a:xfrm>
        </p:grpSpPr>
        <p:pic>
          <p:nvPicPr>
            <p:cNvPr id="5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70007" y="2064871"/>
              <a:ext cx="848115" cy="83685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0" name="Picture 8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540942" y="1996113"/>
              <a:ext cx="255678" cy="69865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42" name="TextBox 41"/>
          <p:cNvSpPr txBox="1"/>
          <p:nvPr/>
        </p:nvSpPr>
        <p:spPr>
          <a:xfrm>
            <a:off x="1555934" y="3675530"/>
            <a:ext cx="195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/>
                <a:cs typeface="Arial"/>
              </a:rPr>
              <a:t>shRNAs</a:t>
            </a:r>
            <a:r>
              <a:rPr lang="en-US" sz="1600" dirty="0" smtClean="0">
                <a:latin typeface="Arial"/>
                <a:cs typeface="Arial"/>
              </a:rPr>
              <a:t> (</a:t>
            </a:r>
            <a:r>
              <a:rPr lang="en-US" sz="1600" dirty="0" err="1" smtClean="0">
                <a:latin typeface="Arial"/>
                <a:cs typeface="Arial"/>
              </a:rPr>
              <a:t>Ametrine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644886" y="3647407"/>
            <a:ext cx="1173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5x10</a:t>
            </a:r>
            <a:r>
              <a:rPr lang="en-US" sz="1600" baseline="30000" dirty="0" smtClean="0">
                <a:latin typeface="Arial"/>
                <a:cs typeface="Arial"/>
              </a:rPr>
              <a:t>5</a:t>
            </a:r>
            <a:r>
              <a:rPr lang="en-US" sz="1600" dirty="0" smtClean="0">
                <a:latin typeface="Arial"/>
                <a:cs typeface="Arial"/>
              </a:rPr>
              <a:t> cells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95959" y="3528179"/>
            <a:ext cx="16444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1.5x10</a:t>
            </a:r>
            <a:r>
              <a:rPr lang="en-US" sz="1600" baseline="30000" dirty="0" smtClean="0">
                <a:latin typeface="Arial"/>
                <a:cs typeface="Arial"/>
              </a:rPr>
              <a:t>5 </a:t>
            </a:r>
            <a:r>
              <a:rPr lang="en-US" sz="1600" dirty="0" smtClean="0">
                <a:latin typeface="Arial"/>
                <a:cs typeface="Arial"/>
              </a:rPr>
              <a:t>PFU</a:t>
            </a: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LCMV-Clone-13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00" name="pasted-image.png"/>
          <p:cNvPicPr/>
          <p:nvPr/>
        </p:nvPicPr>
        <p:blipFill>
          <a:blip r:embed="rId3">
            <a:biLevel thresh="25000"/>
            <a:extLst/>
          </a:blip>
          <a:stretch>
            <a:fillRect/>
          </a:stretch>
        </p:blipFill>
        <p:spPr>
          <a:xfrm>
            <a:off x="636021" y="1815301"/>
            <a:ext cx="848115" cy="83685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Oval 100"/>
          <p:cNvSpPr/>
          <p:nvPr/>
        </p:nvSpPr>
        <p:spPr>
          <a:xfrm>
            <a:off x="4245573" y="2594338"/>
            <a:ext cx="203084" cy="203084"/>
          </a:xfrm>
          <a:prstGeom prst="ellipse">
            <a:avLst/>
          </a:prstGeom>
          <a:solidFill>
            <a:srgbClr val="ED1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/>
              <a:cs typeface="Arial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547638" y="2607561"/>
            <a:ext cx="203084" cy="203084"/>
          </a:xfrm>
          <a:prstGeom prst="ellipse">
            <a:avLst/>
          </a:prstGeom>
          <a:solidFill>
            <a:srgbClr val="ED1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911492" y="2918561"/>
            <a:ext cx="73272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818709" y="2915275"/>
            <a:ext cx="39278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539339" y="2915275"/>
            <a:ext cx="569986" cy="32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11313" y="2725671"/>
            <a:ext cx="13244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Isolate </a:t>
            </a:r>
            <a:r>
              <a:rPr lang="en-US" sz="1600" dirty="0" err="1" smtClean="0">
                <a:latin typeface="Arial"/>
                <a:cs typeface="Arial"/>
              </a:rPr>
              <a:t>Splenocytes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429345" y="2824756"/>
            <a:ext cx="239726" cy="239469"/>
          </a:xfrm>
          <a:prstGeom prst="ellipse">
            <a:avLst/>
          </a:prstGeom>
          <a:solidFill>
            <a:srgbClr val="ED10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78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Gating Strategy for D8 Adoptive Transfer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" y="1807619"/>
            <a:ext cx="1967847" cy="1872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62" y="1850867"/>
            <a:ext cx="1922388" cy="1828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59" y="1861192"/>
            <a:ext cx="1936847" cy="1888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979" y="1861192"/>
            <a:ext cx="1955098" cy="19063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845" y="1438287"/>
            <a:ext cx="141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Lymphocytes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11105" y="1523511"/>
            <a:ext cx="90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Singlets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2735" y="15640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CD8s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1748" y="15270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P14+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48" y="4274312"/>
            <a:ext cx="2277582" cy="2220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013" y="4274312"/>
            <a:ext cx="2277582" cy="22208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8279" y="4274312"/>
            <a:ext cx="2277581" cy="22208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16366" y="3985229"/>
            <a:ext cx="85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CD44hi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93313" y="398522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Ametrine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47425" y="3994380"/>
            <a:ext cx="170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KLRG1 </a:t>
            </a:r>
            <a:r>
              <a:rPr lang="en-US" dirty="0" err="1" smtClean="0"/>
              <a:t>vs</a:t>
            </a:r>
            <a:r>
              <a:rPr lang="en-US" dirty="0" smtClean="0"/>
              <a:t> CD127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2197" y="365508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92059" y="37282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94868" y="641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63297" y="64061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98772" y="6406088"/>
            <a:ext cx="80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CD127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501457" y="5079622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KLRG1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184622" y="4439503"/>
            <a:ext cx="10325" cy="166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46047" y="4439503"/>
            <a:ext cx="10325" cy="166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903645" y="4439503"/>
            <a:ext cx="10325" cy="166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823807" y="1992857"/>
            <a:ext cx="0" cy="134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363297" y="2009251"/>
            <a:ext cx="2" cy="1460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210919" y="50272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09834" y="5080385"/>
            <a:ext cx="10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Ametrine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145389" y="3645962"/>
            <a:ext cx="154141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496897" y="6405355"/>
            <a:ext cx="16551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932220" y="6353297"/>
            <a:ext cx="15527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325935" y="6352196"/>
            <a:ext cx="15527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591160" y="3679763"/>
            <a:ext cx="155274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6096329" y="2526878"/>
            <a:ext cx="81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Thy1.1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3893938" y="2412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5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P14+ Cd8s transduced with </a:t>
            </a:r>
            <a:r>
              <a:rPr lang="en-US" sz="2800" dirty="0" err="1"/>
              <a:t>Prmt</a:t>
            </a:r>
            <a:r>
              <a:rPr lang="en-US" sz="2800" dirty="0"/>
              <a:t> </a:t>
            </a:r>
            <a:r>
              <a:rPr lang="en-US" sz="2800" dirty="0" err="1"/>
              <a:t>shRNAs</a:t>
            </a:r>
            <a:r>
              <a:rPr lang="en-US" sz="2800" dirty="0"/>
              <a:t> expand in response to infection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95" y="1483571"/>
            <a:ext cx="2615505" cy="2423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32" y="4024877"/>
            <a:ext cx="3047653" cy="2763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176" y="4147776"/>
            <a:ext cx="3640828" cy="224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13925"/>
            <a:ext cx="2601541" cy="241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651" y="1613925"/>
            <a:ext cx="2461143" cy="22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shRNAs</a:t>
            </a:r>
            <a:r>
              <a:rPr lang="en-US" sz="2800" dirty="0" smtClean="0"/>
              <a:t> targeting Prmt5 inhibit memory precursor CD8 T cell differentiation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07472"/>
            <a:ext cx="1696211" cy="170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11" y="2407472"/>
            <a:ext cx="1696211" cy="170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623" y="2407472"/>
            <a:ext cx="1683706" cy="1695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584" y="2407472"/>
            <a:ext cx="1683707" cy="1695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441" y="202554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shCd4.1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329" y="2420061"/>
            <a:ext cx="1704866" cy="16825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9075" y="2038140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7163" y="2070157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3542" y="2058117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01630" y="2060154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shPrmt5.4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58303" y="1301023"/>
            <a:ext cx="4069171" cy="649941"/>
            <a:chOff x="2453381" y="1028459"/>
            <a:chExt cx="4069171" cy="649941"/>
          </a:xfrm>
        </p:grpSpPr>
        <p:grpSp>
          <p:nvGrpSpPr>
            <p:cNvPr id="25" name="Group 24"/>
            <p:cNvGrpSpPr/>
            <p:nvPr/>
          </p:nvGrpSpPr>
          <p:grpSpPr>
            <a:xfrm>
              <a:off x="2453381" y="1028459"/>
              <a:ext cx="4069171" cy="649941"/>
              <a:chOff x="-1972856" y="-738857"/>
              <a:chExt cx="4069171" cy="6499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-1954542" y="-653599"/>
                <a:ext cx="3959825" cy="478910"/>
                <a:chOff x="167784" y="1657816"/>
                <a:chExt cx="3959825" cy="47891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67784" y="1765387"/>
                  <a:ext cx="160813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P14 </a:t>
                  </a:r>
                  <a:r>
                    <a:rPr lang="en-US" sz="1100" dirty="0" err="1" smtClean="0">
                      <a:latin typeface="Arial"/>
                      <a:cs typeface="Arial"/>
                    </a:rPr>
                    <a:t>cells+shRNAs-RV</a:t>
                  </a:r>
                  <a:r>
                    <a:rPr lang="en-US" sz="1100" dirty="0" smtClean="0">
                      <a:latin typeface="Arial"/>
                      <a:cs typeface="Arial"/>
                    </a:rPr>
                    <a:t> 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1795864" y="1897529"/>
                  <a:ext cx="6340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1388" y="1661093"/>
                  <a:ext cx="482060" cy="475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973458" y="1657816"/>
                  <a:ext cx="115415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Analyze 8 days</a:t>
                  </a:r>
                </a:p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after infection</a:t>
                  </a:r>
                  <a:endParaRPr lang="en-US" sz="110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-1972856" y="-738857"/>
                <a:ext cx="4069171" cy="649941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064460" y="1378210"/>
              <a:ext cx="7104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+ LCMV 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24803"/>
          <a:stretch/>
        </p:blipFill>
        <p:spPr>
          <a:xfrm>
            <a:off x="181694" y="4460233"/>
            <a:ext cx="2144538" cy="2173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3569" y="4460233"/>
            <a:ext cx="2345074" cy="21732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-295461" y="5335343"/>
            <a:ext cx="8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KLRG1(%+)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3152" y="2439489"/>
            <a:ext cx="0" cy="1381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9982" y="4058746"/>
            <a:ext cx="8473726" cy="12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22259" y="2967029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KLRG1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02259" y="4051897"/>
            <a:ext cx="69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IL7Ra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8100" y="4460233"/>
            <a:ext cx="3568700" cy="187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shRNAs</a:t>
            </a:r>
            <a:r>
              <a:rPr lang="en-US" sz="3200" dirty="0"/>
              <a:t> targeting Prmt5 </a:t>
            </a:r>
            <a:r>
              <a:rPr lang="en-US" sz="3200" dirty="0" smtClean="0"/>
              <a:t>enhance DPEC </a:t>
            </a:r>
            <a:r>
              <a:rPr lang="en-US" sz="3200" dirty="0"/>
              <a:t>CD8 T cell differentiation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4" y="4015203"/>
            <a:ext cx="2987951" cy="2709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4015203"/>
            <a:ext cx="3191122" cy="28427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74" y="1727194"/>
            <a:ext cx="2371602" cy="21978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713" y="1684469"/>
            <a:ext cx="2514982" cy="2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2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shRNAs</a:t>
            </a:r>
            <a:r>
              <a:rPr lang="en-US" sz="2800" dirty="0" smtClean="0"/>
              <a:t> targeting Prmt5 enhance </a:t>
            </a:r>
            <a:r>
              <a:rPr lang="en-US" sz="2800" i="1" dirty="0" smtClean="0"/>
              <a:t>in vivo </a:t>
            </a:r>
            <a:r>
              <a:rPr lang="en-US" sz="2800" dirty="0" smtClean="0"/>
              <a:t>T-bet expression and </a:t>
            </a:r>
            <a:r>
              <a:rPr lang="en-US" sz="2800" i="1" dirty="0" smtClean="0"/>
              <a:t>in vitro</a:t>
            </a:r>
            <a:r>
              <a:rPr lang="en-US" sz="2800" dirty="0" smtClean="0"/>
              <a:t> </a:t>
            </a:r>
            <a:r>
              <a:rPr lang="en-US" sz="2800" dirty="0" err="1" smtClean="0"/>
              <a:t>IFNg</a:t>
            </a:r>
            <a:r>
              <a:rPr lang="en-US" sz="2800" dirty="0" smtClean="0"/>
              <a:t> production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30" y="4401870"/>
            <a:ext cx="2597732" cy="2381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927" y="4401870"/>
            <a:ext cx="2607695" cy="2364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29" y="4406458"/>
            <a:ext cx="2607695" cy="2364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224" y="1795084"/>
            <a:ext cx="2292169" cy="2254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12" y="1795084"/>
            <a:ext cx="2326944" cy="2288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888" y="1805330"/>
            <a:ext cx="2316528" cy="22786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8822" y="40089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T-bet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9524" y="4008913"/>
            <a:ext cx="4334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8516" y="1795084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468256" y="258803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37604" y="4008913"/>
            <a:ext cx="2070812" cy="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197280" y="1805330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170508" y="259828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2267" y="3984949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IFNg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05979" y="3105758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0684" y="3178368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10684" y="2846173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shPrmt5.2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5979" y="2700481"/>
            <a:ext cx="114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shPrmt5.2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3454" y="3226162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3454" y="2893967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shPrmt5.2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917</Words>
  <Application>Microsoft Macintosh PowerPoint</Application>
  <PresentationFormat>On-screen Show (4:3)</PresentationFormat>
  <Paragraphs>370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Oversimplified Description of  Effector and Memory CD8 T cell Differentiation</vt:lpstr>
      <vt:lpstr>PowerPoint Presentation</vt:lpstr>
      <vt:lpstr>PowerPoint Presentation</vt:lpstr>
      <vt:lpstr>An adoptive transfer system to evaluate CD8 T cell differentiation during LCMV infection</vt:lpstr>
      <vt:lpstr>Gating Strategy for D8 Adoptive Transfer Analysis</vt:lpstr>
      <vt:lpstr>P14+ Cd8s transduced with Prmt shRNAs expand in response to infection</vt:lpstr>
      <vt:lpstr>shRNAs targeting Prmt5 inhibit memory precursor CD8 T cell differentiation</vt:lpstr>
      <vt:lpstr>shRNAs targeting Prmt5 enhance DPEC CD8 T cell differentiation</vt:lpstr>
      <vt:lpstr>shRNAs targeting Prmt5 enhance in vivo T-bet expression and in vitro IFNg production </vt:lpstr>
      <vt:lpstr>shRNAs for Prmt5 enhance CD25 expression under low IL-2 conditions</vt:lpstr>
      <vt:lpstr>Summary</vt:lpstr>
      <vt:lpstr>Titrating ChIP Conditions</vt:lpstr>
      <vt:lpstr>What is the role of Cyclin T1? Multiple Steps Regulate RNA Pol II Transcription</vt:lpstr>
      <vt:lpstr>PowerPoint Presentation</vt:lpstr>
      <vt:lpstr>PowerPoint Presentation</vt:lpstr>
      <vt:lpstr>PowerPoint Presentation</vt:lpstr>
      <vt:lpstr>Technical Layout of the Arrayed Screen</vt:lpstr>
      <vt:lpstr>The Concentration of IL-2 in Culture Affects Expression of Multiple Surface Markers Under Screening Conditions </vt:lpstr>
      <vt:lpstr>Prdm4 and Prmt5 KD affects Runx3 driven suppression of CXCR3</vt:lpstr>
      <vt:lpstr>Prdm4 and Prmt5 KD affects Runx3 driven suppression of CXCR3</vt:lpstr>
    </vt:vector>
  </TitlesOfParts>
  <Company>Scripps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Frederick</dc:creator>
  <cp:lastModifiedBy>Megan Frederick</cp:lastModifiedBy>
  <cp:revision>27</cp:revision>
  <dcterms:created xsi:type="dcterms:W3CDTF">2015-07-06T17:42:17Z</dcterms:created>
  <dcterms:modified xsi:type="dcterms:W3CDTF">2015-08-17T00:42:15Z</dcterms:modified>
</cp:coreProperties>
</file>