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0" r:id="rId2"/>
    <p:sldId id="289" r:id="rId3"/>
    <p:sldId id="291" r:id="rId4"/>
    <p:sldId id="268" r:id="rId5"/>
    <p:sldId id="259" r:id="rId6"/>
    <p:sldId id="286" r:id="rId7"/>
    <p:sldId id="258" r:id="rId8"/>
    <p:sldId id="288" r:id="rId9"/>
    <p:sldId id="287" r:id="rId10"/>
    <p:sldId id="28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7AFF"/>
    <a:srgbClr val="00FF19"/>
    <a:srgbClr val="ED1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4" autoAdjust="0"/>
    <p:restoredTop sz="94660"/>
  </p:normalViewPr>
  <p:slideViewPr>
    <p:cSldViewPr snapToGrid="0" snapToObjects="1">
      <p:cViewPr>
        <p:scale>
          <a:sx n="103" d="100"/>
          <a:sy n="103" d="100"/>
        </p:scale>
        <p:origin x="-2568" y="-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E2C79-F809-6B43-8D85-E082B2A5C1A4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6B84-A813-A24D-836F-2AFE5A1A0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5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A37C3-BDE1-864E-8645-7EA3C33347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4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Percentage is messed up but also fewer absolute numbers</a:t>
            </a:r>
            <a:r>
              <a:rPr lang="en-US" baseline="0" dirty="0" smtClean="0"/>
              <a:t> of memory cells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D6B84-A813-A24D-836F-2AFE5A1A04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1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D6B84-A813-A24D-836F-2AFE5A1A04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Blue-Prmt5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D6B84-A813-A24D-836F-2AFE5A1A04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2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Carm1 KD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D6B84-A813-A24D-836F-2AFE5A1A04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0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73E3-5991-7743-9637-D55007F26FB4}" type="datetimeFigureOut">
              <a:rPr lang="en-US" smtClean="0"/>
              <a:t>9/2/15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0540-A620-1244-ABFA-0BC08843D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jp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8.emf"/><Relationship Id="rId1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8" Type="http://schemas.openxmlformats.org/officeDocument/2006/relationships/image" Target="../media/image15.png"/><Relationship Id="rId9" Type="http://schemas.openxmlformats.org/officeDocument/2006/relationships/image" Target="../media/image16.emf"/><Relationship Id="rId10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Relationship Id="rId6" Type="http://schemas.openxmlformats.org/officeDocument/2006/relationships/image" Target="../media/image24.emf"/><Relationship Id="rId7" Type="http://schemas.openxmlformats.org/officeDocument/2006/relationships/image" Target="../media/image25.emf"/><Relationship Id="rId8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5" Type="http://schemas.openxmlformats.org/officeDocument/2006/relationships/image" Target="../media/image29.emf"/><Relationship Id="rId6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7" Type="http://schemas.openxmlformats.org/officeDocument/2006/relationships/image" Target="../media/image35.emf"/><Relationship Id="rId8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5.emf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emf"/><Relationship Id="rId9" Type="http://schemas.openxmlformats.org/officeDocument/2006/relationships/image" Target="../media/image43.emf"/><Relationship Id="rId10" Type="http://schemas.openxmlformats.org/officeDocument/2006/relationships/image" Target="../media/image4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q1xq4-pos_ven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0" t="15667" r="24543" b="18884"/>
          <a:stretch/>
        </p:blipFill>
        <p:spPr>
          <a:xfrm>
            <a:off x="5562600" y="1447800"/>
            <a:ext cx="2080048" cy="2036461"/>
          </a:xfrm>
          <a:prstGeom prst="rect">
            <a:avLst/>
          </a:prstGeom>
        </p:spPr>
      </p:pic>
      <p:pic>
        <p:nvPicPr>
          <p:cNvPr id="54" name="Picture 53" descr="q1xq4-neg_ven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6" t="16343" r="25592" b="19597"/>
          <a:stretch/>
        </p:blipFill>
        <p:spPr>
          <a:xfrm>
            <a:off x="1752600" y="1469255"/>
            <a:ext cx="1966672" cy="200346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630630"/>
              </p:ext>
            </p:extLst>
          </p:nvPr>
        </p:nvGraphicFramePr>
        <p:xfrm>
          <a:off x="2651805" y="3657600"/>
          <a:ext cx="569581" cy="2707264"/>
        </p:xfrm>
        <a:graphic>
          <a:graphicData uri="http://schemas.openxmlformats.org/drawingml/2006/table">
            <a:tbl>
              <a:tblPr/>
              <a:tblGrid>
                <a:gridCol w="569581"/>
              </a:tblGrid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ASXL1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BMI1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CBX5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CBX6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CBX7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EPC1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EPC2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EZH2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L3MBTL4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PCGF5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RNF2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SCML2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E26B0A"/>
                          </a:solidFill>
                          <a:effectLst/>
                          <a:latin typeface="Calibri"/>
                        </a:rPr>
                        <a:t>SCML4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PRDM16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PRDM5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PRDM6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PADI1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PADI4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RNF40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FBXL19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FBXO17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FBXO44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FBXW9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ELP4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PAF1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TET2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95006"/>
              </p:ext>
            </p:extLst>
          </p:nvPr>
        </p:nvGraphicFramePr>
        <p:xfrm>
          <a:off x="6839704" y="3600894"/>
          <a:ext cx="294679" cy="3005326"/>
        </p:xfrm>
        <a:graphic>
          <a:graphicData uri="http://schemas.openxmlformats.org/drawingml/2006/table">
            <a:tbl>
              <a:tblPr/>
              <a:tblGrid>
                <a:gridCol w="294679"/>
              </a:tblGrid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MTA1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MTA2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NCOR1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NCOR2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L3MBTL1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L3MBTL2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L3MBTL3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PHF19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PRDM10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PRDM14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PRDM15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PRDM9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CARM1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PRMT6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PRMT7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660066"/>
                          </a:solidFill>
                          <a:effectLst/>
                          <a:latin typeface="Calibri"/>
                        </a:rPr>
                        <a:t>PRMT8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AFF1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RNF20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TET1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TET3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GTF2B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GTF2F1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GTF2H1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GTF3C4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TAF1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46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000090"/>
                          </a:solidFill>
                          <a:effectLst/>
                          <a:latin typeface="Calibri"/>
                        </a:rPr>
                        <a:t>TAF3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38204" y="2290228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34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1600200"/>
            <a:ext cx="144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C667"/>
                </a:solidFill>
              </a:rPr>
              <a:t>DEseq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37FFFF"/>
                </a:solidFill>
              </a:rPr>
              <a:t>QN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63 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05000" y="3352800"/>
            <a:ext cx="1542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 Genes: 108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6314277" y="2293631"/>
            <a:ext cx="38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22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9476" y="3940538"/>
            <a:ext cx="1252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3366FF"/>
                </a:solidFill>
              </a:rPr>
              <a:t>BAF complex</a:t>
            </a:r>
            <a:endParaRPr lang="en-US" sz="1400" dirty="0">
              <a:solidFill>
                <a:srgbClr val="336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6280" y="4979040"/>
            <a:ext cx="1481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00FF"/>
                </a:solidFill>
              </a:rPr>
              <a:t>Histone </a:t>
            </a:r>
          </a:p>
          <a:p>
            <a:pPr algn="ctr"/>
            <a:r>
              <a:rPr lang="en-US" sz="1400" dirty="0" err="1" smtClean="0">
                <a:solidFill>
                  <a:srgbClr val="0000FF"/>
                </a:solidFill>
              </a:rPr>
              <a:t>Acetyltranferase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3763" y="601724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5"/>
                </a:solidFill>
              </a:rPr>
              <a:t>NuRD</a:t>
            </a:r>
            <a:r>
              <a:rPr lang="en-US" sz="1400" dirty="0" smtClean="0">
                <a:solidFill>
                  <a:schemeClr val="accent5"/>
                </a:solidFill>
              </a:rPr>
              <a:t> complex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2649" y="4128219"/>
            <a:ext cx="1373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accent6"/>
                </a:solidFill>
              </a:rPr>
              <a:t>Polycomb</a:t>
            </a:r>
            <a:r>
              <a:rPr lang="en-US" sz="1400" dirty="0" smtClean="0">
                <a:solidFill>
                  <a:schemeClr val="accent6"/>
                </a:solidFill>
              </a:rPr>
              <a:t> group</a:t>
            </a:r>
            <a:endParaRPr lang="en-US" sz="1400" dirty="0">
              <a:solidFill>
                <a:schemeClr val="accent6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75507" y="4495800"/>
            <a:ext cx="132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Histone </a:t>
            </a:r>
          </a:p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Demethylases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46277" y="568141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800000"/>
                </a:solidFill>
              </a:rPr>
              <a:t>Mll</a:t>
            </a:r>
            <a:r>
              <a:rPr lang="en-US" sz="1400" dirty="0" smtClean="0">
                <a:solidFill>
                  <a:srgbClr val="800000"/>
                </a:solidFill>
              </a:rPr>
              <a:t> complex</a:t>
            </a:r>
            <a:endParaRPr lang="en-US" sz="1400" dirty="0">
              <a:solidFill>
                <a:srgbClr val="8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34383" y="4587943"/>
            <a:ext cx="647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008000"/>
                </a:solidFill>
              </a:rPr>
              <a:t>Prdms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67801" y="5898355"/>
            <a:ext cx="16286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90"/>
                </a:solidFill>
              </a:rPr>
              <a:t>General Transcription Factors</a:t>
            </a:r>
            <a:endParaRPr lang="en-US" sz="1400" dirty="0">
              <a:solidFill>
                <a:srgbClr val="000090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6942"/>
              </p:ext>
            </p:extLst>
          </p:nvPr>
        </p:nvGraphicFramePr>
        <p:xfrm>
          <a:off x="1973136" y="3660503"/>
          <a:ext cx="569581" cy="2772890"/>
        </p:xfrm>
        <a:graphic>
          <a:graphicData uri="http://schemas.openxmlformats.org/drawingml/2006/table">
            <a:tbl>
              <a:tblPr/>
              <a:tblGrid>
                <a:gridCol w="569581"/>
              </a:tblGrid>
              <a:tr h="162314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ARID1B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BRWD1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SMARCA2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SMARCA4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SMARCC1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SMARCD2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SMARCE1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DNMT3B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DNMT3L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GADD45A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GADD45B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DMAP1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HAT1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KAT2B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MYST1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MYST2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NCOA3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INO80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KDM2B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KDM3B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MTA3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CHD3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CHD4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CHD7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CHD9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821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4BACC6"/>
                          </a:solidFill>
                          <a:effectLst/>
                          <a:latin typeface="Calibri"/>
                        </a:rPr>
                        <a:t>TRIM28</a:t>
                      </a:r>
                    </a:p>
                  </a:txBody>
                  <a:tcPr marL="5248" marR="5248" marT="52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66341"/>
              </p:ext>
            </p:extLst>
          </p:nvPr>
        </p:nvGraphicFramePr>
        <p:xfrm>
          <a:off x="6232483" y="3626652"/>
          <a:ext cx="456848" cy="2887740"/>
        </p:xfrm>
        <a:graphic>
          <a:graphicData uri="http://schemas.openxmlformats.org/drawingml/2006/table">
            <a:tbl>
              <a:tblPr/>
              <a:tblGrid>
                <a:gridCol w="456848"/>
              </a:tblGrid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/>
                        </a:rPr>
                        <a:t>ACTL6B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PPARGC1A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ARID1A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/>
                        </a:rPr>
                        <a:t>SMARCC2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CHD8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HDAC10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HDAC8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JMJD1C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KDM1B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KDM3A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KDM4D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KDM5B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KDM5D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KDM6A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MBD1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MBD2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MBD3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76933C"/>
                          </a:solidFill>
                          <a:effectLst/>
                          <a:latin typeface="Calibri"/>
                        </a:rPr>
                        <a:t>MECP2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MLL3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800000"/>
                          </a:solidFill>
                          <a:effectLst/>
                          <a:latin typeface="Calibri"/>
                        </a:rPr>
                        <a:t>MLL5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WDR5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BRD2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BRDT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196"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BRPF1</a:t>
                      </a:r>
                    </a:p>
                  </a:txBody>
                  <a:tcPr marL="4818" marR="4818" marT="48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19256" y="4775"/>
            <a:ext cx="9124744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800" b="1">
                <a:latin typeface="+mj-lt"/>
              </a:defRPr>
            </a:lvl1pPr>
          </a:lstStyle>
          <a:p>
            <a:r>
              <a:rPr lang="en-US" b="0" dirty="0" smtClean="0">
                <a:latin typeface="Comic Sans MS"/>
                <a:cs typeface="Comic Sans MS"/>
              </a:rPr>
              <a:t>An Atlas of Chromatin Regulator Function During Effector and Memory CD8 T cell Development</a:t>
            </a:r>
            <a:endParaRPr lang="en-US" b="0" dirty="0">
              <a:latin typeface="Comic Sans MS"/>
              <a:cs typeface="Comic Sans M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7601" y="1066800"/>
            <a:ext cx="2629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/>
                <a:cs typeface="Comic Sans MS"/>
              </a:rPr>
              <a:t>Depleted from effector cells</a:t>
            </a:r>
            <a:endParaRPr lang="en-US" sz="1400" dirty="0">
              <a:latin typeface="Comic Sans MS"/>
              <a:cs typeface="Comic Sans M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768068" y="1066800"/>
            <a:ext cx="341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mic Sans MS"/>
                <a:cs typeface="Comic Sans MS"/>
              </a:rPr>
              <a:t>Depleted from memory precursor cells</a:t>
            </a:r>
            <a:endParaRPr lang="en-US" sz="1400" dirty="0">
              <a:latin typeface="Comic Sans MS"/>
              <a:cs typeface="Comic Sans M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97547" y="5192108"/>
            <a:ext cx="1701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60066"/>
                </a:solidFill>
              </a:rPr>
              <a:t>Arginine </a:t>
            </a:r>
          </a:p>
          <a:p>
            <a:r>
              <a:rPr lang="en-US" sz="1400" dirty="0" err="1" smtClean="0">
                <a:solidFill>
                  <a:srgbClr val="660066"/>
                </a:solidFill>
              </a:rPr>
              <a:t>Methyltransferases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74140" y="5257800"/>
            <a:ext cx="146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660066"/>
                </a:solidFill>
              </a:rPr>
              <a:t>Peptidylarginine</a:t>
            </a:r>
            <a:r>
              <a:rPr lang="en-US" sz="1400" dirty="0" smtClean="0">
                <a:solidFill>
                  <a:srgbClr val="660066"/>
                </a:solidFill>
              </a:rPr>
              <a:t> </a:t>
            </a:r>
          </a:p>
          <a:p>
            <a:r>
              <a:rPr lang="en-US" sz="1400" dirty="0" err="1" smtClean="0">
                <a:solidFill>
                  <a:srgbClr val="660066"/>
                </a:solidFill>
              </a:rPr>
              <a:t>deiminases</a:t>
            </a:r>
            <a:endParaRPr lang="en-US" sz="1400" dirty="0">
              <a:solidFill>
                <a:srgbClr val="66006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93451" y="5173739"/>
            <a:ext cx="137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Methyl-Binding </a:t>
            </a:r>
          </a:p>
          <a:p>
            <a:pPr algn="ctr"/>
            <a:r>
              <a:rPr lang="en-US" sz="1400" dirty="0" smtClean="0">
                <a:solidFill>
                  <a:srgbClr val="008000"/>
                </a:solidFill>
              </a:rPr>
              <a:t>DNA</a:t>
            </a:r>
            <a:endParaRPr lang="en-US" sz="1400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943600" y="3352800"/>
            <a:ext cx="1442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Total Genes: 91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228600" y="1981200"/>
            <a:ext cx="1666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C667"/>
                </a:solidFill>
              </a:rPr>
              <a:t>DEseq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GSEA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37 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228600" y="2362200"/>
            <a:ext cx="13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FFFF"/>
                </a:solidFill>
              </a:rPr>
              <a:t>QN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GSEA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37 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391400" y="1600200"/>
            <a:ext cx="144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C667"/>
                </a:solidFill>
              </a:rPr>
              <a:t>DEseq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rgbClr val="37FFFF"/>
                </a:solidFill>
              </a:rPr>
              <a:t>QN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57 </a:t>
            </a:r>
            <a:endParaRPr 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7391400" y="1981200"/>
            <a:ext cx="1666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FFC667"/>
                </a:solidFill>
              </a:rPr>
              <a:t>DEseq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GSEA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25 </a:t>
            </a:r>
            <a:endParaRPr 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391400" y="2362200"/>
            <a:ext cx="13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37FFFF"/>
                </a:solidFill>
              </a:rPr>
              <a:t>QN</a:t>
            </a:r>
            <a:r>
              <a:rPr lang="en-US" sz="1400" dirty="0" smtClean="0">
                <a:solidFill>
                  <a:srgbClr val="000000"/>
                </a:solidFill>
              </a:rPr>
              <a:t>/</a:t>
            </a:r>
            <a:r>
              <a:rPr lang="en-US" sz="14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GSEA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/>
              <a:t>= 24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81624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82"/>
            <a:ext cx="8229600" cy="2022698"/>
          </a:xfrm>
        </p:spPr>
        <p:txBody>
          <a:bodyPr/>
          <a:lstStyle/>
          <a:p>
            <a:r>
              <a:rPr lang="en-US" sz="2000" dirty="0" err="1"/>
              <a:t>shRNAs</a:t>
            </a:r>
            <a:r>
              <a:rPr lang="en-US" sz="2000" dirty="0"/>
              <a:t> targeting </a:t>
            </a:r>
            <a:r>
              <a:rPr lang="en-US" sz="2000" dirty="0" smtClean="0"/>
              <a:t>Prmt5 and Carm1 </a:t>
            </a:r>
            <a:r>
              <a:rPr lang="en-US" sz="2000" dirty="0"/>
              <a:t>inhibit memory precursor CD8 T cell </a:t>
            </a:r>
            <a:r>
              <a:rPr lang="en-US" sz="2000" dirty="0" smtClean="0"/>
              <a:t>differentiation</a:t>
            </a:r>
          </a:p>
          <a:p>
            <a:r>
              <a:rPr lang="en-US" sz="2000" dirty="0" err="1"/>
              <a:t>shRNAs</a:t>
            </a:r>
            <a:r>
              <a:rPr lang="en-US" sz="2000" dirty="0"/>
              <a:t> targeting Prmt5 enhance </a:t>
            </a:r>
            <a:r>
              <a:rPr lang="en-US" sz="2000" i="1" dirty="0"/>
              <a:t>in vivo </a:t>
            </a:r>
            <a:r>
              <a:rPr lang="en-US" sz="2000" dirty="0"/>
              <a:t>T-bet expression and </a:t>
            </a:r>
            <a:r>
              <a:rPr lang="en-US" sz="2000" i="1" dirty="0"/>
              <a:t>in vitro</a:t>
            </a:r>
            <a:r>
              <a:rPr lang="en-US" sz="2000" dirty="0"/>
              <a:t> </a:t>
            </a:r>
            <a:r>
              <a:rPr lang="en-US" sz="2000" dirty="0" err="1" smtClean="0"/>
              <a:t>IFNg</a:t>
            </a:r>
            <a:r>
              <a:rPr lang="en-US" sz="2000" dirty="0" smtClean="0"/>
              <a:t> and </a:t>
            </a:r>
            <a:r>
              <a:rPr lang="en-US" sz="2000" dirty="0" err="1" smtClean="0"/>
              <a:t>TNFa</a:t>
            </a:r>
            <a:r>
              <a:rPr lang="en-US" sz="2000" dirty="0" smtClean="0"/>
              <a:t> </a:t>
            </a:r>
            <a:r>
              <a:rPr lang="en-US" sz="2000" dirty="0"/>
              <a:t>production 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3099" y="33105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Currently working on…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9443" y="4237124"/>
            <a:ext cx="6615032" cy="1432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RNA Pol II </a:t>
            </a:r>
            <a:r>
              <a:rPr lang="en-US" sz="2000" dirty="0" err="1" smtClean="0"/>
              <a:t>ChIP</a:t>
            </a:r>
            <a:endParaRPr lang="en-US" sz="2000" dirty="0" smtClean="0"/>
          </a:p>
          <a:p>
            <a:r>
              <a:rPr lang="en-US" sz="2000" dirty="0" smtClean="0"/>
              <a:t> Histone modification </a:t>
            </a:r>
            <a:r>
              <a:rPr lang="en-US" sz="2000" dirty="0" err="1" smtClean="0"/>
              <a:t>ChIP</a:t>
            </a:r>
            <a:r>
              <a:rPr lang="en-US" sz="2000" dirty="0" smtClean="0"/>
              <a:t> (highly transcribed/correlate with RNA pol II occupancy)</a:t>
            </a:r>
          </a:p>
          <a:p>
            <a:pPr lvl="1"/>
            <a:r>
              <a:rPr lang="en-US" sz="2000" dirty="0" smtClean="0"/>
              <a:t>H3K4me3	</a:t>
            </a:r>
          </a:p>
          <a:p>
            <a:pPr lvl="1"/>
            <a:r>
              <a:rPr lang="en-US" sz="2000" dirty="0" smtClean="0"/>
              <a:t>H3K36me3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1883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9557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mic Sans MS"/>
                <a:cs typeface="Comic Sans MS"/>
              </a:rPr>
              <a:t>A role for Transcriptional </a:t>
            </a:r>
            <a:r>
              <a:rPr lang="en-US" dirty="0">
                <a:latin typeface="Comic Sans MS"/>
                <a:cs typeface="Comic Sans MS"/>
              </a:rPr>
              <a:t>E</a:t>
            </a:r>
            <a:r>
              <a:rPr lang="en-US" dirty="0" smtClean="0">
                <a:latin typeface="Comic Sans MS"/>
                <a:cs typeface="Comic Sans MS"/>
              </a:rPr>
              <a:t>longation During Effector and Memory CD8 T cell Formation?</a:t>
            </a:r>
            <a:endParaRPr lang="en-US" dirty="0">
              <a:latin typeface="Comic Sans MS"/>
              <a:cs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47" y="1524000"/>
            <a:ext cx="7843581" cy="519987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343861" y="1619020"/>
            <a:ext cx="2996581" cy="2331357"/>
            <a:chOff x="5334000" y="1295400"/>
            <a:chExt cx="3292703" cy="2561742"/>
          </a:xfrm>
        </p:grpSpPr>
        <p:sp>
          <p:nvSpPr>
            <p:cNvPr id="15" name="TextBox 14"/>
            <p:cNvSpPr txBox="1"/>
            <p:nvPr/>
          </p:nvSpPr>
          <p:spPr>
            <a:xfrm>
              <a:off x="5334000" y="1981200"/>
              <a:ext cx="903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Brd4</a:t>
              </a:r>
              <a:r>
                <a:rPr lang="en-US" sz="1400" dirty="0" smtClean="0">
                  <a:solidFill>
                    <a:srgbClr val="FF0000"/>
                  </a:solidFill>
                </a:rPr>
                <a:t>.1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867400" y="2286000"/>
              <a:ext cx="156806" cy="157114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499298" y="1756390"/>
              <a:ext cx="903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Brd4</a:t>
              </a:r>
              <a:r>
                <a:rPr lang="en-US" sz="1400" dirty="0" smtClean="0">
                  <a:solidFill>
                    <a:srgbClr val="FF0000"/>
                  </a:solidFill>
                </a:rPr>
                <a:t>.3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172200" y="2057400"/>
              <a:ext cx="547700" cy="1672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03706" y="1534658"/>
              <a:ext cx="903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Brd4</a:t>
              </a:r>
              <a:r>
                <a:rPr lang="en-US" sz="1400" dirty="0" smtClean="0">
                  <a:solidFill>
                    <a:srgbClr val="FF0000"/>
                  </a:solidFill>
                </a:rPr>
                <a:t>.4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477000" y="1828800"/>
              <a:ext cx="1683691" cy="14242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96000" y="1295400"/>
              <a:ext cx="9032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FF0000"/>
                  </a:solidFill>
                </a:rPr>
                <a:t>Brd4</a:t>
              </a:r>
              <a:r>
                <a:rPr lang="en-US" sz="1400" dirty="0" smtClean="0">
                  <a:solidFill>
                    <a:srgbClr val="FF0000"/>
                  </a:solidFill>
                </a:rPr>
                <a:t>.2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7010400" y="1600200"/>
              <a:ext cx="1616303" cy="96104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765572" y="1111573"/>
            <a:ext cx="4963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mic Sans MS"/>
                <a:cs typeface="Comic Sans MS"/>
              </a:rPr>
              <a:t>shRNAs</a:t>
            </a:r>
            <a:r>
              <a:rPr lang="en-US" sz="1800" dirty="0" smtClean="0">
                <a:latin typeface="Comic Sans MS"/>
                <a:cs typeface="Comic Sans MS"/>
              </a:rPr>
              <a:t> depleted from effector CD8 T cells</a:t>
            </a:r>
            <a:endParaRPr lang="en-US" sz="1800" dirty="0">
              <a:latin typeface="Comic Sans MS"/>
              <a:cs typeface="Comic Sans M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66800" y="6096000"/>
            <a:ext cx="600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mic Sans MS"/>
                <a:cs typeface="Comic Sans MS"/>
              </a:rPr>
              <a:t>shRNAs</a:t>
            </a:r>
            <a:r>
              <a:rPr lang="en-US" sz="1800" dirty="0" smtClean="0">
                <a:latin typeface="Comic Sans MS"/>
                <a:cs typeface="Comic Sans MS"/>
              </a:rPr>
              <a:t> depleted from memory precursor CD8 T cells</a:t>
            </a:r>
            <a:endParaRPr lang="en-US" sz="1800" dirty="0">
              <a:latin typeface="Comic Sans MS"/>
              <a:cs typeface="Comic Sans MS"/>
            </a:endParaRPr>
          </a:p>
        </p:txBody>
      </p:sp>
      <p:sp>
        <p:nvSpPr>
          <p:cNvPr id="54" name="TextBox 53"/>
          <p:cNvSpPr txBox="1"/>
          <p:nvPr/>
        </p:nvSpPr>
        <p:spPr>
          <a:xfrm rot="16200000">
            <a:off x="-1522818" y="3773553"/>
            <a:ext cx="4072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mic Sans MS"/>
                <a:cs typeface="Comic Sans MS"/>
              </a:rPr>
              <a:t>Z-score (log</a:t>
            </a:r>
            <a:r>
              <a:rPr lang="en-US" sz="2000" baseline="-25000" dirty="0" smtClean="0">
                <a:latin typeface="Comic Sans MS"/>
                <a:cs typeface="Comic Sans MS"/>
              </a:rPr>
              <a:t>2</a:t>
            </a:r>
            <a:r>
              <a:rPr lang="en-US" sz="2000" dirty="0" smtClean="0">
                <a:latin typeface="Comic Sans MS"/>
                <a:cs typeface="Comic Sans MS"/>
              </a:rPr>
              <a:t> Memory/Effector)</a:t>
            </a:r>
            <a:endParaRPr lang="en-US" sz="2000" dirty="0">
              <a:latin typeface="Comic Sans MS"/>
              <a:cs typeface="Comic Sans MS"/>
            </a:endParaRPr>
          </a:p>
        </p:txBody>
      </p:sp>
      <p:pic>
        <p:nvPicPr>
          <p:cNvPr id="51" name="Picture 50" descr="larg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18" t="47562" b="4625"/>
          <a:stretch/>
        </p:blipFill>
        <p:spPr>
          <a:xfrm>
            <a:off x="6096000" y="4419600"/>
            <a:ext cx="2427149" cy="1583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3049" y="3262510"/>
            <a:ext cx="220154" cy="117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61751" y="3181169"/>
            <a:ext cx="2025535" cy="280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Negative control </a:t>
            </a:r>
            <a:r>
              <a:rPr lang="en-US" sz="1400" dirty="0" err="1" smtClean="0"/>
              <a:t>shRNAs</a:t>
            </a:r>
            <a:endParaRPr lang="en-US" sz="1400" i="1" dirty="0"/>
          </a:p>
        </p:txBody>
      </p:sp>
      <p:grpSp>
        <p:nvGrpSpPr>
          <p:cNvPr id="79" name="Group 78"/>
          <p:cNvGrpSpPr/>
          <p:nvPr/>
        </p:nvGrpSpPr>
        <p:grpSpPr>
          <a:xfrm>
            <a:off x="3582260" y="1824496"/>
            <a:ext cx="4676667" cy="3210529"/>
            <a:chOff x="3582260" y="1824496"/>
            <a:chExt cx="4676667" cy="3210529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7505858" y="2438948"/>
              <a:ext cx="117861" cy="1118356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7940978" y="2139803"/>
              <a:ext cx="251098" cy="930279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00609" y="1824496"/>
              <a:ext cx="858318" cy="2800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660066"/>
                  </a:solidFill>
                </a:rPr>
                <a:t>sh</a:t>
              </a:r>
              <a:r>
                <a:rPr lang="en-US" sz="1400" i="1" dirty="0" smtClean="0">
                  <a:solidFill>
                    <a:srgbClr val="660066"/>
                  </a:solidFill>
                </a:rPr>
                <a:t>Cdk9</a:t>
              </a:r>
              <a:r>
                <a:rPr lang="en-US" sz="1400" dirty="0" smtClean="0">
                  <a:solidFill>
                    <a:srgbClr val="660066"/>
                  </a:solidFill>
                </a:rPr>
                <a:t>.2</a:t>
              </a:r>
              <a:endParaRPr lang="en-US" sz="1400" dirty="0">
                <a:solidFill>
                  <a:srgbClr val="660066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76506" y="2085240"/>
              <a:ext cx="858318" cy="2800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660066"/>
                  </a:solidFill>
                </a:rPr>
                <a:t>sh</a:t>
              </a:r>
              <a:r>
                <a:rPr lang="en-US" sz="1400" i="1" dirty="0" smtClean="0">
                  <a:solidFill>
                    <a:srgbClr val="660066"/>
                  </a:solidFill>
                </a:rPr>
                <a:t>Cdk9</a:t>
              </a:r>
              <a:r>
                <a:rPr lang="en-US" sz="1400" dirty="0" smtClean="0">
                  <a:solidFill>
                    <a:srgbClr val="660066"/>
                  </a:solidFill>
                </a:rPr>
                <a:t>.1</a:t>
              </a:r>
              <a:endParaRPr lang="en-US" sz="1400" dirty="0">
                <a:solidFill>
                  <a:srgbClr val="660066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3582260" y="4208244"/>
              <a:ext cx="270092" cy="622869"/>
            </a:xfrm>
            <a:prstGeom prst="straightConnector1">
              <a:avLst/>
            </a:prstGeom>
            <a:ln>
              <a:solidFill>
                <a:srgbClr val="660066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766901" y="4754927"/>
              <a:ext cx="858318" cy="280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660066"/>
                  </a:solidFill>
                </a:rPr>
                <a:t>sh</a:t>
              </a:r>
              <a:r>
                <a:rPr lang="en-US" sz="1400" i="1" dirty="0" smtClean="0">
                  <a:solidFill>
                    <a:srgbClr val="660066"/>
                  </a:solidFill>
                </a:rPr>
                <a:t>Cdk9</a:t>
              </a:r>
              <a:r>
                <a:rPr lang="en-US" sz="1400" dirty="0" smtClean="0">
                  <a:solidFill>
                    <a:srgbClr val="660066"/>
                  </a:solidFill>
                </a:rPr>
                <a:t>.3</a:t>
              </a:r>
              <a:endParaRPr lang="en-US" sz="1400" dirty="0">
                <a:solidFill>
                  <a:srgbClr val="660066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790731" y="2393824"/>
            <a:ext cx="3698772" cy="2442613"/>
            <a:chOff x="3790731" y="2393824"/>
            <a:chExt cx="3698772" cy="2442613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6622023" y="3118822"/>
              <a:ext cx="467551" cy="64438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097934" y="2656507"/>
              <a:ext cx="391569" cy="95136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3790731" y="4179640"/>
              <a:ext cx="343680" cy="475659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78510" y="4556339"/>
              <a:ext cx="903713" cy="2800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0000FF"/>
                  </a:solidFill>
                </a:rPr>
                <a:t>Ccnt1</a:t>
              </a:r>
              <a:r>
                <a:rPr lang="en-US" sz="1400" dirty="0" smtClean="0">
                  <a:solidFill>
                    <a:srgbClr val="0000FF"/>
                  </a:solidFill>
                </a:rPr>
                <a:t>.4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800150" y="2936615"/>
              <a:ext cx="371363" cy="826596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12970" y="2615902"/>
              <a:ext cx="903713" cy="2800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0000FF"/>
                  </a:solidFill>
                </a:rPr>
                <a:t>Ccnt1</a:t>
              </a:r>
              <a:r>
                <a:rPr lang="en-US" sz="1400" dirty="0" smtClean="0">
                  <a:solidFill>
                    <a:srgbClr val="0000FF"/>
                  </a:solidFill>
                </a:rPr>
                <a:t>.2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43079" y="2848355"/>
              <a:ext cx="903713" cy="2800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0000FF"/>
                  </a:solidFill>
                </a:rPr>
                <a:t>Ccnt1</a:t>
              </a:r>
              <a:r>
                <a:rPr lang="en-US" sz="1400" dirty="0" smtClean="0">
                  <a:solidFill>
                    <a:srgbClr val="0000FF"/>
                  </a:solidFill>
                </a:rPr>
                <a:t>.3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1030" y="2393824"/>
              <a:ext cx="903713" cy="28009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0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0000FF"/>
                  </a:solidFill>
                </a:rPr>
                <a:t>Ccnt1</a:t>
              </a:r>
              <a:r>
                <a:rPr lang="en-US" sz="1400" dirty="0" smtClean="0">
                  <a:solidFill>
                    <a:srgbClr val="0000FF"/>
                  </a:solidFill>
                </a:rPr>
                <a:t>.1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49" name="Straight Arrow Connector 48"/>
          <p:cNvCxnSpPr>
            <a:stCxn id="7" idx="2"/>
          </p:cNvCxnSpPr>
          <p:nvPr/>
        </p:nvCxnSpPr>
        <p:spPr>
          <a:xfrm flipH="1">
            <a:off x="3679530" y="3461267"/>
            <a:ext cx="694989" cy="584902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2"/>
          </p:cNvCxnSpPr>
          <p:nvPr/>
        </p:nvCxnSpPr>
        <p:spPr>
          <a:xfrm flipH="1">
            <a:off x="4095613" y="3461267"/>
            <a:ext cx="278906" cy="584902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347166" y="3491392"/>
            <a:ext cx="25835" cy="569735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7" idx="2"/>
          </p:cNvCxnSpPr>
          <p:nvPr/>
        </p:nvCxnSpPr>
        <p:spPr>
          <a:xfrm>
            <a:off x="4374519" y="3461267"/>
            <a:ext cx="824897" cy="544651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7" idx="2"/>
          </p:cNvCxnSpPr>
          <p:nvPr/>
        </p:nvCxnSpPr>
        <p:spPr>
          <a:xfrm>
            <a:off x="4374519" y="3461267"/>
            <a:ext cx="2238769" cy="406036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373001" y="3491392"/>
            <a:ext cx="72610" cy="581921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</p:cNvCxnSpPr>
          <p:nvPr/>
        </p:nvCxnSpPr>
        <p:spPr>
          <a:xfrm flipH="1">
            <a:off x="4267299" y="3461267"/>
            <a:ext cx="107220" cy="578544"/>
          </a:xfrm>
          <a:prstGeom prst="straightConnector1">
            <a:avLst/>
          </a:prstGeom>
          <a:ln>
            <a:solidFill>
              <a:srgbClr val="EEEE1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43000" y="1524000"/>
            <a:ext cx="25257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/>
                <a:cs typeface="Comic Sans MS"/>
              </a:rPr>
              <a:t>320 genes</a:t>
            </a:r>
          </a:p>
          <a:p>
            <a:r>
              <a:rPr lang="en-US" sz="1800" dirty="0" smtClean="0">
                <a:latin typeface="Comic Sans MS"/>
                <a:cs typeface="Comic Sans MS"/>
              </a:rPr>
              <a:t>~1,200 </a:t>
            </a:r>
            <a:r>
              <a:rPr lang="en-US" sz="1800" dirty="0" err="1" smtClean="0">
                <a:latin typeface="Comic Sans MS"/>
                <a:cs typeface="Comic Sans MS"/>
              </a:rPr>
              <a:t>shRNAmirs</a:t>
            </a:r>
            <a:endParaRPr lang="en-US" sz="1800" dirty="0" smtClean="0">
              <a:latin typeface="Comic Sans MS"/>
              <a:cs typeface="Comic Sans MS"/>
            </a:endParaRPr>
          </a:p>
          <a:p>
            <a:r>
              <a:rPr lang="en-US" sz="1800" dirty="0" smtClean="0">
                <a:latin typeface="Comic Sans MS"/>
                <a:cs typeface="Comic Sans MS"/>
              </a:rPr>
              <a:t>3-4 </a:t>
            </a:r>
            <a:r>
              <a:rPr lang="en-US" sz="1800" dirty="0" err="1" smtClean="0">
                <a:latin typeface="Comic Sans MS"/>
                <a:cs typeface="Comic Sans MS"/>
              </a:rPr>
              <a:t>shRNAmirs</a:t>
            </a:r>
            <a:r>
              <a:rPr lang="en-US" sz="1800" dirty="0" smtClean="0">
                <a:latin typeface="Comic Sans MS"/>
                <a:cs typeface="Comic Sans MS"/>
              </a:rPr>
              <a:t>/ gene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75264" y="4132060"/>
            <a:ext cx="4651836" cy="1851504"/>
            <a:chOff x="1475264" y="4132060"/>
            <a:chExt cx="4651836" cy="1851504"/>
          </a:xfrm>
        </p:grpSpPr>
        <p:sp>
          <p:nvSpPr>
            <p:cNvPr id="43" name="TextBox 42"/>
            <p:cNvSpPr txBox="1"/>
            <p:nvPr/>
          </p:nvSpPr>
          <p:spPr>
            <a:xfrm>
              <a:off x="2094510" y="5224412"/>
              <a:ext cx="966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008000"/>
                  </a:solidFill>
                </a:rPr>
                <a:t>Carm1</a:t>
              </a:r>
              <a:r>
                <a:rPr lang="en-US" sz="1400" dirty="0" smtClean="0">
                  <a:solidFill>
                    <a:srgbClr val="008000"/>
                  </a:solidFill>
                </a:rPr>
                <a:t>.1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60169" y="4528660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008000"/>
                  </a:solidFill>
                </a:rPr>
                <a:t>Carm1</a:t>
              </a:r>
              <a:r>
                <a:rPr lang="en-US" sz="1400" dirty="0" smtClean="0">
                  <a:solidFill>
                    <a:srgbClr val="008000"/>
                  </a:solidFill>
                </a:rPr>
                <a:t>.2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38910" y="5447187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008000"/>
                  </a:solidFill>
                </a:rPr>
                <a:t>Carm1</a:t>
              </a:r>
              <a:r>
                <a:rPr lang="en-US" sz="1400" dirty="0" smtClean="0">
                  <a:solidFill>
                    <a:srgbClr val="008000"/>
                  </a:solidFill>
                </a:rPr>
                <a:t>.3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38910" y="5675787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008000"/>
                  </a:solidFill>
                </a:rPr>
                <a:t>sh</a:t>
              </a:r>
              <a:r>
                <a:rPr lang="en-US" sz="1400" i="1" dirty="0" smtClean="0">
                  <a:solidFill>
                    <a:srgbClr val="008000"/>
                  </a:solidFill>
                </a:rPr>
                <a:t>Carm1</a:t>
              </a:r>
              <a:r>
                <a:rPr lang="en-US" sz="1400" dirty="0" smtClean="0">
                  <a:solidFill>
                    <a:srgbClr val="008000"/>
                  </a:solidFill>
                </a:rPr>
                <a:t>.4</a:t>
              </a:r>
              <a:endParaRPr lang="en-US" sz="1400" dirty="0">
                <a:solidFill>
                  <a:srgbClr val="008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 flipV="1">
              <a:off x="1991310" y="4608987"/>
              <a:ext cx="245448" cy="69906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1610310" y="4837589"/>
              <a:ext cx="381000" cy="685798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 flipV="1">
              <a:off x="1475264" y="4912978"/>
              <a:ext cx="405138" cy="841986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4" idx="0"/>
            </p:cNvCxnSpPr>
            <p:nvPr/>
          </p:nvCxnSpPr>
          <p:spPr>
            <a:xfrm flipV="1">
              <a:off x="5643635" y="4132060"/>
              <a:ext cx="64398" cy="3966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344600" y="4183687"/>
            <a:ext cx="5215585" cy="1991490"/>
            <a:chOff x="1344600" y="4183687"/>
            <a:chExt cx="5215585" cy="1991490"/>
          </a:xfrm>
        </p:grpSpPr>
        <p:sp>
          <p:nvSpPr>
            <p:cNvPr id="61" name="TextBox 60"/>
            <p:cNvSpPr txBox="1"/>
            <p:nvPr/>
          </p:nvSpPr>
          <p:spPr>
            <a:xfrm>
              <a:off x="1447800" y="5867400"/>
              <a:ext cx="93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ED1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ED10FF"/>
                  </a:solidFill>
                </a:rPr>
                <a:t>Prmt5.</a:t>
              </a:r>
              <a:r>
                <a:rPr lang="en-US" sz="1400" dirty="0" smtClean="0">
                  <a:solidFill>
                    <a:srgbClr val="ED10FF"/>
                  </a:solidFill>
                </a:rPr>
                <a:t>1</a:t>
              </a:r>
              <a:endParaRPr lang="en-US" sz="1400" dirty="0">
                <a:solidFill>
                  <a:srgbClr val="ED10FF"/>
                </a:solidFill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H="1" flipV="1">
              <a:off x="1344600" y="5251975"/>
              <a:ext cx="245448" cy="699068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514600" y="5105400"/>
              <a:ext cx="93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ED1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ED10FF"/>
                  </a:solidFill>
                </a:rPr>
                <a:t>Prmt5.</a:t>
              </a:r>
              <a:r>
                <a:rPr lang="en-US" sz="1400" dirty="0">
                  <a:solidFill>
                    <a:srgbClr val="ED10FF"/>
                  </a:solidFill>
                </a:rPr>
                <a:t>2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411400" y="4489975"/>
              <a:ext cx="245448" cy="699068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5246335" y="4882754"/>
              <a:ext cx="93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ED1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ED10FF"/>
                  </a:solidFill>
                </a:rPr>
                <a:t>Prmt5.</a:t>
              </a:r>
              <a:r>
                <a:rPr lang="en-US" sz="1400" dirty="0">
                  <a:solidFill>
                    <a:srgbClr val="ED10FF"/>
                  </a:solidFill>
                </a:rPr>
                <a:t>4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6019800" y="4183687"/>
              <a:ext cx="540385" cy="769313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124200" y="4953000"/>
              <a:ext cx="932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ED10FF"/>
                  </a:solidFill>
                </a:rPr>
                <a:t>sh</a:t>
              </a:r>
              <a:r>
                <a:rPr lang="en-US" sz="1400" i="1" dirty="0" smtClean="0">
                  <a:solidFill>
                    <a:srgbClr val="ED10FF"/>
                  </a:solidFill>
                </a:rPr>
                <a:t>Prmt5.</a:t>
              </a:r>
              <a:r>
                <a:rPr lang="en-US" sz="1400" dirty="0">
                  <a:solidFill>
                    <a:srgbClr val="ED10FF"/>
                  </a:solidFill>
                </a:rPr>
                <a:t>3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H="1" flipV="1">
              <a:off x="3021000" y="4337575"/>
              <a:ext cx="245448" cy="699068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92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397"/>
            <a:ext cx="9144000" cy="28345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57694" y="4204185"/>
            <a:ext cx="5570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Carm1 </a:t>
            </a:r>
            <a:r>
              <a:rPr lang="en-US" dirty="0" err="1" smtClean="0"/>
              <a:t>methylates</a:t>
            </a:r>
            <a:r>
              <a:rPr lang="en-US" dirty="0" smtClean="0"/>
              <a:t> residue within the CTD of RNA Pol II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Function of methylation is </a:t>
            </a:r>
            <a:r>
              <a:rPr lang="en-US" dirty="0" err="1" smtClean="0"/>
              <a:t>unknow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Could methylation prevent phosphorylation?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2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83304" y="949242"/>
            <a:ext cx="7761535" cy="4441709"/>
            <a:chOff x="136611" y="2121233"/>
            <a:chExt cx="9055788" cy="444170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369" t="2761" r="1145" b="2620"/>
            <a:stretch/>
          </p:blipFill>
          <p:spPr>
            <a:xfrm>
              <a:off x="690610" y="2121233"/>
              <a:ext cx="8314216" cy="42555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-1368230" y="3980474"/>
              <a:ext cx="3379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Z-Score (based on all </a:t>
              </a:r>
              <a:r>
                <a:rPr lang="en-US" dirty="0" err="1" smtClean="0">
                  <a:latin typeface="Arial"/>
                  <a:cs typeface="Arial"/>
                </a:rPr>
                <a:t>shRNAs</a:t>
              </a:r>
              <a:r>
                <a:rPr lang="en-US" dirty="0" smtClean="0">
                  <a:latin typeface="Arial"/>
                  <a:cs typeface="Arial"/>
                </a:rPr>
                <a:t>)</a:t>
              </a: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457058" y="6193610"/>
              <a:ext cx="960597" cy="369332"/>
              <a:chOff x="825580" y="6193610"/>
              <a:chExt cx="960597" cy="36933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25580" y="6273470"/>
                <a:ext cx="141470" cy="24376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34261" y="6193610"/>
                <a:ext cx="8519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/>
                    <a:cs typeface="Arial"/>
                  </a:rPr>
                  <a:t>shCd4</a:t>
                </a:r>
                <a:endParaRPr lang="en-US" dirty="0">
                  <a:latin typeface="Arial"/>
                  <a:cs typeface="Arial"/>
                </a:endParaRP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1011194" y="5042396"/>
              <a:ext cx="7784139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134230" y="5854646"/>
              <a:ext cx="7661103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84852" y="3448044"/>
              <a:ext cx="93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Prmt5.3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21612" y="3994406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Prmt5.4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76913" y="4310541"/>
              <a:ext cx="93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Prmt5.2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254034" y="3058375"/>
              <a:ext cx="93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ED10FF"/>
                  </a:solidFill>
                </a:rPr>
                <a:t>Prmt5.1</a:t>
              </a:r>
              <a:endParaRPr lang="en-US" dirty="0">
                <a:solidFill>
                  <a:srgbClr val="ED10FF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8254034" y="3807399"/>
              <a:ext cx="312344" cy="286123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234223" y="4310331"/>
              <a:ext cx="170015" cy="242530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7809374" y="4629901"/>
              <a:ext cx="469182" cy="166187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8795333" y="3243885"/>
              <a:ext cx="210738" cy="849637"/>
            </a:xfrm>
            <a:prstGeom prst="straightConnector1">
              <a:avLst/>
            </a:prstGeom>
            <a:ln>
              <a:solidFill>
                <a:srgbClr val="ED1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505943" y="220475"/>
            <a:ext cx="8500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/>
                <a:cs typeface="Arial"/>
              </a:rPr>
              <a:t>shRNAs</a:t>
            </a:r>
            <a:r>
              <a:rPr lang="en-US" sz="2800" dirty="0" smtClean="0">
                <a:latin typeface="Arial"/>
                <a:cs typeface="Arial"/>
              </a:rPr>
              <a:t> for Prmt5 enhance CD25 expression under low IL-2 conditions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65" y="4492717"/>
            <a:ext cx="2608356" cy="23652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50" y="1423463"/>
            <a:ext cx="2507168" cy="24238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52304" y="2734408"/>
            <a:ext cx="766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shCd4.1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12051" y="2883531"/>
            <a:ext cx="93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shPrmt5.4</a:t>
            </a: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3052" y="3037419"/>
            <a:ext cx="93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shPrmt5.3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11009" y="3189994"/>
            <a:ext cx="93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FF19"/>
                </a:solidFill>
              </a:rPr>
              <a:t>shPrmt5.2</a:t>
            </a:r>
            <a:endParaRPr lang="en-US" sz="1400" dirty="0">
              <a:solidFill>
                <a:srgbClr val="00FF19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93254" y="3304677"/>
            <a:ext cx="935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AF7AFF"/>
                </a:solidFill>
              </a:rPr>
              <a:t>shPrmt5.1</a:t>
            </a:r>
            <a:endParaRPr lang="en-US" sz="1400" dirty="0">
              <a:solidFill>
                <a:srgbClr val="AF7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shRNAs</a:t>
            </a:r>
            <a:r>
              <a:rPr lang="en-US" sz="2800" dirty="0" smtClean="0"/>
              <a:t> targeting Prmt5 inhibit memory precursor CD8 T cell differentiation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07472"/>
            <a:ext cx="1696211" cy="1707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411" y="2407472"/>
            <a:ext cx="1696211" cy="17076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623" y="2407472"/>
            <a:ext cx="1683706" cy="1695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4584" y="2407472"/>
            <a:ext cx="1683707" cy="16950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5441" y="2025549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shCd4.1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3329" y="2420061"/>
            <a:ext cx="1704866" cy="16825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9075" y="2038140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27163" y="2070157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953542" y="2058117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701630" y="2060154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shPrmt5.4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458303" y="1301023"/>
            <a:ext cx="4069171" cy="649941"/>
            <a:chOff x="2453381" y="1028459"/>
            <a:chExt cx="4069171" cy="649941"/>
          </a:xfrm>
        </p:grpSpPr>
        <p:grpSp>
          <p:nvGrpSpPr>
            <p:cNvPr id="25" name="Group 24"/>
            <p:cNvGrpSpPr/>
            <p:nvPr/>
          </p:nvGrpSpPr>
          <p:grpSpPr>
            <a:xfrm>
              <a:off x="2453381" y="1028459"/>
              <a:ext cx="4069171" cy="649941"/>
              <a:chOff x="-1972856" y="-738857"/>
              <a:chExt cx="4069171" cy="64994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-1954542" y="-653599"/>
                <a:ext cx="3959825" cy="478910"/>
                <a:chOff x="167784" y="1657816"/>
                <a:chExt cx="3959825" cy="478910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67784" y="1765387"/>
                  <a:ext cx="160813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P14 </a:t>
                  </a:r>
                  <a:r>
                    <a:rPr lang="en-US" sz="1100" dirty="0" err="1" smtClean="0">
                      <a:latin typeface="Arial"/>
                      <a:cs typeface="Arial"/>
                    </a:rPr>
                    <a:t>cells+shRNAs-RV</a:t>
                  </a:r>
                  <a:r>
                    <a:rPr lang="en-US" sz="1100" dirty="0" smtClean="0">
                      <a:latin typeface="Arial"/>
                      <a:cs typeface="Arial"/>
                    </a:rPr>
                    <a:t> </a:t>
                  </a: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1795864" y="1897529"/>
                  <a:ext cx="6340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3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21388" y="1661093"/>
                  <a:ext cx="482060" cy="475633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2973458" y="1657816"/>
                  <a:ext cx="115415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Analyze 8 days</a:t>
                  </a:r>
                </a:p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after infection</a:t>
                  </a:r>
                  <a:endParaRPr lang="en-US" sz="110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-1972856" y="-738857"/>
                <a:ext cx="4069171" cy="649941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4064460" y="1378210"/>
              <a:ext cx="7104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+ LCMV 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493152" y="2451818"/>
            <a:ext cx="0" cy="13812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39982" y="4058746"/>
            <a:ext cx="8473726" cy="125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-122259" y="2979358"/>
            <a:ext cx="78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KLRG1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202259" y="4051897"/>
            <a:ext cx="69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IL7Ra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499" y="4783648"/>
            <a:ext cx="2010715" cy="18498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3411" y="4783649"/>
            <a:ext cx="2178884" cy="18498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0036" y="4783649"/>
            <a:ext cx="2113079" cy="18498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7474" y="4783649"/>
            <a:ext cx="2032036" cy="18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34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Prmt5 KD impairs CD8 accumulation </a:t>
            </a:r>
            <a:r>
              <a:rPr lang="en-US" sz="2800" i="1" dirty="0" smtClean="0"/>
              <a:t>in vivo</a:t>
            </a:r>
            <a:r>
              <a:rPr lang="en-US" sz="2800" dirty="0" smtClean="0"/>
              <a:t> and </a:t>
            </a:r>
            <a:r>
              <a:rPr lang="en-US" sz="2800" i="1" dirty="0" smtClean="0"/>
              <a:t>in vitro</a:t>
            </a:r>
            <a:endParaRPr lang="en-US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9" y="4648029"/>
            <a:ext cx="2168788" cy="2062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76" y="4648028"/>
            <a:ext cx="2325674" cy="2155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250" y="4802945"/>
            <a:ext cx="2182231" cy="2000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481" y="4648029"/>
            <a:ext cx="2339901" cy="22255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9" y="1629135"/>
            <a:ext cx="2532333" cy="2296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6015" y="2072407"/>
            <a:ext cx="3007985" cy="15781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8468" y="1629135"/>
            <a:ext cx="3360373" cy="20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09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839" y="1718815"/>
            <a:ext cx="2312219" cy="2274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shRNAs</a:t>
            </a:r>
            <a:r>
              <a:rPr lang="en-US" sz="2800" dirty="0" smtClean="0"/>
              <a:t> targeting Prmt5 enhance </a:t>
            </a:r>
            <a:r>
              <a:rPr lang="en-US" sz="2800" i="1" dirty="0" smtClean="0"/>
              <a:t>in vivo </a:t>
            </a:r>
            <a:r>
              <a:rPr lang="en-US" sz="2800" dirty="0" smtClean="0"/>
              <a:t>T-bet expression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363" y="4301976"/>
            <a:ext cx="2607695" cy="23646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058" y="4301976"/>
            <a:ext cx="2607695" cy="2364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058" y="1704331"/>
            <a:ext cx="2326944" cy="22889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44953" y="39326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T-bet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557542" y="3932644"/>
            <a:ext cx="43349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164647" y="1718815"/>
            <a:ext cx="0" cy="195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137875" y="2511767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12110" y="3029489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716815" y="3102099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16815" y="2769904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shPrmt5.2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312110" y="2624212"/>
            <a:ext cx="1149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</a:rPr>
              <a:t>shPrmt5.2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95426" y="3304657"/>
            <a:ext cx="115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Naïve CD8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shRNAs</a:t>
            </a:r>
            <a:r>
              <a:rPr lang="en-US" sz="3200" dirty="0" smtClean="0"/>
              <a:t> targeting Prmt5 enhance </a:t>
            </a:r>
            <a:r>
              <a:rPr lang="en-US" sz="3200" i="1" dirty="0" smtClean="0"/>
              <a:t>in vitro</a:t>
            </a:r>
            <a:r>
              <a:rPr lang="en-US" sz="3200" dirty="0" smtClean="0"/>
              <a:t> cytokine production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82" y="1754629"/>
            <a:ext cx="2316527" cy="22786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352" y="1754629"/>
            <a:ext cx="2320507" cy="2282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585" y="4351169"/>
            <a:ext cx="2701265" cy="23812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106" y="4364459"/>
            <a:ext cx="2742346" cy="2367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62" y="4351169"/>
            <a:ext cx="2597732" cy="2381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576" y="1758543"/>
            <a:ext cx="2316528" cy="2278676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826236" y="3958212"/>
            <a:ext cx="2070812" cy="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85912" y="1754629"/>
            <a:ext cx="0" cy="195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-340860" y="25475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40899" y="3934248"/>
            <a:ext cx="60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IFNg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40899" y="2825369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shCd4.1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6770" y="1979476"/>
            <a:ext cx="114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shPrmt5.2</a:t>
            </a:r>
            <a:endParaRPr lang="en-US" dirty="0">
              <a:solidFill>
                <a:srgbClr val="0000FF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3531490" y="1847782"/>
            <a:ext cx="0" cy="195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6200000">
            <a:off x="2566940" y="264070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722397" y="3966832"/>
            <a:ext cx="2070812" cy="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37060" y="3942868"/>
            <a:ext cx="66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TNFa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312365" y="1775365"/>
            <a:ext cx="0" cy="195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5347815" y="2568286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Relative Cell #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6481047" y="3958212"/>
            <a:ext cx="2070812" cy="8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95710" y="3934248"/>
            <a:ext cx="5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51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shRNAs</a:t>
            </a:r>
            <a:r>
              <a:rPr lang="en-US" sz="2800" dirty="0"/>
              <a:t> targeting </a:t>
            </a:r>
            <a:r>
              <a:rPr lang="en-US" sz="2800" dirty="0" smtClean="0"/>
              <a:t>Carm1 </a:t>
            </a:r>
            <a:r>
              <a:rPr lang="en-US" sz="2800" dirty="0"/>
              <a:t>inhibit memory precursor CD8 T cell differentiation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27" y="2682032"/>
            <a:ext cx="1631842" cy="1588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07" y="2669704"/>
            <a:ext cx="1643497" cy="15995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42" y="2669703"/>
            <a:ext cx="1639505" cy="1595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478" y="2682033"/>
            <a:ext cx="1653550" cy="16093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6698" y="2694363"/>
            <a:ext cx="1639503" cy="1595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62" y="4746660"/>
            <a:ext cx="2258312" cy="2064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2874" y="4746661"/>
            <a:ext cx="2209745" cy="20640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830" y="4746661"/>
            <a:ext cx="2209745" cy="2064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4426" y="4702101"/>
            <a:ext cx="2257449" cy="210860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18791" y="2345029"/>
            <a:ext cx="932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shCd4.1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95904" y="2337621"/>
            <a:ext cx="118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shCarm1.1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20692" y="2369638"/>
            <a:ext cx="118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shCarm1.2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10081" y="2357598"/>
            <a:ext cx="118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shCarm1.3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34869" y="2359635"/>
            <a:ext cx="118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shCarm1.4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25363" y="2871448"/>
            <a:ext cx="0" cy="12089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-57201" y="3266510"/>
            <a:ext cx="789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KLRG1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41746" y="4329335"/>
            <a:ext cx="7745054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74092" y="4332769"/>
            <a:ext cx="69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IL7Ra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458303" y="1625994"/>
            <a:ext cx="4069171" cy="649941"/>
            <a:chOff x="2453381" y="1028459"/>
            <a:chExt cx="4069171" cy="649941"/>
          </a:xfrm>
        </p:grpSpPr>
        <p:grpSp>
          <p:nvGrpSpPr>
            <p:cNvPr id="28" name="Group 27"/>
            <p:cNvGrpSpPr/>
            <p:nvPr/>
          </p:nvGrpSpPr>
          <p:grpSpPr>
            <a:xfrm>
              <a:off x="2453381" y="1028459"/>
              <a:ext cx="4069171" cy="649941"/>
              <a:chOff x="-1972856" y="-738857"/>
              <a:chExt cx="4069171" cy="649941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-1954542" y="-653599"/>
                <a:ext cx="3959825" cy="478910"/>
                <a:chOff x="167784" y="1657816"/>
                <a:chExt cx="3959825" cy="478910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167784" y="1765387"/>
                  <a:ext cx="160813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P14 </a:t>
                  </a:r>
                  <a:r>
                    <a:rPr lang="en-US" sz="1100" dirty="0" err="1" smtClean="0">
                      <a:latin typeface="Arial"/>
                      <a:cs typeface="Arial"/>
                    </a:rPr>
                    <a:t>cells+shRNAs-RV</a:t>
                  </a:r>
                  <a:r>
                    <a:rPr lang="en-US" sz="1100" dirty="0" smtClean="0">
                      <a:latin typeface="Arial"/>
                      <a:cs typeface="Arial"/>
                    </a:rPr>
                    <a:t> </a:t>
                  </a:r>
                </a:p>
              </p:txBody>
            </p: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1795864" y="1897529"/>
                  <a:ext cx="634072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Picture 33"/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21388" y="1661093"/>
                  <a:ext cx="482060" cy="475633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2973458" y="1657816"/>
                  <a:ext cx="1154151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Analyze 8 days</a:t>
                  </a:r>
                </a:p>
                <a:p>
                  <a:pPr algn="ctr"/>
                  <a:r>
                    <a:rPr lang="en-US" sz="1100" dirty="0" smtClean="0">
                      <a:latin typeface="Arial"/>
                      <a:cs typeface="Arial"/>
                    </a:rPr>
                    <a:t>after infection</a:t>
                  </a:r>
                  <a:endParaRPr lang="en-US" sz="110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-1972856" y="-738857"/>
                <a:ext cx="4069171" cy="649941"/>
              </a:xfrm>
              <a:prstGeom prst="rect">
                <a:avLst/>
              </a:prstGeom>
              <a:noFill/>
              <a:ln w="38100" cmpd="sng">
                <a:solidFill>
                  <a:srgbClr val="0000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/>
                  <a:cs typeface="Arial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4064460" y="1378210"/>
              <a:ext cx="71045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dirty="0">
                  <a:latin typeface="Arial"/>
                  <a:cs typeface="Arial"/>
                </a:rPr>
                <a:t>+ LCMV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39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14081</TotalTime>
  <Words>518</Words>
  <Application>Microsoft Macintosh PowerPoint</Application>
  <PresentationFormat>On-screen Show (4:3)</PresentationFormat>
  <Paragraphs>247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shRNAs for Prmt5 enhance CD25 expression under low IL-2 conditions</vt:lpstr>
      <vt:lpstr>shRNAs targeting Prmt5 inhibit memory precursor CD8 T cell differentiation</vt:lpstr>
      <vt:lpstr>Prmt5 KD impairs CD8 accumulation in vivo and in vitro</vt:lpstr>
      <vt:lpstr>shRNAs targeting Prmt5 enhance in vivo T-bet expression</vt:lpstr>
      <vt:lpstr>shRNAs targeting Prmt5 enhance in vitro cytokine production</vt:lpstr>
      <vt:lpstr>shRNAs targeting Carm1 inhibit memory precursor CD8 T cell differentiation</vt:lpstr>
      <vt:lpstr>Summary</vt:lpstr>
    </vt:vector>
  </TitlesOfParts>
  <Company>Scripps Florida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Frederick</dc:creator>
  <cp:lastModifiedBy>Megan Frederick</cp:lastModifiedBy>
  <cp:revision>49</cp:revision>
  <dcterms:created xsi:type="dcterms:W3CDTF">2015-07-06T17:42:17Z</dcterms:created>
  <dcterms:modified xsi:type="dcterms:W3CDTF">2015-09-02T17:11:44Z</dcterms:modified>
</cp:coreProperties>
</file>