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9" r:id="rId3"/>
    <p:sldId id="258" r:id="rId4"/>
    <p:sldId id="260" r:id="rId5"/>
    <p:sldId id="257"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8"/>
    <p:restoredTop sz="94599"/>
  </p:normalViewPr>
  <p:slideViewPr>
    <p:cSldViewPr snapToGrid="0" snapToObjects="1">
      <p:cViewPr>
        <p:scale>
          <a:sx n="110" d="100"/>
          <a:sy n="110" d="100"/>
        </p:scale>
        <p:origin x="26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CB5A7-8959-3B4B-8547-0E96A1279C22}" type="datetimeFigureOut">
              <a:rPr lang="en-US" smtClean="0"/>
              <a:t>11/9/18</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849C1-9521-D34D-9294-45FFB7F0AE31}" type="slidenum">
              <a:rPr lang="en-US" smtClean="0"/>
              <a:t>‹#›</a:t>
            </a:fld>
            <a:endParaRPr lang="en-US"/>
          </a:p>
        </p:txBody>
      </p:sp>
    </p:spTree>
    <p:extLst>
      <p:ext uri="{BB962C8B-B14F-4D97-AF65-F5344CB8AC3E}">
        <p14:creationId xmlns:p14="http://schemas.microsoft.com/office/powerpoint/2010/main" val="350117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A849C1-9521-D34D-9294-45FFB7F0AE31}" type="slidenum">
              <a:rPr lang="en-US" smtClean="0"/>
              <a:t>1</a:t>
            </a:fld>
            <a:endParaRPr lang="en-US"/>
          </a:p>
        </p:txBody>
      </p:sp>
    </p:spTree>
    <p:extLst>
      <p:ext uri="{BB962C8B-B14F-4D97-AF65-F5344CB8AC3E}">
        <p14:creationId xmlns:p14="http://schemas.microsoft.com/office/powerpoint/2010/main" val="101107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A849C1-9521-D34D-9294-45FFB7F0AE31}" type="slidenum">
              <a:rPr lang="en-US" smtClean="0"/>
              <a:t>3</a:t>
            </a:fld>
            <a:endParaRPr lang="en-US"/>
          </a:p>
        </p:txBody>
      </p:sp>
    </p:spTree>
    <p:extLst>
      <p:ext uri="{BB962C8B-B14F-4D97-AF65-F5344CB8AC3E}">
        <p14:creationId xmlns:p14="http://schemas.microsoft.com/office/powerpoint/2010/main" val="29529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A849C1-9521-D34D-9294-45FFB7F0AE31}" type="slidenum">
              <a:rPr lang="en-US" smtClean="0"/>
              <a:t>4</a:t>
            </a:fld>
            <a:endParaRPr lang="en-US"/>
          </a:p>
        </p:txBody>
      </p:sp>
    </p:spTree>
    <p:extLst>
      <p:ext uri="{BB962C8B-B14F-4D97-AF65-F5344CB8AC3E}">
        <p14:creationId xmlns:p14="http://schemas.microsoft.com/office/powerpoint/2010/main" val="177436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411016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106196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339044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48577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20610D-6448-5C47-A214-F8F0864BC4EF}"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94225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20610D-6448-5C47-A214-F8F0864BC4EF}"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34173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20610D-6448-5C47-A214-F8F0864BC4EF}" type="datetimeFigureOut">
              <a:rPr lang="en-US" smtClean="0"/>
              <a:t>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87306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20610D-6448-5C47-A214-F8F0864BC4EF}" type="datetimeFigureOut">
              <a:rPr lang="en-US" smtClean="0"/>
              <a:t>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406475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0610D-6448-5C47-A214-F8F0864BC4EF}" type="datetimeFigureOut">
              <a:rPr lang="en-US" smtClean="0"/>
              <a:t>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414937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EB20610D-6448-5C47-A214-F8F0864BC4EF}"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85029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EB20610D-6448-5C47-A214-F8F0864BC4EF}"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173854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EB20610D-6448-5C47-A214-F8F0864BC4EF}" type="datetimeFigureOut">
              <a:rPr lang="en-US" smtClean="0"/>
              <a:t>11/9/18</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503CDFA-1A74-9745-BB37-6E7F78958B0E}" type="slidenum">
              <a:rPr lang="en-US" smtClean="0"/>
              <a:t>‹#›</a:t>
            </a:fld>
            <a:endParaRPr lang="en-US"/>
          </a:p>
        </p:txBody>
      </p:sp>
    </p:spTree>
    <p:extLst>
      <p:ext uri="{BB962C8B-B14F-4D97-AF65-F5344CB8AC3E}">
        <p14:creationId xmlns:p14="http://schemas.microsoft.com/office/powerpoint/2010/main" val="4034570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8EA344B-A0CB-5E4C-9E61-3966CAB42ED4}"/>
              </a:ext>
            </a:extLst>
          </p:cNvPr>
          <p:cNvSpPr txBox="1"/>
          <p:nvPr/>
        </p:nvSpPr>
        <p:spPr>
          <a:xfrm>
            <a:off x="34375" y="65213"/>
            <a:ext cx="2611805" cy="338554"/>
          </a:xfrm>
          <a:prstGeom prst="rect">
            <a:avLst/>
          </a:prstGeom>
          <a:noFill/>
        </p:spPr>
        <p:txBody>
          <a:bodyPr wrap="none" rtlCol="0">
            <a:spAutoFit/>
          </a:bodyPr>
          <a:lstStyle/>
          <a:p>
            <a:r>
              <a:rPr lang="en-US" sz="1600" dirty="0"/>
              <a:t>Naïve vs. each group Opened</a:t>
            </a:r>
          </a:p>
        </p:txBody>
      </p:sp>
      <p:pic>
        <p:nvPicPr>
          <p:cNvPr id="3" name="Picture 2">
            <a:extLst>
              <a:ext uri="{FF2B5EF4-FFF2-40B4-BE49-F238E27FC236}">
                <a16:creationId xmlns:a16="http://schemas.microsoft.com/office/drawing/2014/main" id="{FB07C2E7-F4BE-4948-BF49-C41B73EF0A1E}"/>
              </a:ext>
            </a:extLst>
          </p:cNvPr>
          <p:cNvPicPr>
            <a:picLocks noChangeAspect="1"/>
          </p:cNvPicPr>
          <p:nvPr/>
        </p:nvPicPr>
        <p:blipFill>
          <a:blip r:embed="rId3"/>
          <a:stretch>
            <a:fillRect/>
          </a:stretch>
        </p:blipFill>
        <p:spPr>
          <a:xfrm>
            <a:off x="366328" y="705114"/>
            <a:ext cx="2286000" cy="9144000"/>
          </a:xfrm>
          <a:prstGeom prst="rect">
            <a:avLst/>
          </a:prstGeom>
        </p:spPr>
      </p:pic>
      <p:sp>
        <p:nvSpPr>
          <p:cNvPr id="5" name="TextBox 4">
            <a:extLst>
              <a:ext uri="{FF2B5EF4-FFF2-40B4-BE49-F238E27FC236}">
                <a16:creationId xmlns:a16="http://schemas.microsoft.com/office/drawing/2014/main" id="{BD32239B-9A71-E040-AB07-394CB5654F41}"/>
              </a:ext>
            </a:extLst>
          </p:cNvPr>
          <p:cNvSpPr txBox="1"/>
          <p:nvPr/>
        </p:nvSpPr>
        <p:spPr>
          <a:xfrm>
            <a:off x="366328" y="365767"/>
            <a:ext cx="1933478" cy="307777"/>
          </a:xfrm>
          <a:prstGeom prst="rect">
            <a:avLst/>
          </a:prstGeom>
          <a:noFill/>
        </p:spPr>
        <p:txBody>
          <a:bodyPr wrap="none" rtlCol="0">
            <a:spAutoFit/>
          </a:bodyPr>
          <a:lstStyle/>
          <a:p>
            <a:r>
              <a:rPr lang="en-US" sz="1400" dirty="0"/>
              <a:t>Cutoff: &gt; 10% any group</a:t>
            </a:r>
          </a:p>
        </p:txBody>
      </p:sp>
      <p:pic>
        <p:nvPicPr>
          <p:cNvPr id="28" name="Picture 27">
            <a:extLst>
              <a:ext uri="{FF2B5EF4-FFF2-40B4-BE49-F238E27FC236}">
                <a16:creationId xmlns:a16="http://schemas.microsoft.com/office/drawing/2014/main" id="{1B6B7BAC-BA75-9348-9CFE-EE501E6318EC}"/>
              </a:ext>
            </a:extLst>
          </p:cNvPr>
          <p:cNvPicPr>
            <a:picLocks noChangeAspect="1"/>
          </p:cNvPicPr>
          <p:nvPr/>
        </p:nvPicPr>
        <p:blipFill>
          <a:blip r:embed="rId4"/>
          <a:stretch>
            <a:fillRect/>
          </a:stretch>
        </p:blipFill>
        <p:spPr>
          <a:xfrm>
            <a:off x="3522689" y="705114"/>
            <a:ext cx="2286000" cy="5486400"/>
          </a:xfrm>
          <a:prstGeom prst="rect">
            <a:avLst/>
          </a:prstGeom>
        </p:spPr>
      </p:pic>
      <p:sp>
        <p:nvSpPr>
          <p:cNvPr id="29" name="TextBox 28">
            <a:extLst>
              <a:ext uri="{FF2B5EF4-FFF2-40B4-BE49-F238E27FC236}">
                <a16:creationId xmlns:a16="http://schemas.microsoft.com/office/drawing/2014/main" id="{EC8D97AB-AB2C-4C47-8E87-E1E0333B22AE}"/>
              </a:ext>
            </a:extLst>
          </p:cNvPr>
          <p:cNvSpPr txBox="1"/>
          <p:nvPr/>
        </p:nvSpPr>
        <p:spPr>
          <a:xfrm>
            <a:off x="3381849" y="371770"/>
            <a:ext cx="1933478" cy="307777"/>
          </a:xfrm>
          <a:prstGeom prst="rect">
            <a:avLst/>
          </a:prstGeom>
          <a:noFill/>
        </p:spPr>
        <p:txBody>
          <a:bodyPr wrap="none" rtlCol="0">
            <a:spAutoFit/>
          </a:bodyPr>
          <a:lstStyle/>
          <a:p>
            <a:r>
              <a:rPr lang="en-US" sz="1400" dirty="0"/>
              <a:t>Cutoff: &gt; 25% any group</a:t>
            </a:r>
          </a:p>
        </p:txBody>
      </p:sp>
    </p:spTree>
    <p:extLst>
      <p:ext uri="{BB962C8B-B14F-4D97-AF65-F5344CB8AC3E}">
        <p14:creationId xmlns:p14="http://schemas.microsoft.com/office/powerpoint/2010/main" val="136575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5DCCC37-3CC4-7049-AA43-A1A9A85060B8}"/>
              </a:ext>
            </a:extLst>
          </p:cNvPr>
          <p:cNvSpPr txBox="1"/>
          <p:nvPr/>
        </p:nvSpPr>
        <p:spPr>
          <a:xfrm>
            <a:off x="34375" y="65213"/>
            <a:ext cx="2502801" cy="338554"/>
          </a:xfrm>
          <a:prstGeom prst="rect">
            <a:avLst/>
          </a:prstGeom>
          <a:noFill/>
        </p:spPr>
        <p:txBody>
          <a:bodyPr wrap="none" rtlCol="0">
            <a:spAutoFit/>
          </a:bodyPr>
          <a:lstStyle/>
          <a:p>
            <a:r>
              <a:rPr lang="en-US" sz="1600" dirty="0"/>
              <a:t>Naïve vs. each group Closed</a:t>
            </a:r>
          </a:p>
        </p:txBody>
      </p:sp>
      <p:pic>
        <p:nvPicPr>
          <p:cNvPr id="11" name="Picture 10">
            <a:extLst>
              <a:ext uri="{FF2B5EF4-FFF2-40B4-BE49-F238E27FC236}">
                <a16:creationId xmlns:a16="http://schemas.microsoft.com/office/drawing/2014/main" id="{E9EC0ABB-2536-7D49-A189-A651CD7A97EC}"/>
              </a:ext>
            </a:extLst>
          </p:cNvPr>
          <p:cNvPicPr>
            <a:picLocks noChangeAspect="1"/>
          </p:cNvPicPr>
          <p:nvPr/>
        </p:nvPicPr>
        <p:blipFill>
          <a:blip r:embed="rId2"/>
          <a:stretch>
            <a:fillRect/>
          </a:stretch>
        </p:blipFill>
        <p:spPr>
          <a:xfrm>
            <a:off x="323329" y="914400"/>
            <a:ext cx="3378200" cy="9144000"/>
          </a:xfrm>
          <a:prstGeom prst="rect">
            <a:avLst/>
          </a:prstGeom>
        </p:spPr>
      </p:pic>
      <p:sp>
        <p:nvSpPr>
          <p:cNvPr id="12" name="TextBox 11">
            <a:extLst>
              <a:ext uri="{FF2B5EF4-FFF2-40B4-BE49-F238E27FC236}">
                <a16:creationId xmlns:a16="http://schemas.microsoft.com/office/drawing/2014/main" id="{07D5F915-7B97-CE4A-B448-274F272F56B6}"/>
              </a:ext>
            </a:extLst>
          </p:cNvPr>
          <p:cNvSpPr txBox="1"/>
          <p:nvPr/>
        </p:nvSpPr>
        <p:spPr>
          <a:xfrm>
            <a:off x="323329" y="496190"/>
            <a:ext cx="1933478" cy="307777"/>
          </a:xfrm>
          <a:prstGeom prst="rect">
            <a:avLst/>
          </a:prstGeom>
          <a:noFill/>
        </p:spPr>
        <p:txBody>
          <a:bodyPr wrap="none" rtlCol="0">
            <a:spAutoFit/>
          </a:bodyPr>
          <a:lstStyle/>
          <a:p>
            <a:r>
              <a:rPr lang="en-US" sz="1400" dirty="0"/>
              <a:t>Cutoff: &gt; 10% any group</a:t>
            </a:r>
          </a:p>
        </p:txBody>
      </p:sp>
      <p:sp>
        <p:nvSpPr>
          <p:cNvPr id="13" name="TextBox 12">
            <a:extLst>
              <a:ext uri="{FF2B5EF4-FFF2-40B4-BE49-F238E27FC236}">
                <a16:creationId xmlns:a16="http://schemas.microsoft.com/office/drawing/2014/main" id="{BE187B84-65C2-7949-A08D-284F2C4154B6}"/>
              </a:ext>
            </a:extLst>
          </p:cNvPr>
          <p:cNvSpPr txBox="1"/>
          <p:nvPr/>
        </p:nvSpPr>
        <p:spPr>
          <a:xfrm>
            <a:off x="4702955" y="496189"/>
            <a:ext cx="1933478" cy="307777"/>
          </a:xfrm>
          <a:prstGeom prst="rect">
            <a:avLst/>
          </a:prstGeom>
          <a:noFill/>
        </p:spPr>
        <p:txBody>
          <a:bodyPr wrap="none" rtlCol="0">
            <a:spAutoFit/>
          </a:bodyPr>
          <a:lstStyle/>
          <a:p>
            <a:r>
              <a:rPr lang="en-US" sz="1400" dirty="0"/>
              <a:t>Cutoff: &gt; 25% any group</a:t>
            </a:r>
          </a:p>
        </p:txBody>
      </p:sp>
      <p:pic>
        <p:nvPicPr>
          <p:cNvPr id="15" name="Picture 14">
            <a:extLst>
              <a:ext uri="{FF2B5EF4-FFF2-40B4-BE49-F238E27FC236}">
                <a16:creationId xmlns:a16="http://schemas.microsoft.com/office/drawing/2014/main" id="{B9F359DC-19FD-8640-A57D-B87B091CDF07}"/>
              </a:ext>
            </a:extLst>
          </p:cNvPr>
          <p:cNvPicPr>
            <a:picLocks noChangeAspect="1"/>
          </p:cNvPicPr>
          <p:nvPr/>
        </p:nvPicPr>
        <p:blipFill>
          <a:blip r:embed="rId3"/>
          <a:stretch>
            <a:fillRect/>
          </a:stretch>
        </p:blipFill>
        <p:spPr>
          <a:xfrm>
            <a:off x="4702955" y="914400"/>
            <a:ext cx="2286000" cy="4749800"/>
          </a:xfrm>
          <a:prstGeom prst="rect">
            <a:avLst/>
          </a:prstGeom>
        </p:spPr>
      </p:pic>
    </p:spTree>
    <p:extLst>
      <p:ext uri="{BB962C8B-B14F-4D97-AF65-F5344CB8AC3E}">
        <p14:creationId xmlns:p14="http://schemas.microsoft.com/office/powerpoint/2010/main" val="19732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19F6A0-8ECD-A347-ABE1-091F26B7E3A0}"/>
              </a:ext>
            </a:extLst>
          </p:cNvPr>
          <p:cNvSpPr txBox="1"/>
          <p:nvPr/>
        </p:nvSpPr>
        <p:spPr>
          <a:xfrm>
            <a:off x="0" y="0"/>
            <a:ext cx="4107406" cy="338554"/>
          </a:xfrm>
          <a:prstGeom prst="rect">
            <a:avLst/>
          </a:prstGeom>
          <a:noFill/>
        </p:spPr>
        <p:txBody>
          <a:bodyPr wrap="none" rtlCol="0">
            <a:spAutoFit/>
          </a:bodyPr>
          <a:lstStyle/>
          <a:p>
            <a:r>
              <a:rPr lang="en-US" sz="1600" dirty="0"/>
              <a:t>2. Differential motif frequency between KO-WT</a:t>
            </a:r>
          </a:p>
        </p:txBody>
      </p:sp>
      <p:pic>
        <p:nvPicPr>
          <p:cNvPr id="3" name="Picture 2">
            <a:extLst>
              <a:ext uri="{FF2B5EF4-FFF2-40B4-BE49-F238E27FC236}">
                <a16:creationId xmlns:a16="http://schemas.microsoft.com/office/drawing/2014/main" id="{0B694775-8543-5A4D-B72F-1670998EC6EC}"/>
              </a:ext>
            </a:extLst>
          </p:cNvPr>
          <p:cNvPicPr>
            <a:picLocks noChangeAspect="1"/>
          </p:cNvPicPr>
          <p:nvPr/>
        </p:nvPicPr>
        <p:blipFill>
          <a:blip r:embed="rId3"/>
          <a:stretch>
            <a:fillRect/>
          </a:stretch>
        </p:blipFill>
        <p:spPr>
          <a:xfrm>
            <a:off x="335092" y="584615"/>
            <a:ext cx="1947426" cy="9347643"/>
          </a:xfrm>
          <a:prstGeom prst="rect">
            <a:avLst/>
          </a:prstGeom>
        </p:spPr>
      </p:pic>
      <p:sp>
        <p:nvSpPr>
          <p:cNvPr id="22" name="TextBox 21">
            <a:extLst>
              <a:ext uri="{FF2B5EF4-FFF2-40B4-BE49-F238E27FC236}">
                <a16:creationId xmlns:a16="http://schemas.microsoft.com/office/drawing/2014/main" id="{EA8F7551-FF3F-1E44-A326-A14427EA5224}"/>
              </a:ext>
            </a:extLst>
          </p:cNvPr>
          <p:cNvSpPr txBox="1"/>
          <p:nvPr/>
        </p:nvSpPr>
        <p:spPr>
          <a:xfrm>
            <a:off x="335092" y="307697"/>
            <a:ext cx="1933478" cy="307777"/>
          </a:xfrm>
          <a:prstGeom prst="rect">
            <a:avLst/>
          </a:prstGeom>
          <a:noFill/>
        </p:spPr>
        <p:txBody>
          <a:bodyPr wrap="none" rtlCol="0">
            <a:spAutoFit/>
          </a:bodyPr>
          <a:lstStyle/>
          <a:p>
            <a:r>
              <a:rPr lang="en-US" sz="1400" dirty="0"/>
              <a:t>Cutoff: &gt; 10% any group</a:t>
            </a:r>
          </a:p>
        </p:txBody>
      </p:sp>
      <p:sp>
        <p:nvSpPr>
          <p:cNvPr id="23" name="TextBox 22">
            <a:extLst>
              <a:ext uri="{FF2B5EF4-FFF2-40B4-BE49-F238E27FC236}">
                <a16:creationId xmlns:a16="http://schemas.microsoft.com/office/drawing/2014/main" id="{3730C86E-B8FA-DB4C-AD07-D4D35C92FAE3}"/>
              </a:ext>
            </a:extLst>
          </p:cNvPr>
          <p:cNvSpPr txBox="1"/>
          <p:nvPr/>
        </p:nvSpPr>
        <p:spPr>
          <a:xfrm>
            <a:off x="4714718" y="985491"/>
            <a:ext cx="1933478" cy="307777"/>
          </a:xfrm>
          <a:prstGeom prst="rect">
            <a:avLst/>
          </a:prstGeom>
          <a:noFill/>
        </p:spPr>
        <p:txBody>
          <a:bodyPr wrap="none" rtlCol="0">
            <a:spAutoFit/>
          </a:bodyPr>
          <a:lstStyle/>
          <a:p>
            <a:r>
              <a:rPr lang="en-US" sz="1400" dirty="0"/>
              <a:t>Cutoff: &gt; 25% any group</a:t>
            </a:r>
          </a:p>
        </p:txBody>
      </p:sp>
      <p:sp>
        <p:nvSpPr>
          <p:cNvPr id="24" name="TextBox 23">
            <a:extLst>
              <a:ext uri="{FF2B5EF4-FFF2-40B4-BE49-F238E27FC236}">
                <a16:creationId xmlns:a16="http://schemas.microsoft.com/office/drawing/2014/main" id="{25F60E88-6070-004F-847C-C81B77EFF8E0}"/>
              </a:ext>
            </a:extLst>
          </p:cNvPr>
          <p:cNvSpPr txBox="1"/>
          <p:nvPr/>
        </p:nvSpPr>
        <p:spPr>
          <a:xfrm>
            <a:off x="4107406" y="0"/>
            <a:ext cx="3504806" cy="584775"/>
          </a:xfrm>
          <a:prstGeom prst="rect">
            <a:avLst/>
          </a:prstGeom>
          <a:noFill/>
        </p:spPr>
        <p:txBody>
          <a:bodyPr wrap="none" rtlCol="0">
            <a:spAutoFit/>
          </a:bodyPr>
          <a:lstStyle/>
          <a:p>
            <a:r>
              <a:rPr lang="en-US" sz="1600" dirty="0">
                <a:solidFill>
                  <a:schemeClr val="accent1"/>
                </a:solidFill>
              </a:rPr>
              <a:t>Opened in the first group in comparison</a:t>
            </a:r>
          </a:p>
          <a:p>
            <a:r>
              <a:rPr lang="en-US" sz="1600" dirty="0">
                <a:solidFill>
                  <a:schemeClr val="accent1"/>
                </a:solidFill>
              </a:rPr>
              <a:t>e.g. </a:t>
            </a:r>
            <a:r>
              <a:rPr lang="en-US" sz="1600" dirty="0" err="1">
                <a:solidFill>
                  <a:schemeClr val="accent1"/>
                </a:solidFill>
              </a:rPr>
              <a:t>Tfh</a:t>
            </a:r>
            <a:r>
              <a:rPr lang="en-US" sz="1600" dirty="0">
                <a:solidFill>
                  <a:schemeClr val="accent1"/>
                </a:solidFill>
              </a:rPr>
              <a:t> </a:t>
            </a:r>
            <a:r>
              <a:rPr lang="en-US" sz="1600" dirty="0" err="1">
                <a:solidFill>
                  <a:schemeClr val="accent1"/>
                </a:solidFill>
              </a:rPr>
              <a:t>v.s</a:t>
            </a:r>
            <a:r>
              <a:rPr lang="en-US" sz="1600" dirty="0">
                <a:solidFill>
                  <a:schemeClr val="accent1"/>
                </a:solidFill>
              </a:rPr>
              <a:t>. Th1 – more open in </a:t>
            </a:r>
            <a:r>
              <a:rPr lang="en-US" sz="1600" dirty="0" err="1">
                <a:solidFill>
                  <a:schemeClr val="accent1"/>
                </a:solidFill>
              </a:rPr>
              <a:t>Tfh</a:t>
            </a:r>
            <a:endParaRPr lang="en-US" sz="1600" dirty="0">
              <a:solidFill>
                <a:schemeClr val="accent1"/>
              </a:solidFill>
            </a:endParaRPr>
          </a:p>
        </p:txBody>
      </p:sp>
      <p:pic>
        <p:nvPicPr>
          <p:cNvPr id="14" name="Picture 13">
            <a:extLst>
              <a:ext uri="{FF2B5EF4-FFF2-40B4-BE49-F238E27FC236}">
                <a16:creationId xmlns:a16="http://schemas.microsoft.com/office/drawing/2014/main" id="{9FC3F3E3-1CD1-9B45-8471-324BD6E3C0B6}"/>
              </a:ext>
            </a:extLst>
          </p:cNvPr>
          <p:cNvPicPr>
            <a:picLocks noChangeAspect="1"/>
          </p:cNvPicPr>
          <p:nvPr/>
        </p:nvPicPr>
        <p:blipFill>
          <a:blip r:embed="rId4"/>
          <a:stretch>
            <a:fillRect/>
          </a:stretch>
        </p:blipFill>
        <p:spPr>
          <a:xfrm>
            <a:off x="4725625" y="1487347"/>
            <a:ext cx="2286000" cy="5486400"/>
          </a:xfrm>
          <a:prstGeom prst="rect">
            <a:avLst/>
          </a:prstGeom>
        </p:spPr>
      </p:pic>
    </p:spTree>
    <p:extLst>
      <p:ext uri="{BB962C8B-B14F-4D97-AF65-F5344CB8AC3E}">
        <p14:creationId xmlns:p14="http://schemas.microsoft.com/office/powerpoint/2010/main" val="45924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19F6A0-8ECD-A347-ABE1-091F26B7E3A0}"/>
              </a:ext>
            </a:extLst>
          </p:cNvPr>
          <p:cNvSpPr txBox="1"/>
          <p:nvPr/>
        </p:nvSpPr>
        <p:spPr>
          <a:xfrm>
            <a:off x="0" y="0"/>
            <a:ext cx="4107406" cy="338554"/>
          </a:xfrm>
          <a:prstGeom prst="rect">
            <a:avLst/>
          </a:prstGeom>
          <a:noFill/>
        </p:spPr>
        <p:txBody>
          <a:bodyPr wrap="none" rtlCol="0">
            <a:spAutoFit/>
          </a:bodyPr>
          <a:lstStyle/>
          <a:p>
            <a:r>
              <a:rPr lang="en-US" sz="1600" dirty="0"/>
              <a:t>2. Differential motif frequency between KO-WT</a:t>
            </a:r>
          </a:p>
        </p:txBody>
      </p:sp>
      <p:sp>
        <p:nvSpPr>
          <p:cNvPr id="22" name="TextBox 21">
            <a:extLst>
              <a:ext uri="{FF2B5EF4-FFF2-40B4-BE49-F238E27FC236}">
                <a16:creationId xmlns:a16="http://schemas.microsoft.com/office/drawing/2014/main" id="{EA8F7551-FF3F-1E44-A326-A14427EA5224}"/>
              </a:ext>
            </a:extLst>
          </p:cNvPr>
          <p:cNvSpPr txBox="1"/>
          <p:nvPr/>
        </p:nvSpPr>
        <p:spPr>
          <a:xfrm>
            <a:off x="335092" y="307697"/>
            <a:ext cx="1933478" cy="307777"/>
          </a:xfrm>
          <a:prstGeom prst="rect">
            <a:avLst/>
          </a:prstGeom>
          <a:noFill/>
        </p:spPr>
        <p:txBody>
          <a:bodyPr wrap="none" rtlCol="0">
            <a:spAutoFit/>
          </a:bodyPr>
          <a:lstStyle/>
          <a:p>
            <a:r>
              <a:rPr lang="en-US" sz="1400" dirty="0"/>
              <a:t>Cutoff: &gt; 10% any group</a:t>
            </a:r>
          </a:p>
        </p:txBody>
      </p:sp>
      <p:sp>
        <p:nvSpPr>
          <p:cNvPr id="23" name="TextBox 22">
            <a:extLst>
              <a:ext uri="{FF2B5EF4-FFF2-40B4-BE49-F238E27FC236}">
                <a16:creationId xmlns:a16="http://schemas.microsoft.com/office/drawing/2014/main" id="{3730C86E-B8FA-DB4C-AD07-D4D35C92FAE3}"/>
              </a:ext>
            </a:extLst>
          </p:cNvPr>
          <p:cNvSpPr txBox="1"/>
          <p:nvPr/>
        </p:nvSpPr>
        <p:spPr>
          <a:xfrm>
            <a:off x="4714718" y="985491"/>
            <a:ext cx="1933478" cy="307777"/>
          </a:xfrm>
          <a:prstGeom prst="rect">
            <a:avLst/>
          </a:prstGeom>
          <a:noFill/>
        </p:spPr>
        <p:txBody>
          <a:bodyPr wrap="none" rtlCol="0">
            <a:spAutoFit/>
          </a:bodyPr>
          <a:lstStyle/>
          <a:p>
            <a:r>
              <a:rPr lang="en-US" sz="1400" dirty="0"/>
              <a:t>Cutoff: &gt; 25% any group</a:t>
            </a:r>
          </a:p>
        </p:txBody>
      </p:sp>
      <p:sp>
        <p:nvSpPr>
          <p:cNvPr id="24" name="TextBox 23">
            <a:extLst>
              <a:ext uri="{FF2B5EF4-FFF2-40B4-BE49-F238E27FC236}">
                <a16:creationId xmlns:a16="http://schemas.microsoft.com/office/drawing/2014/main" id="{25F60E88-6070-004F-847C-C81B77EFF8E0}"/>
              </a:ext>
            </a:extLst>
          </p:cNvPr>
          <p:cNvSpPr txBox="1"/>
          <p:nvPr/>
        </p:nvSpPr>
        <p:spPr>
          <a:xfrm>
            <a:off x="4090618" y="-160"/>
            <a:ext cx="3771802" cy="584775"/>
          </a:xfrm>
          <a:prstGeom prst="rect">
            <a:avLst/>
          </a:prstGeom>
          <a:noFill/>
        </p:spPr>
        <p:txBody>
          <a:bodyPr wrap="none" rtlCol="0">
            <a:spAutoFit/>
          </a:bodyPr>
          <a:lstStyle/>
          <a:p>
            <a:r>
              <a:rPr lang="en-US" sz="1600" dirty="0">
                <a:solidFill>
                  <a:schemeClr val="accent1"/>
                </a:solidFill>
              </a:rPr>
              <a:t>Opened in the second group in comparison</a:t>
            </a:r>
          </a:p>
          <a:p>
            <a:r>
              <a:rPr lang="en-US" sz="1600" dirty="0">
                <a:solidFill>
                  <a:schemeClr val="accent1"/>
                </a:solidFill>
              </a:rPr>
              <a:t>e.g. </a:t>
            </a:r>
            <a:r>
              <a:rPr lang="en-US" sz="1600" dirty="0" err="1">
                <a:solidFill>
                  <a:schemeClr val="accent1"/>
                </a:solidFill>
              </a:rPr>
              <a:t>Tfh</a:t>
            </a:r>
            <a:r>
              <a:rPr lang="en-US" sz="1600" dirty="0">
                <a:solidFill>
                  <a:schemeClr val="accent1"/>
                </a:solidFill>
              </a:rPr>
              <a:t> </a:t>
            </a:r>
            <a:r>
              <a:rPr lang="en-US" sz="1600" dirty="0" err="1">
                <a:solidFill>
                  <a:schemeClr val="accent1"/>
                </a:solidFill>
              </a:rPr>
              <a:t>v.s</a:t>
            </a:r>
            <a:r>
              <a:rPr lang="en-US" sz="1600" dirty="0">
                <a:solidFill>
                  <a:schemeClr val="accent1"/>
                </a:solidFill>
              </a:rPr>
              <a:t>. Th1 – more open in Th1</a:t>
            </a:r>
          </a:p>
        </p:txBody>
      </p:sp>
      <p:pic>
        <p:nvPicPr>
          <p:cNvPr id="4" name="Picture 3">
            <a:extLst>
              <a:ext uri="{FF2B5EF4-FFF2-40B4-BE49-F238E27FC236}">
                <a16:creationId xmlns:a16="http://schemas.microsoft.com/office/drawing/2014/main" id="{9F62E89B-7767-5648-B379-D23B6E336777}"/>
              </a:ext>
            </a:extLst>
          </p:cNvPr>
          <p:cNvPicPr>
            <a:picLocks noChangeAspect="1"/>
          </p:cNvPicPr>
          <p:nvPr/>
        </p:nvPicPr>
        <p:blipFill>
          <a:blip r:embed="rId3"/>
          <a:stretch>
            <a:fillRect/>
          </a:stretch>
        </p:blipFill>
        <p:spPr>
          <a:xfrm>
            <a:off x="558279" y="584615"/>
            <a:ext cx="1315803" cy="9473785"/>
          </a:xfrm>
          <a:prstGeom prst="rect">
            <a:avLst/>
          </a:prstGeom>
        </p:spPr>
      </p:pic>
      <p:pic>
        <p:nvPicPr>
          <p:cNvPr id="6" name="Picture 5">
            <a:extLst>
              <a:ext uri="{FF2B5EF4-FFF2-40B4-BE49-F238E27FC236}">
                <a16:creationId xmlns:a16="http://schemas.microsoft.com/office/drawing/2014/main" id="{65433FD8-0DF1-E546-9F5A-39D4F2A45335}"/>
              </a:ext>
            </a:extLst>
          </p:cNvPr>
          <p:cNvPicPr>
            <a:picLocks noChangeAspect="1"/>
          </p:cNvPicPr>
          <p:nvPr/>
        </p:nvPicPr>
        <p:blipFill>
          <a:blip r:embed="rId4"/>
          <a:stretch>
            <a:fillRect/>
          </a:stretch>
        </p:blipFill>
        <p:spPr>
          <a:xfrm>
            <a:off x="4538457" y="1522071"/>
            <a:ext cx="2286000" cy="7315200"/>
          </a:xfrm>
          <a:prstGeom prst="rect">
            <a:avLst/>
          </a:prstGeom>
        </p:spPr>
      </p:pic>
    </p:spTree>
    <p:extLst>
      <p:ext uri="{BB962C8B-B14F-4D97-AF65-F5344CB8AC3E}">
        <p14:creationId xmlns:p14="http://schemas.microsoft.com/office/powerpoint/2010/main" val="230407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6AC77C6-CCEF-4645-9DED-331BACA139B8}"/>
              </a:ext>
            </a:extLst>
          </p:cNvPr>
          <p:cNvCxnSpPr>
            <a:cxnSpLocks/>
          </p:cNvCxnSpPr>
          <p:nvPr/>
        </p:nvCxnSpPr>
        <p:spPr>
          <a:xfrm>
            <a:off x="1618678" y="3266904"/>
            <a:ext cx="0" cy="260067"/>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9BD8C0C-8BAA-3744-85E9-F6D159DF846A}"/>
              </a:ext>
            </a:extLst>
          </p:cNvPr>
          <p:cNvSpPr txBox="1"/>
          <p:nvPr/>
        </p:nvSpPr>
        <p:spPr>
          <a:xfrm>
            <a:off x="1484395" y="3158036"/>
            <a:ext cx="284053" cy="180690"/>
          </a:xfrm>
          <a:prstGeom prst="rect">
            <a:avLst/>
          </a:prstGeom>
          <a:noFill/>
        </p:spPr>
        <p:txBody>
          <a:bodyPr wrap="none" rtlCol="0">
            <a:spAutoFit/>
          </a:bodyPr>
          <a:lstStyle/>
          <a:p>
            <a:pPr algn="ctr"/>
            <a:r>
              <a:rPr lang="en-US" sz="574" b="1" dirty="0">
                <a:solidFill>
                  <a:srgbClr val="0432FF"/>
                </a:solidFill>
              </a:rPr>
              <a:t>TFs</a:t>
            </a:r>
          </a:p>
        </p:txBody>
      </p:sp>
      <p:sp>
        <p:nvSpPr>
          <p:cNvPr id="6" name="TextBox 5">
            <a:extLst>
              <a:ext uri="{FF2B5EF4-FFF2-40B4-BE49-F238E27FC236}">
                <a16:creationId xmlns:a16="http://schemas.microsoft.com/office/drawing/2014/main" id="{0CAF1D69-4D36-1E4C-8B52-3B3780FA9598}"/>
              </a:ext>
            </a:extLst>
          </p:cNvPr>
          <p:cNvSpPr txBox="1"/>
          <p:nvPr/>
        </p:nvSpPr>
        <p:spPr>
          <a:xfrm>
            <a:off x="2284828" y="3156989"/>
            <a:ext cx="284053" cy="180690"/>
          </a:xfrm>
          <a:prstGeom prst="rect">
            <a:avLst/>
          </a:prstGeom>
          <a:noFill/>
        </p:spPr>
        <p:txBody>
          <a:bodyPr wrap="none" rtlCol="0">
            <a:spAutoFit/>
          </a:bodyPr>
          <a:lstStyle/>
          <a:p>
            <a:pPr algn="ctr"/>
            <a:r>
              <a:rPr lang="en-US" sz="574" b="1" dirty="0">
                <a:solidFill>
                  <a:srgbClr val="FF0000"/>
                </a:solidFill>
              </a:rPr>
              <a:t>TFs</a:t>
            </a:r>
          </a:p>
        </p:txBody>
      </p:sp>
      <p:cxnSp>
        <p:nvCxnSpPr>
          <p:cNvPr id="7" name="Straight Connector 6">
            <a:extLst>
              <a:ext uri="{FF2B5EF4-FFF2-40B4-BE49-F238E27FC236}">
                <a16:creationId xmlns:a16="http://schemas.microsoft.com/office/drawing/2014/main" id="{14F9BEAA-EB47-0849-85A4-A19900A7A3D0}"/>
              </a:ext>
            </a:extLst>
          </p:cNvPr>
          <p:cNvCxnSpPr>
            <a:cxnSpLocks/>
          </p:cNvCxnSpPr>
          <p:nvPr/>
        </p:nvCxnSpPr>
        <p:spPr>
          <a:xfrm>
            <a:off x="2426853" y="3284839"/>
            <a:ext cx="0" cy="230997"/>
          </a:xfrm>
          <a:prstGeom prst="line">
            <a:avLst/>
          </a:prstGeom>
          <a:ln>
            <a:solidFill>
              <a:srgbClr val="01B5EE"/>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051D655-2EA7-B444-B579-B9528E2574EA}"/>
              </a:ext>
            </a:extLst>
          </p:cNvPr>
          <p:cNvCxnSpPr/>
          <p:nvPr/>
        </p:nvCxnSpPr>
        <p:spPr>
          <a:xfrm>
            <a:off x="1543947" y="3553846"/>
            <a:ext cx="430922" cy="1094"/>
          </a:xfrm>
          <a:prstGeom prst="line">
            <a:avLst/>
          </a:prstGeom>
          <a:ln>
            <a:solidFill>
              <a:srgbClr val="FF93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17F58AF-E61B-F04B-86E6-0F2B4E269772}"/>
              </a:ext>
            </a:extLst>
          </p:cNvPr>
          <p:cNvCxnSpPr/>
          <p:nvPr/>
        </p:nvCxnSpPr>
        <p:spPr>
          <a:xfrm>
            <a:off x="1800762" y="3463817"/>
            <a:ext cx="278011" cy="2014"/>
          </a:xfrm>
          <a:prstGeom prst="line">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C8E1FB-4DB9-9B41-8B60-4D9506A216F7}"/>
              </a:ext>
            </a:extLst>
          </p:cNvPr>
          <p:cNvCxnSpPr/>
          <p:nvPr/>
        </p:nvCxnSpPr>
        <p:spPr>
          <a:xfrm>
            <a:off x="1800762" y="3466925"/>
            <a:ext cx="0" cy="86922"/>
          </a:xfrm>
          <a:prstGeom prst="line">
            <a:avLst/>
          </a:prstGeom>
          <a:ln>
            <a:solidFill>
              <a:srgbClr val="FF9300"/>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B108B95-AA2F-F648-BD83-0BB628D89FA3}"/>
              </a:ext>
            </a:extLst>
          </p:cNvPr>
          <p:cNvSpPr txBox="1"/>
          <p:nvPr/>
        </p:nvSpPr>
        <p:spPr>
          <a:xfrm>
            <a:off x="1661921" y="3308607"/>
            <a:ext cx="497252" cy="180690"/>
          </a:xfrm>
          <a:prstGeom prst="rect">
            <a:avLst/>
          </a:prstGeom>
          <a:noFill/>
        </p:spPr>
        <p:txBody>
          <a:bodyPr wrap="none" rtlCol="0">
            <a:spAutoFit/>
          </a:bodyPr>
          <a:lstStyle/>
          <a:p>
            <a:pPr algn="ctr"/>
            <a:r>
              <a:rPr lang="en-US" sz="574" dirty="0" err="1">
                <a:solidFill>
                  <a:srgbClr val="FF9300"/>
                </a:solidFill>
              </a:rPr>
              <a:t>Tfh</a:t>
            </a:r>
            <a:r>
              <a:rPr lang="en-US" sz="574" baseline="30000" dirty="0">
                <a:solidFill>
                  <a:srgbClr val="FF9300"/>
                </a:solidFill>
              </a:rPr>
              <a:t>+</a:t>
            </a:r>
            <a:r>
              <a:rPr lang="en-US" sz="574" dirty="0">
                <a:solidFill>
                  <a:srgbClr val="FF9300"/>
                </a:solidFill>
              </a:rPr>
              <a:t> genes</a:t>
            </a:r>
          </a:p>
        </p:txBody>
      </p:sp>
      <p:sp>
        <p:nvSpPr>
          <p:cNvPr id="12" name="TextBox 11">
            <a:extLst>
              <a:ext uri="{FF2B5EF4-FFF2-40B4-BE49-F238E27FC236}">
                <a16:creationId xmlns:a16="http://schemas.microsoft.com/office/drawing/2014/main" id="{4B6EE6B9-9CDD-9741-8529-C6147ABC6B6E}"/>
              </a:ext>
            </a:extLst>
          </p:cNvPr>
          <p:cNvSpPr txBox="1"/>
          <p:nvPr/>
        </p:nvSpPr>
        <p:spPr>
          <a:xfrm>
            <a:off x="2512092" y="3317229"/>
            <a:ext cx="511680" cy="180690"/>
          </a:xfrm>
          <a:prstGeom prst="rect">
            <a:avLst/>
          </a:prstGeom>
          <a:noFill/>
        </p:spPr>
        <p:txBody>
          <a:bodyPr wrap="none" rtlCol="0">
            <a:spAutoFit/>
          </a:bodyPr>
          <a:lstStyle/>
          <a:p>
            <a:pPr algn="ctr"/>
            <a:r>
              <a:rPr lang="en-US" sz="574" dirty="0">
                <a:solidFill>
                  <a:srgbClr val="01B5EE"/>
                </a:solidFill>
              </a:rPr>
              <a:t>Th1</a:t>
            </a:r>
            <a:r>
              <a:rPr lang="en-US" sz="574" baseline="30000" dirty="0">
                <a:solidFill>
                  <a:srgbClr val="01B5EE"/>
                </a:solidFill>
              </a:rPr>
              <a:t>+</a:t>
            </a:r>
            <a:r>
              <a:rPr lang="en-US" sz="574" dirty="0">
                <a:solidFill>
                  <a:srgbClr val="01B5EE"/>
                </a:solidFill>
              </a:rPr>
              <a:t> genes</a:t>
            </a:r>
          </a:p>
        </p:txBody>
      </p:sp>
      <p:sp>
        <p:nvSpPr>
          <p:cNvPr id="13" name="TextBox 12">
            <a:extLst>
              <a:ext uri="{FF2B5EF4-FFF2-40B4-BE49-F238E27FC236}">
                <a16:creationId xmlns:a16="http://schemas.microsoft.com/office/drawing/2014/main" id="{07106449-3D00-C749-9B21-28D47AC24487}"/>
              </a:ext>
            </a:extLst>
          </p:cNvPr>
          <p:cNvSpPr txBox="1"/>
          <p:nvPr/>
        </p:nvSpPr>
        <p:spPr>
          <a:xfrm>
            <a:off x="514487" y="3948682"/>
            <a:ext cx="465192" cy="190501"/>
          </a:xfrm>
          <a:prstGeom prst="rect">
            <a:avLst/>
          </a:prstGeom>
          <a:noFill/>
        </p:spPr>
        <p:txBody>
          <a:bodyPr wrap="none" rtlCol="0">
            <a:spAutoFit/>
          </a:bodyPr>
          <a:lstStyle/>
          <a:p>
            <a:r>
              <a:rPr lang="en-US" sz="638" dirty="0"/>
              <a:t>WT_TFH</a:t>
            </a:r>
          </a:p>
        </p:txBody>
      </p:sp>
      <p:sp>
        <p:nvSpPr>
          <p:cNvPr id="14" name="TextBox 13">
            <a:extLst>
              <a:ext uri="{FF2B5EF4-FFF2-40B4-BE49-F238E27FC236}">
                <a16:creationId xmlns:a16="http://schemas.microsoft.com/office/drawing/2014/main" id="{5C243093-01E7-B749-9792-3EC6FE03805E}"/>
              </a:ext>
            </a:extLst>
          </p:cNvPr>
          <p:cNvSpPr txBox="1"/>
          <p:nvPr/>
        </p:nvSpPr>
        <p:spPr>
          <a:xfrm>
            <a:off x="893072" y="3948682"/>
            <a:ext cx="470000" cy="190501"/>
          </a:xfrm>
          <a:prstGeom prst="rect">
            <a:avLst/>
          </a:prstGeom>
          <a:noFill/>
        </p:spPr>
        <p:txBody>
          <a:bodyPr wrap="none" rtlCol="0">
            <a:spAutoFit/>
          </a:bodyPr>
          <a:lstStyle/>
          <a:p>
            <a:r>
              <a:rPr lang="en-US" sz="638" dirty="0"/>
              <a:t>WT_TH1</a:t>
            </a:r>
          </a:p>
        </p:txBody>
      </p:sp>
      <p:sp>
        <p:nvSpPr>
          <p:cNvPr id="15" name="TextBox 14">
            <a:extLst>
              <a:ext uri="{FF2B5EF4-FFF2-40B4-BE49-F238E27FC236}">
                <a16:creationId xmlns:a16="http://schemas.microsoft.com/office/drawing/2014/main" id="{AF3FFD6A-07FD-B84C-BA2E-690D7AE0081E}"/>
              </a:ext>
            </a:extLst>
          </p:cNvPr>
          <p:cNvSpPr txBox="1"/>
          <p:nvPr/>
        </p:nvSpPr>
        <p:spPr>
          <a:xfrm>
            <a:off x="582308" y="3751177"/>
            <a:ext cx="691215" cy="190501"/>
          </a:xfrm>
          <a:prstGeom prst="rect">
            <a:avLst/>
          </a:prstGeom>
          <a:noFill/>
        </p:spPr>
        <p:txBody>
          <a:bodyPr wrap="none" rtlCol="0">
            <a:spAutoFit/>
          </a:bodyPr>
          <a:lstStyle/>
          <a:p>
            <a:r>
              <a:rPr lang="en-US" sz="638" dirty="0"/>
              <a:t>TFH Associated</a:t>
            </a:r>
          </a:p>
        </p:txBody>
      </p:sp>
      <p:sp>
        <p:nvSpPr>
          <p:cNvPr id="16" name="TextBox 15">
            <a:extLst>
              <a:ext uri="{FF2B5EF4-FFF2-40B4-BE49-F238E27FC236}">
                <a16:creationId xmlns:a16="http://schemas.microsoft.com/office/drawing/2014/main" id="{3C335244-39C6-0B4C-B03B-1690B31C9B04}"/>
              </a:ext>
            </a:extLst>
          </p:cNvPr>
          <p:cNvSpPr txBox="1"/>
          <p:nvPr/>
        </p:nvSpPr>
        <p:spPr>
          <a:xfrm>
            <a:off x="1371904" y="3947794"/>
            <a:ext cx="465192" cy="190501"/>
          </a:xfrm>
          <a:prstGeom prst="rect">
            <a:avLst/>
          </a:prstGeom>
          <a:noFill/>
        </p:spPr>
        <p:txBody>
          <a:bodyPr wrap="none" rtlCol="0">
            <a:spAutoFit/>
          </a:bodyPr>
          <a:lstStyle/>
          <a:p>
            <a:r>
              <a:rPr lang="en-US" sz="638" dirty="0"/>
              <a:t>WT_TFH</a:t>
            </a:r>
          </a:p>
        </p:txBody>
      </p:sp>
      <p:sp>
        <p:nvSpPr>
          <p:cNvPr id="17" name="TextBox 16">
            <a:extLst>
              <a:ext uri="{FF2B5EF4-FFF2-40B4-BE49-F238E27FC236}">
                <a16:creationId xmlns:a16="http://schemas.microsoft.com/office/drawing/2014/main" id="{438C4FD2-2223-0F4A-84F6-DFFF8F69FA99}"/>
              </a:ext>
            </a:extLst>
          </p:cNvPr>
          <p:cNvSpPr txBox="1"/>
          <p:nvPr/>
        </p:nvSpPr>
        <p:spPr>
          <a:xfrm>
            <a:off x="1711773" y="3947794"/>
            <a:ext cx="470000" cy="190501"/>
          </a:xfrm>
          <a:prstGeom prst="rect">
            <a:avLst/>
          </a:prstGeom>
          <a:noFill/>
        </p:spPr>
        <p:txBody>
          <a:bodyPr wrap="none" rtlCol="0">
            <a:spAutoFit/>
          </a:bodyPr>
          <a:lstStyle/>
          <a:p>
            <a:r>
              <a:rPr lang="en-US" sz="638" dirty="0"/>
              <a:t>WT_TH1</a:t>
            </a:r>
          </a:p>
        </p:txBody>
      </p:sp>
      <p:sp>
        <p:nvSpPr>
          <p:cNvPr id="18" name="TextBox 17">
            <a:extLst>
              <a:ext uri="{FF2B5EF4-FFF2-40B4-BE49-F238E27FC236}">
                <a16:creationId xmlns:a16="http://schemas.microsoft.com/office/drawing/2014/main" id="{FEDAFEAF-719B-0B4A-8B90-72FCD51B3825}"/>
              </a:ext>
            </a:extLst>
          </p:cNvPr>
          <p:cNvSpPr txBox="1"/>
          <p:nvPr/>
        </p:nvSpPr>
        <p:spPr>
          <a:xfrm>
            <a:off x="1430117" y="3750289"/>
            <a:ext cx="696024" cy="190501"/>
          </a:xfrm>
          <a:prstGeom prst="rect">
            <a:avLst/>
          </a:prstGeom>
          <a:noFill/>
        </p:spPr>
        <p:txBody>
          <a:bodyPr wrap="none" rtlCol="0">
            <a:spAutoFit/>
          </a:bodyPr>
          <a:lstStyle/>
          <a:p>
            <a:r>
              <a:rPr lang="en-US" sz="638" dirty="0"/>
              <a:t>TH1 Associated</a:t>
            </a:r>
          </a:p>
        </p:txBody>
      </p:sp>
      <p:sp>
        <p:nvSpPr>
          <p:cNvPr id="19" name="TextBox 18">
            <a:extLst>
              <a:ext uri="{FF2B5EF4-FFF2-40B4-BE49-F238E27FC236}">
                <a16:creationId xmlns:a16="http://schemas.microsoft.com/office/drawing/2014/main" id="{34CB3183-23D5-4E4C-9983-C2DA62ABA034}"/>
              </a:ext>
            </a:extLst>
          </p:cNvPr>
          <p:cNvSpPr txBox="1"/>
          <p:nvPr/>
        </p:nvSpPr>
        <p:spPr>
          <a:xfrm>
            <a:off x="2207008" y="3947794"/>
            <a:ext cx="530916" cy="288669"/>
          </a:xfrm>
          <a:prstGeom prst="rect">
            <a:avLst/>
          </a:prstGeom>
          <a:noFill/>
        </p:spPr>
        <p:txBody>
          <a:bodyPr wrap="none" rtlCol="0">
            <a:spAutoFit/>
          </a:bodyPr>
          <a:lstStyle/>
          <a:p>
            <a:pPr algn="ctr"/>
            <a:r>
              <a:rPr lang="en-US" sz="638" dirty="0"/>
              <a:t>PRDM1KO</a:t>
            </a:r>
            <a:br>
              <a:rPr lang="en-US" sz="638" dirty="0"/>
            </a:br>
            <a:r>
              <a:rPr lang="en-US" sz="638" dirty="0"/>
              <a:t>_TFH</a:t>
            </a:r>
          </a:p>
        </p:txBody>
      </p:sp>
      <p:sp>
        <p:nvSpPr>
          <p:cNvPr id="20" name="TextBox 19">
            <a:extLst>
              <a:ext uri="{FF2B5EF4-FFF2-40B4-BE49-F238E27FC236}">
                <a16:creationId xmlns:a16="http://schemas.microsoft.com/office/drawing/2014/main" id="{2418974B-EDCD-4E44-92E6-C88AFC8189E2}"/>
              </a:ext>
            </a:extLst>
          </p:cNvPr>
          <p:cNvSpPr txBox="1"/>
          <p:nvPr/>
        </p:nvSpPr>
        <p:spPr>
          <a:xfrm>
            <a:off x="2688636" y="3947794"/>
            <a:ext cx="500458" cy="190501"/>
          </a:xfrm>
          <a:prstGeom prst="rect">
            <a:avLst/>
          </a:prstGeom>
          <a:noFill/>
        </p:spPr>
        <p:txBody>
          <a:bodyPr wrap="none" rtlCol="0">
            <a:spAutoFit/>
          </a:bodyPr>
          <a:lstStyle/>
          <a:p>
            <a:r>
              <a:rPr lang="en-US" sz="638" dirty="0"/>
              <a:t>DKO_TFH</a:t>
            </a:r>
          </a:p>
        </p:txBody>
      </p:sp>
      <p:sp>
        <p:nvSpPr>
          <p:cNvPr id="21" name="TextBox 20">
            <a:extLst>
              <a:ext uri="{FF2B5EF4-FFF2-40B4-BE49-F238E27FC236}">
                <a16:creationId xmlns:a16="http://schemas.microsoft.com/office/drawing/2014/main" id="{E6FEE4A7-F084-D742-8CB7-E3BFBE0C2B1D}"/>
              </a:ext>
            </a:extLst>
          </p:cNvPr>
          <p:cNvSpPr txBox="1"/>
          <p:nvPr/>
        </p:nvSpPr>
        <p:spPr>
          <a:xfrm>
            <a:off x="2329590" y="3753029"/>
            <a:ext cx="691215" cy="190501"/>
          </a:xfrm>
          <a:prstGeom prst="rect">
            <a:avLst/>
          </a:prstGeom>
          <a:noFill/>
        </p:spPr>
        <p:txBody>
          <a:bodyPr wrap="none" rtlCol="0">
            <a:spAutoFit/>
          </a:bodyPr>
          <a:lstStyle/>
          <a:p>
            <a:r>
              <a:rPr lang="en-US" sz="638" dirty="0"/>
              <a:t>TFH Associated</a:t>
            </a:r>
          </a:p>
        </p:txBody>
      </p:sp>
      <p:sp>
        <p:nvSpPr>
          <p:cNvPr id="22" name="TextBox 21">
            <a:extLst>
              <a:ext uri="{FF2B5EF4-FFF2-40B4-BE49-F238E27FC236}">
                <a16:creationId xmlns:a16="http://schemas.microsoft.com/office/drawing/2014/main" id="{41B1A4FA-8917-CD46-AFD5-02EFACCD6B56}"/>
              </a:ext>
            </a:extLst>
          </p:cNvPr>
          <p:cNvSpPr txBox="1"/>
          <p:nvPr/>
        </p:nvSpPr>
        <p:spPr>
          <a:xfrm>
            <a:off x="3282549" y="3745568"/>
            <a:ext cx="696024" cy="190501"/>
          </a:xfrm>
          <a:prstGeom prst="rect">
            <a:avLst/>
          </a:prstGeom>
          <a:noFill/>
        </p:spPr>
        <p:txBody>
          <a:bodyPr wrap="none" rtlCol="0">
            <a:spAutoFit/>
          </a:bodyPr>
          <a:lstStyle/>
          <a:p>
            <a:r>
              <a:rPr lang="en-US" sz="638" dirty="0"/>
              <a:t>TH1 Associated</a:t>
            </a:r>
          </a:p>
        </p:txBody>
      </p:sp>
      <p:sp>
        <p:nvSpPr>
          <p:cNvPr id="23" name="TextBox 22">
            <a:extLst>
              <a:ext uri="{FF2B5EF4-FFF2-40B4-BE49-F238E27FC236}">
                <a16:creationId xmlns:a16="http://schemas.microsoft.com/office/drawing/2014/main" id="{61BA901C-2375-F64E-918B-1C05CFCE581E}"/>
              </a:ext>
            </a:extLst>
          </p:cNvPr>
          <p:cNvSpPr txBox="1"/>
          <p:nvPr/>
        </p:nvSpPr>
        <p:spPr>
          <a:xfrm>
            <a:off x="3160726" y="3942185"/>
            <a:ext cx="530916" cy="288669"/>
          </a:xfrm>
          <a:prstGeom prst="rect">
            <a:avLst/>
          </a:prstGeom>
          <a:noFill/>
        </p:spPr>
        <p:txBody>
          <a:bodyPr wrap="none" rtlCol="0">
            <a:spAutoFit/>
          </a:bodyPr>
          <a:lstStyle/>
          <a:p>
            <a:pPr algn="ctr"/>
            <a:r>
              <a:rPr lang="en-US" sz="638" dirty="0"/>
              <a:t>PRDM1KO</a:t>
            </a:r>
            <a:br>
              <a:rPr lang="en-US" sz="638" dirty="0"/>
            </a:br>
            <a:r>
              <a:rPr lang="en-US" sz="638" dirty="0"/>
              <a:t>_TFH</a:t>
            </a:r>
          </a:p>
        </p:txBody>
      </p:sp>
      <p:sp>
        <p:nvSpPr>
          <p:cNvPr id="24" name="TextBox 23">
            <a:extLst>
              <a:ext uri="{FF2B5EF4-FFF2-40B4-BE49-F238E27FC236}">
                <a16:creationId xmlns:a16="http://schemas.microsoft.com/office/drawing/2014/main" id="{AA454CC8-4A4D-3843-B131-C36565C24F7E}"/>
              </a:ext>
            </a:extLst>
          </p:cNvPr>
          <p:cNvSpPr txBox="1"/>
          <p:nvPr/>
        </p:nvSpPr>
        <p:spPr>
          <a:xfrm>
            <a:off x="3642355" y="3942185"/>
            <a:ext cx="500458" cy="190501"/>
          </a:xfrm>
          <a:prstGeom prst="rect">
            <a:avLst/>
          </a:prstGeom>
          <a:noFill/>
        </p:spPr>
        <p:txBody>
          <a:bodyPr wrap="none" rtlCol="0">
            <a:spAutoFit/>
          </a:bodyPr>
          <a:lstStyle/>
          <a:p>
            <a:r>
              <a:rPr lang="en-US" sz="638" dirty="0"/>
              <a:t>DKO_TFH</a:t>
            </a:r>
          </a:p>
        </p:txBody>
      </p:sp>
      <p:sp>
        <p:nvSpPr>
          <p:cNvPr id="25" name="TextBox 24">
            <a:extLst>
              <a:ext uri="{FF2B5EF4-FFF2-40B4-BE49-F238E27FC236}">
                <a16:creationId xmlns:a16="http://schemas.microsoft.com/office/drawing/2014/main" id="{5B369E72-E6C6-9F43-AED2-3ECE352340A7}"/>
              </a:ext>
            </a:extLst>
          </p:cNvPr>
          <p:cNvSpPr txBox="1"/>
          <p:nvPr/>
        </p:nvSpPr>
        <p:spPr>
          <a:xfrm>
            <a:off x="88520" y="4211351"/>
            <a:ext cx="537327" cy="357406"/>
          </a:xfrm>
          <a:prstGeom prst="rect">
            <a:avLst/>
          </a:prstGeom>
          <a:noFill/>
        </p:spPr>
        <p:txBody>
          <a:bodyPr wrap="none" rtlCol="0">
            <a:spAutoFit/>
          </a:bodyPr>
          <a:lstStyle/>
          <a:p>
            <a:pPr algn="ctr"/>
            <a:r>
              <a:rPr lang="en-US" sz="574" b="1" dirty="0"/>
              <a:t>TFs</a:t>
            </a:r>
            <a:br>
              <a:rPr lang="en-US" sz="574" b="1" dirty="0"/>
            </a:br>
            <a:r>
              <a:rPr lang="en-US" sz="574" b="1" dirty="0"/>
              <a:t>w/ motif</a:t>
            </a:r>
          </a:p>
          <a:p>
            <a:pPr algn="ctr"/>
            <a:r>
              <a:rPr lang="en-US" sz="574" b="1" dirty="0"/>
              <a:t>enrichment</a:t>
            </a:r>
          </a:p>
        </p:txBody>
      </p:sp>
      <p:pic>
        <p:nvPicPr>
          <p:cNvPr id="26" name="Picture 25">
            <a:extLst>
              <a:ext uri="{FF2B5EF4-FFF2-40B4-BE49-F238E27FC236}">
                <a16:creationId xmlns:a16="http://schemas.microsoft.com/office/drawing/2014/main" id="{41765417-FB59-7143-B710-BA990DEC3586}"/>
              </a:ext>
            </a:extLst>
          </p:cNvPr>
          <p:cNvPicPr>
            <a:picLocks noChangeAspect="1"/>
          </p:cNvPicPr>
          <p:nvPr/>
        </p:nvPicPr>
        <p:blipFill>
          <a:blip r:embed="rId2"/>
          <a:stretch>
            <a:fillRect/>
          </a:stretch>
        </p:blipFill>
        <p:spPr>
          <a:xfrm>
            <a:off x="236597" y="4913195"/>
            <a:ext cx="2004814" cy="1770919"/>
          </a:xfrm>
          <a:prstGeom prst="rect">
            <a:avLst/>
          </a:prstGeom>
        </p:spPr>
      </p:pic>
      <p:pic>
        <p:nvPicPr>
          <p:cNvPr id="27" name="Picture 26">
            <a:extLst>
              <a:ext uri="{FF2B5EF4-FFF2-40B4-BE49-F238E27FC236}">
                <a16:creationId xmlns:a16="http://schemas.microsoft.com/office/drawing/2014/main" id="{AEA033ED-A1EC-AA44-B6C1-C6A5E13492B3}"/>
              </a:ext>
            </a:extLst>
          </p:cNvPr>
          <p:cNvPicPr>
            <a:picLocks noChangeAspect="1"/>
          </p:cNvPicPr>
          <p:nvPr/>
        </p:nvPicPr>
        <p:blipFill>
          <a:blip r:embed="rId3"/>
          <a:stretch>
            <a:fillRect/>
          </a:stretch>
        </p:blipFill>
        <p:spPr>
          <a:xfrm>
            <a:off x="2270997" y="5261652"/>
            <a:ext cx="214802" cy="1422463"/>
          </a:xfrm>
          <a:prstGeom prst="rect">
            <a:avLst/>
          </a:prstGeom>
        </p:spPr>
      </p:pic>
      <p:sp>
        <p:nvSpPr>
          <p:cNvPr id="28" name="Rectangle 27">
            <a:extLst>
              <a:ext uri="{FF2B5EF4-FFF2-40B4-BE49-F238E27FC236}">
                <a16:creationId xmlns:a16="http://schemas.microsoft.com/office/drawing/2014/main" id="{DB9412D6-DDEA-D148-B34A-818EBE1737A0}"/>
              </a:ext>
            </a:extLst>
          </p:cNvPr>
          <p:cNvSpPr/>
          <p:nvPr/>
        </p:nvSpPr>
        <p:spPr>
          <a:xfrm>
            <a:off x="151513" y="3664696"/>
            <a:ext cx="4017567" cy="9654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9" dirty="0"/>
          </a:p>
        </p:txBody>
      </p:sp>
      <p:cxnSp>
        <p:nvCxnSpPr>
          <p:cNvPr id="29" name="Straight Connector 28">
            <a:extLst>
              <a:ext uri="{FF2B5EF4-FFF2-40B4-BE49-F238E27FC236}">
                <a16:creationId xmlns:a16="http://schemas.microsoft.com/office/drawing/2014/main" id="{D0424619-B85E-C042-9F01-83D852B386A6}"/>
              </a:ext>
            </a:extLst>
          </p:cNvPr>
          <p:cNvCxnSpPr/>
          <p:nvPr/>
        </p:nvCxnSpPr>
        <p:spPr>
          <a:xfrm>
            <a:off x="2329590" y="3566591"/>
            <a:ext cx="430922" cy="1094"/>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6D75214-62E0-7144-B41D-1E6F334239E0}"/>
              </a:ext>
            </a:extLst>
          </p:cNvPr>
          <p:cNvCxnSpPr/>
          <p:nvPr/>
        </p:nvCxnSpPr>
        <p:spPr>
          <a:xfrm>
            <a:off x="2586406" y="3476563"/>
            <a:ext cx="278011" cy="2014"/>
          </a:xfrm>
          <a:prstGeom prst="line">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EFC2425-24C3-704A-AAB4-BE73850F2DFB}"/>
              </a:ext>
            </a:extLst>
          </p:cNvPr>
          <p:cNvCxnSpPr/>
          <p:nvPr/>
        </p:nvCxnSpPr>
        <p:spPr>
          <a:xfrm>
            <a:off x="2586406" y="3479671"/>
            <a:ext cx="0" cy="86922"/>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9FEE76CE-E46E-5847-AE80-91E1D2515275}"/>
              </a:ext>
            </a:extLst>
          </p:cNvPr>
          <p:cNvSpPr txBox="1"/>
          <p:nvPr/>
        </p:nvSpPr>
        <p:spPr>
          <a:xfrm>
            <a:off x="2600511" y="4989602"/>
            <a:ext cx="1075259" cy="386837"/>
          </a:xfrm>
          <a:prstGeom prst="rect">
            <a:avLst/>
          </a:prstGeom>
          <a:noFill/>
        </p:spPr>
        <p:txBody>
          <a:bodyPr wrap="square" rtlCol="0">
            <a:spAutoFit/>
          </a:bodyPr>
          <a:lstStyle/>
          <a:p>
            <a:r>
              <a:rPr lang="en-US" sz="638" dirty="0" err="1"/>
              <a:t>Dapeng</a:t>
            </a:r>
            <a:r>
              <a:rPr lang="en-US" sz="638" dirty="0"/>
              <a:t> et al. </a:t>
            </a:r>
            <a:r>
              <a:rPr lang="en-US" sz="638" i="1" dirty="0"/>
              <a:t>Immunity</a:t>
            </a:r>
            <a:r>
              <a:rPr lang="en-US" sz="638" dirty="0"/>
              <a:t> 2018</a:t>
            </a:r>
          </a:p>
          <a:p>
            <a:r>
              <a:rPr lang="en-US" sz="638" dirty="0"/>
              <a:t>Fig.S4E</a:t>
            </a:r>
          </a:p>
        </p:txBody>
      </p:sp>
      <p:sp>
        <p:nvSpPr>
          <p:cNvPr id="33" name="Rectangle 32">
            <a:extLst>
              <a:ext uri="{FF2B5EF4-FFF2-40B4-BE49-F238E27FC236}">
                <a16:creationId xmlns:a16="http://schemas.microsoft.com/office/drawing/2014/main" id="{ADEEC407-B8FA-5742-820B-F7F6B651A800}"/>
              </a:ext>
            </a:extLst>
          </p:cNvPr>
          <p:cNvSpPr/>
          <p:nvPr/>
        </p:nvSpPr>
        <p:spPr>
          <a:xfrm>
            <a:off x="2703520" y="5326560"/>
            <a:ext cx="1578701" cy="1270348"/>
          </a:xfrm>
          <a:prstGeom prst="rect">
            <a:avLst/>
          </a:prstGeom>
        </p:spPr>
        <p:txBody>
          <a:bodyPr wrap="square">
            <a:spAutoFit/>
          </a:bodyPr>
          <a:lstStyle/>
          <a:p>
            <a:r>
              <a:rPr lang="en-US" sz="638" dirty="0">
                <a:latin typeface="ArialMT"/>
              </a:rPr>
              <a:t>(</a:t>
            </a:r>
            <a:r>
              <a:rPr lang="en-US" sz="638" b="1" dirty="0">
                <a:latin typeface="Arial" panose="020B0604020202020204" pitchFamily="34" charset="0"/>
              </a:rPr>
              <a:t>E</a:t>
            </a:r>
            <a:r>
              <a:rPr lang="en-US" sz="638" dirty="0">
                <a:latin typeface="ArialMT"/>
              </a:rPr>
              <a:t>) Motif enrichment was calculated within the </a:t>
            </a:r>
            <a:r>
              <a:rPr lang="en-US" sz="638" i="1" dirty="0">
                <a:latin typeface="Arial" panose="020B0604020202020204" pitchFamily="34" charset="0"/>
              </a:rPr>
              <a:t>cis</a:t>
            </a:r>
            <a:r>
              <a:rPr lang="en-US" sz="638" dirty="0">
                <a:latin typeface="ArialMT"/>
              </a:rPr>
              <a:t>-acting regions that were accessible in specific CTL subsets (indicated at top). Heatmaps depict the percentages of the most highly enriched TF motifs within regions that become accessible upon TCR stimulation (frequency in target sequences &gt;15%, on-target frequency/background-frequency ratio ≥1.5, and </a:t>
            </a:r>
            <a:r>
              <a:rPr lang="en-US" sz="638" dirty="0" err="1">
                <a:latin typeface="ArialMT"/>
              </a:rPr>
              <a:t>pval</a:t>
            </a:r>
            <a:r>
              <a:rPr lang="en-US" sz="638" dirty="0">
                <a:latin typeface="ArialMT"/>
              </a:rPr>
              <a:t> ≤0.05; see methods and </a:t>
            </a:r>
            <a:r>
              <a:rPr lang="en-US" sz="638" b="1" dirty="0">
                <a:latin typeface="Arial" panose="020B0604020202020204" pitchFamily="34" charset="0"/>
              </a:rPr>
              <a:t>Table S2</a:t>
            </a:r>
            <a:r>
              <a:rPr lang="en-US" sz="638" dirty="0">
                <a:latin typeface="ArialMT"/>
              </a:rPr>
              <a:t>). </a:t>
            </a:r>
            <a:endParaRPr lang="en-US" sz="638" dirty="0"/>
          </a:p>
        </p:txBody>
      </p:sp>
      <p:sp>
        <p:nvSpPr>
          <p:cNvPr id="34" name="TextBox 33">
            <a:extLst>
              <a:ext uri="{FF2B5EF4-FFF2-40B4-BE49-F238E27FC236}">
                <a16:creationId xmlns:a16="http://schemas.microsoft.com/office/drawing/2014/main" id="{E1E3AEB4-D062-784F-A322-37B48F3FE966}"/>
              </a:ext>
            </a:extLst>
          </p:cNvPr>
          <p:cNvSpPr txBox="1"/>
          <p:nvPr/>
        </p:nvSpPr>
        <p:spPr>
          <a:xfrm>
            <a:off x="42968" y="2882719"/>
            <a:ext cx="5222905" cy="268984"/>
          </a:xfrm>
          <a:prstGeom prst="rect">
            <a:avLst/>
          </a:prstGeom>
          <a:noFill/>
        </p:spPr>
        <p:txBody>
          <a:bodyPr wrap="none" rtlCol="0">
            <a:spAutoFit/>
          </a:bodyPr>
          <a:lstStyle/>
          <a:p>
            <a:r>
              <a:rPr lang="en-US" sz="1148" dirty="0"/>
              <a:t>3. Motif Enrichment on </a:t>
            </a:r>
            <a:r>
              <a:rPr lang="en-US" sz="1148" dirty="0" err="1"/>
              <a:t>Tfh</a:t>
            </a:r>
            <a:r>
              <a:rPr lang="en-US" sz="1148" dirty="0"/>
              <a:t> and Th1 associated genes or Group IV or Group II genes?</a:t>
            </a:r>
          </a:p>
        </p:txBody>
      </p:sp>
      <p:sp>
        <p:nvSpPr>
          <p:cNvPr id="35" name="TextBox 34">
            <a:extLst>
              <a:ext uri="{FF2B5EF4-FFF2-40B4-BE49-F238E27FC236}">
                <a16:creationId xmlns:a16="http://schemas.microsoft.com/office/drawing/2014/main" id="{3C66DDF3-9F0C-AF4A-A63C-8A6ACE87175E}"/>
              </a:ext>
            </a:extLst>
          </p:cNvPr>
          <p:cNvSpPr txBox="1"/>
          <p:nvPr/>
        </p:nvSpPr>
        <p:spPr>
          <a:xfrm>
            <a:off x="4599876" y="3521662"/>
            <a:ext cx="2580515" cy="622286"/>
          </a:xfrm>
          <a:prstGeom prst="rect">
            <a:avLst/>
          </a:prstGeom>
          <a:noFill/>
        </p:spPr>
        <p:txBody>
          <a:bodyPr wrap="none" rtlCol="0">
            <a:spAutoFit/>
          </a:bodyPr>
          <a:lstStyle/>
          <a:p>
            <a:r>
              <a:rPr lang="en-US" sz="1148" dirty="0"/>
              <a:t>Two approaches to try:</a:t>
            </a:r>
          </a:p>
          <a:p>
            <a:pPr marL="218597" indent="-218597">
              <a:buAutoNum type="arabicParenBoth"/>
            </a:pPr>
            <a:r>
              <a:rPr lang="en-US" sz="1148" dirty="0"/>
              <a:t>Use </a:t>
            </a:r>
            <a:r>
              <a:rPr lang="en-US" sz="1148" dirty="0" err="1"/>
              <a:t>Tfh</a:t>
            </a:r>
            <a:r>
              <a:rPr lang="en-US" sz="1148" dirty="0"/>
              <a:t> and Th1 associated gene set</a:t>
            </a:r>
          </a:p>
          <a:p>
            <a:pPr marL="218597" indent="-218597">
              <a:buAutoNum type="arabicParenBoth"/>
            </a:pPr>
            <a:r>
              <a:rPr lang="en-US" sz="1148" dirty="0"/>
              <a:t>Use Group IV and II gene set</a:t>
            </a:r>
          </a:p>
        </p:txBody>
      </p:sp>
      <p:cxnSp>
        <p:nvCxnSpPr>
          <p:cNvPr id="36" name="Straight Connector 35">
            <a:extLst>
              <a:ext uri="{FF2B5EF4-FFF2-40B4-BE49-F238E27FC236}">
                <a16:creationId xmlns:a16="http://schemas.microsoft.com/office/drawing/2014/main" id="{B0C7C163-1567-E14E-AC5A-636B41BEE218}"/>
              </a:ext>
            </a:extLst>
          </p:cNvPr>
          <p:cNvCxnSpPr>
            <a:cxnSpLocks/>
          </p:cNvCxnSpPr>
          <p:nvPr/>
        </p:nvCxnSpPr>
        <p:spPr>
          <a:xfrm>
            <a:off x="1531544" y="3523815"/>
            <a:ext cx="171887" cy="0"/>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5C602B32-7CC8-A946-A35B-4F02D5449AD6}"/>
              </a:ext>
            </a:extLst>
          </p:cNvPr>
          <p:cNvSpPr txBox="1"/>
          <p:nvPr/>
        </p:nvSpPr>
        <p:spPr>
          <a:xfrm>
            <a:off x="212975" y="138896"/>
            <a:ext cx="1429879" cy="369332"/>
          </a:xfrm>
          <a:prstGeom prst="rect">
            <a:avLst/>
          </a:prstGeom>
          <a:noFill/>
        </p:spPr>
        <p:txBody>
          <a:bodyPr wrap="none" rtlCol="0">
            <a:spAutoFit/>
          </a:bodyPr>
          <a:lstStyle/>
          <a:p>
            <a:r>
              <a:rPr lang="en-US" dirty="0">
                <a:solidFill>
                  <a:srgbClr val="FF0000"/>
                </a:solidFill>
              </a:rPr>
              <a:t>In progress… </a:t>
            </a:r>
          </a:p>
        </p:txBody>
      </p:sp>
    </p:spTree>
    <p:extLst>
      <p:ext uri="{BB962C8B-B14F-4D97-AF65-F5344CB8AC3E}">
        <p14:creationId xmlns:p14="http://schemas.microsoft.com/office/powerpoint/2010/main" val="35111069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284</Words>
  <Application>Microsoft Macintosh PowerPoint</Application>
  <PresentationFormat>Custom</PresentationFormat>
  <Paragraphs>45</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ArialMT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Jinyong Choi</dc:creator>
  <cp:lastModifiedBy>Huitian Diao</cp:lastModifiedBy>
  <cp:revision>30</cp:revision>
  <dcterms:created xsi:type="dcterms:W3CDTF">2018-10-15T19:43:23Z</dcterms:created>
  <dcterms:modified xsi:type="dcterms:W3CDTF">2018-11-10T04:57:37Z</dcterms:modified>
</cp:coreProperties>
</file>