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0"/>
    <p:restoredTop sz="94643"/>
  </p:normalViewPr>
  <p:slideViewPr>
    <p:cSldViewPr snapToGrid="0" snapToObjects="1">
      <p:cViewPr varScale="1">
        <p:scale>
          <a:sx n="121" d="100"/>
          <a:sy n="121" d="100"/>
        </p:scale>
        <p:origin x="184"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CFF7-A662-DB4B-A47A-32A135802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324DE2-7672-7147-B140-76433F125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DF94B5-7AEE-CA4D-8E4D-C246AC504647}"/>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5" name="Footer Placeholder 4">
            <a:extLst>
              <a:ext uri="{FF2B5EF4-FFF2-40B4-BE49-F238E27FC236}">
                <a16:creationId xmlns:a16="http://schemas.microsoft.com/office/drawing/2014/main" id="{3758B050-DC44-3941-9DE8-1F9F813CF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5A081-D0F4-1540-B3C0-20F9945F2AF5}"/>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72931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B5D1-C025-F842-A172-32305F97B2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BC26CF-4283-5D40-B0E6-7674F2A208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9E3E5-6709-5548-A4EA-808A59C6CF9D}"/>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5" name="Footer Placeholder 4">
            <a:extLst>
              <a:ext uri="{FF2B5EF4-FFF2-40B4-BE49-F238E27FC236}">
                <a16:creationId xmlns:a16="http://schemas.microsoft.com/office/drawing/2014/main" id="{B27C4C2F-FE60-9341-88FC-C315A9B69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BBB39-AF59-AD4E-AFED-A93390AD3661}"/>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186011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255D75-F850-3141-BAD0-DC68B0D386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6D5515-D9E0-9E45-AD51-3229F6654A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DB8B5-0208-9844-A745-571039C4A4DC}"/>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5" name="Footer Placeholder 4">
            <a:extLst>
              <a:ext uri="{FF2B5EF4-FFF2-40B4-BE49-F238E27FC236}">
                <a16:creationId xmlns:a16="http://schemas.microsoft.com/office/drawing/2014/main" id="{03F3837B-8B6F-7744-9A69-C1E7B752A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3772B-CEB5-A044-A447-FB69622A2555}"/>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400840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AB61-721B-2143-AFAD-E2F598275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05F65-E8F3-E345-9AE3-49AFA9C5F5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3EE56-50E5-E148-AA03-88429348A107}"/>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5" name="Footer Placeholder 4">
            <a:extLst>
              <a:ext uri="{FF2B5EF4-FFF2-40B4-BE49-F238E27FC236}">
                <a16:creationId xmlns:a16="http://schemas.microsoft.com/office/drawing/2014/main" id="{39FC7CE0-B8B6-E645-93B3-91DF92AAC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03C94-BB0F-B448-9663-34214001BDC0}"/>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49694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262A-C133-504F-B5F8-C23127764B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759F4E-887A-F84B-9866-E8F24AC1F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B9AD6F-97B2-964F-8204-D66FA6DBD7C9}"/>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5" name="Footer Placeholder 4">
            <a:extLst>
              <a:ext uri="{FF2B5EF4-FFF2-40B4-BE49-F238E27FC236}">
                <a16:creationId xmlns:a16="http://schemas.microsoft.com/office/drawing/2014/main" id="{6268AA3B-7627-4943-9116-C502160FC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31C64-8FD5-8545-9557-19B516BD5937}"/>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370877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B684-35B4-1647-A067-EB647622E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EB2CF-D769-3846-B9F3-D3B5F7CB91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02249-BA6C-5D4B-9BC1-726AAA8DB7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E10F87-2570-3942-A721-1222B1C85CB4}"/>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6" name="Footer Placeholder 5">
            <a:extLst>
              <a:ext uri="{FF2B5EF4-FFF2-40B4-BE49-F238E27FC236}">
                <a16:creationId xmlns:a16="http://schemas.microsoft.com/office/drawing/2014/main" id="{9950F69A-6560-BE4F-B602-732E7DE44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44F04-DDEE-7443-9B0D-59C0E166794C}"/>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65999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1C85-8BE1-FF43-BA82-7F6A0EB825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73C292-3186-8E40-B3CC-ABB8DE5E6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72CE6D-48D3-124B-ACC1-196C94E656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970879-B69C-0F4D-B2C5-D3D8F701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37877-1D1C-8441-B28F-990D4469C9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0DC9F4-95F0-4147-B882-6084E9B2A423}"/>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8" name="Footer Placeholder 7">
            <a:extLst>
              <a:ext uri="{FF2B5EF4-FFF2-40B4-BE49-F238E27FC236}">
                <a16:creationId xmlns:a16="http://schemas.microsoft.com/office/drawing/2014/main" id="{B8418B17-7044-BF46-861D-987B9B1939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7D253-56DB-1644-8F9D-2F9CB43263C0}"/>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59370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3626-5EA5-D347-9E9A-BDB82E5986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564F12-081B-C043-BA04-578772975532}"/>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4" name="Footer Placeholder 3">
            <a:extLst>
              <a:ext uri="{FF2B5EF4-FFF2-40B4-BE49-F238E27FC236}">
                <a16:creationId xmlns:a16="http://schemas.microsoft.com/office/drawing/2014/main" id="{C713FD8C-E760-6F4C-9C13-7DCA2012C0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651421-ACDA-0245-83C7-D81D620389AD}"/>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137034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ABD8F-4D1C-F341-A504-557BDFB5A363}"/>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3" name="Footer Placeholder 2">
            <a:extLst>
              <a:ext uri="{FF2B5EF4-FFF2-40B4-BE49-F238E27FC236}">
                <a16:creationId xmlns:a16="http://schemas.microsoft.com/office/drawing/2014/main" id="{5222A200-F0A8-174B-8A84-B34D1F605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0B9C2B-0F5D-7A44-990B-E65EAE2EC18B}"/>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3358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2C0B-F84F-4C4A-BDBD-8B738B9B6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DB7C88-D739-2642-BDEA-D64C8CC44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B55040-09BD-FB42-A0F2-5825AEB57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B19768-67F6-684C-B3CD-5C8CB729E077}"/>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6" name="Footer Placeholder 5">
            <a:extLst>
              <a:ext uri="{FF2B5EF4-FFF2-40B4-BE49-F238E27FC236}">
                <a16:creationId xmlns:a16="http://schemas.microsoft.com/office/drawing/2014/main" id="{22412826-C774-4843-BFC8-FD7A80750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69112-5A03-4543-B93F-D2E4675A2A0B}"/>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351342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D41D-3FE8-614F-AF8A-18D32D47E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628F37-F588-2C40-90BC-2D9C087C4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6B9D9A-53CE-7141-B429-6093E5F7A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F31E98-FE8E-9341-A972-3017380D2B3E}"/>
              </a:ext>
            </a:extLst>
          </p:cNvPr>
          <p:cNvSpPr>
            <a:spLocks noGrp="1"/>
          </p:cNvSpPr>
          <p:nvPr>
            <p:ph type="dt" sz="half" idx="10"/>
          </p:nvPr>
        </p:nvSpPr>
        <p:spPr/>
        <p:txBody>
          <a:bodyPr/>
          <a:lstStyle/>
          <a:p>
            <a:fld id="{EB20610D-6448-5C47-A214-F8F0864BC4EF}" type="datetimeFigureOut">
              <a:rPr lang="en-US" smtClean="0"/>
              <a:t>10/15/18</a:t>
            </a:fld>
            <a:endParaRPr lang="en-US"/>
          </a:p>
        </p:txBody>
      </p:sp>
      <p:sp>
        <p:nvSpPr>
          <p:cNvPr id="6" name="Footer Placeholder 5">
            <a:extLst>
              <a:ext uri="{FF2B5EF4-FFF2-40B4-BE49-F238E27FC236}">
                <a16:creationId xmlns:a16="http://schemas.microsoft.com/office/drawing/2014/main" id="{8320463E-91E2-614B-B219-AE60BD8CB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B580C-E220-7B49-AE17-E7DB8A2DCA15}"/>
              </a:ext>
            </a:extLst>
          </p:cNvPr>
          <p:cNvSpPr>
            <a:spLocks noGrp="1"/>
          </p:cNvSpPr>
          <p:nvPr>
            <p:ph type="sldNum" sz="quarter" idx="12"/>
          </p:nvPr>
        </p:nvSpPr>
        <p:spPr/>
        <p:txBody>
          <a:bodyPr/>
          <a:lstStyle/>
          <a:p>
            <a:fld id="{7503CDFA-1A74-9745-BB37-6E7F78958B0E}" type="slidenum">
              <a:rPr lang="en-US" smtClean="0"/>
              <a:t>‹#›</a:t>
            </a:fld>
            <a:endParaRPr lang="en-US"/>
          </a:p>
        </p:txBody>
      </p:sp>
    </p:spTree>
    <p:extLst>
      <p:ext uri="{BB962C8B-B14F-4D97-AF65-F5344CB8AC3E}">
        <p14:creationId xmlns:p14="http://schemas.microsoft.com/office/powerpoint/2010/main" val="24895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6EE0A-BEA0-8A4E-AB76-EC9C777B9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E3FC64-01C4-6948-B4C4-B5CD59F6E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372BB-2FE2-4145-B29E-6D67DDBC3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0610D-6448-5C47-A214-F8F0864BC4EF}" type="datetimeFigureOut">
              <a:rPr lang="en-US" smtClean="0"/>
              <a:t>10/15/18</a:t>
            </a:fld>
            <a:endParaRPr lang="en-US"/>
          </a:p>
        </p:txBody>
      </p:sp>
      <p:sp>
        <p:nvSpPr>
          <p:cNvPr id="5" name="Footer Placeholder 4">
            <a:extLst>
              <a:ext uri="{FF2B5EF4-FFF2-40B4-BE49-F238E27FC236}">
                <a16:creationId xmlns:a16="http://schemas.microsoft.com/office/drawing/2014/main" id="{7A643E13-0367-024D-8D1C-ADFE66CD7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B479B4-2121-524E-B70C-FD98999C5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3CDFA-1A74-9745-BB37-6E7F78958B0E}" type="slidenum">
              <a:rPr lang="en-US" smtClean="0"/>
              <a:t>‹#›</a:t>
            </a:fld>
            <a:endParaRPr lang="en-US"/>
          </a:p>
        </p:txBody>
      </p:sp>
    </p:spTree>
    <p:extLst>
      <p:ext uri="{BB962C8B-B14F-4D97-AF65-F5344CB8AC3E}">
        <p14:creationId xmlns:p14="http://schemas.microsoft.com/office/powerpoint/2010/main" val="368985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E75DA4-80D7-8840-BBB8-F58A63F24E4F}"/>
              </a:ext>
            </a:extLst>
          </p:cNvPr>
          <p:cNvPicPr>
            <a:picLocks noChangeAspect="1"/>
          </p:cNvPicPr>
          <p:nvPr/>
        </p:nvPicPr>
        <p:blipFill>
          <a:blip r:embed="rId2"/>
          <a:stretch>
            <a:fillRect/>
          </a:stretch>
        </p:blipFill>
        <p:spPr>
          <a:xfrm>
            <a:off x="269843" y="1978295"/>
            <a:ext cx="3780078" cy="4589334"/>
          </a:xfrm>
          <a:prstGeom prst="rect">
            <a:avLst/>
          </a:prstGeom>
        </p:spPr>
      </p:pic>
      <p:sp>
        <p:nvSpPr>
          <p:cNvPr id="7" name="Rectangle 6">
            <a:extLst>
              <a:ext uri="{FF2B5EF4-FFF2-40B4-BE49-F238E27FC236}">
                <a16:creationId xmlns:a16="http://schemas.microsoft.com/office/drawing/2014/main" id="{40E79264-E76D-EA43-BA78-F56BE8B25EBA}"/>
              </a:ext>
            </a:extLst>
          </p:cNvPr>
          <p:cNvSpPr/>
          <p:nvPr/>
        </p:nvSpPr>
        <p:spPr>
          <a:xfrm>
            <a:off x="3862727" y="2821135"/>
            <a:ext cx="2286000" cy="1323439"/>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(C) The heatmap plots the frequencies of the most enriched TF motifs in differentially accessible regions. Plotted motifs have an on-target frequency &gt; 15%, an on-target frequency/background frequency ratio R 1.5, and p % 0.05. For all enriched motifs, see </a:t>
            </a:r>
            <a:r>
              <a:rPr lang="en-US" sz="1000" dirty="0">
                <a:solidFill>
                  <a:srgbClr val="2196D1"/>
                </a:solidFill>
                <a:latin typeface="Arial" panose="020B0604020202020204" pitchFamily="34" charset="0"/>
                <a:cs typeface="Arial" panose="020B0604020202020204" pitchFamily="34" charset="0"/>
              </a:rPr>
              <a:t>Table S1</a:t>
            </a:r>
            <a:r>
              <a:rPr lang="en-US" sz="1000" dirty="0">
                <a:latin typeface="Arial" panose="020B0604020202020204" pitchFamily="34" charset="0"/>
                <a:cs typeface="Arial" panose="020B0604020202020204" pitchFamily="34" charset="0"/>
              </a:rPr>
              <a:t>. </a:t>
            </a:r>
          </a:p>
        </p:txBody>
      </p:sp>
      <p:sp>
        <p:nvSpPr>
          <p:cNvPr id="8" name="TextBox 7">
            <a:extLst>
              <a:ext uri="{FF2B5EF4-FFF2-40B4-BE49-F238E27FC236}">
                <a16:creationId xmlns:a16="http://schemas.microsoft.com/office/drawing/2014/main" id="{84C3EF61-B617-434B-AA16-336D3697E75C}"/>
              </a:ext>
            </a:extLst>
          </p:cNvPr>
          <p:cNvSpPr txBox="1"/>
          <p:nvPr/>
        </p:nvSpPr>
        <p:spPr>
          <a:xfrm>
            <a:off x="3862727" y="2421025"/>
            <a:ext cx="1686680" cy="400110"/>
          </a:xfrm>
          <a:prstGeom prst="rect">
            <a:avLst/>
          </a:prstGeom>
          <a:noFill/>
        </p:spPr>
        <p:txBody>
          <a:bodyPr wrap="square" rtlCol="0">
            <a:spAutoFit/>
          </a:bodyPr>
          <a:lstStyle/>
          <a:p>
            <a:r>
              <a:rPr lang="en-US" sz="1000" dirty="0" err="1"/>
              <a:t>Dapeng</a:t>
            </a:r>
            <a:r>
              <a:rPr lang="en-US" sz="1000" dirty="0"/>
              <a:t> et al. </a:t>
            </a:r>
            <a:r>
              <a:rPr lang="en-US" sz="1000" i="1" dirty="0"/>
              <a:t>Immunity</a:t>
            </a:r>
            <a:r>
              <a:rPr lang="en-US" sz="1000" dirty="0"/>
              <a:t> 2018</a:t>
            </a:r>
          </a:p>
          <a:p>
            <a:r>
              <a:rPr lang="en-US" sz="1000" dirty="0"/>
              <a:t>Fig.1C</a:t>
            </a:r>
          </a:p>
        </p:txBody>
      </p:sp>
      <p:sp>
        <p:nvSpPr>
          <p:cNvPr id="9" name="TextBox 8">
            <a:extLst>
              <a:ext uri="{FF2B5EF4-FFF2-40B4-BE49-F238E27FC236}">
                <a16:creationId xmlns:a16="http://schemas.microsoft.com/office/drawing/2014/main" id="{6E7DD785-F6E7-D54B-B7F0-0BC48100DB71}"/>
              </a:ext>
            </a:extLst>
          </p:cNvPr>
          <p:cNvSpPr txBox="1"/>
          <p:nvPr/>
        </p:nvSpPr>
        <p:spPr>
          <a:xfrm>
            <a:off x="44687" y="0"/>
            <a:ext cx="1750800" cy="308418"/>
          </a:xfrm>
          <a:prstGeom prst="rect">
            <a:avLst/>
          </a:prstGeom>
          <a:noFill/>
        </p:spPr>
        <p:txBody>
          <a:bodyPr wrap="none" rtlCol="0">
            <a:spAutoFit/>
          </a:bodyPr>
          <a:lstStyle/>
          <a:p>
            <a:r>
              <a:rPr lang="en-US" dirty="0"/>
              <a:t>1. Opened or Closed?</a:t>
            </a:r>
          </a:p>
        </p:txBody>
      </p:sp>
      <p:sp>
        <p:nvSpPr>
          <p:cNvPr id="10" name="TextBox 9">
            <a:extLst>
              <a:ext uri="{FF2B5EF4-FFF2-40B4-BE49-F238E27FC236}">
                <a16:creationId xmlns:a16="http://schemas.microsoft.com/office/drawing/2014/main" id="{68B624B8-8223-884E-A52F-BE81B1D5BE46}"/>
              </a:ext>
            </a:extLst>
          </p:cNvPr>
          <p:cNvSpPr txBox="1"/>
          <p:nvPr/>
        </p:nvSpPr>
        <p:spPr>
          <a:xfrm>
            <a:off x="547274" y="1034502"/>
            <a:ext cx="627095" cy="246221"/>
          </a:xfrm>
          <a:prstGeom prst="rect">
            <a:avLst/>
          </a:prstGeom>
          <a:noFill/>
        </p:spPr>
        <p:txBody>
          <a:bodyPr wrap="none" rtlCol="0">
            <a:spAutoFit/>
          </a:bodyPr>
          <a:lstStyle/>
          <a:p>
            <a:r>
              <a:rPr lang="en-US" sz="1000" dirty="0"/>
              <a:t>WT_TFH</a:t>
            </a:r>
          </a:p>
        </p:txBody>
      </p:sp>
      <p:sp>
        <p:nvSpPr>
          <p:cNvPr id="11" name="TextBox 10">
            <a:extLst>
              <a:ext uri="{FF2B5EF4-FFF2-40B4-BE49-F238E27FC236}">
                <a16:creationId xmlns:a16="http://schemas.microsoft.com/office/drawing/2014/main" id="{826F2A24-DB37-E64A-966F-F60E60967E4D}"/>
              </a:ext>
            </a:extLst>
          </p:cNvPr>
          <p:cNvSpPr txBox="1"/>
          <p:nvPr/>
        </p:nvSpPr>
        <p:spPr>
          <a:xfrm>
            <a:off x="2036444" y="1034502"/>
            <a:ext cx="633507" cy="246221"/>
          </a:xfrm>
          <a:prstGeom prst="rect">
            <a:avLst/>
          </a:prstGeom>
          <a:noFill/>
        </p:spPr>
        <p:txBody>
          <a:bodyPr wrap="none" rtlCol="0">
            <a:spAutoFit/>
          </a:bodyPr>
          <a:lstStyle/>
          <a:p>
            <a:r>
              <a:rPr lang="en-US" sz="1000" dirty="0"/>
              <a:t>WT_TH1</a:t>
            </a:r>
          </a:p>
        </p:txBody>
      </p:sp>
      <p:sp>
        <p:nvSpPr>
          <p:cNvPr id="12" name="TextBox 11">
            <a:extLst>
              <a:ext uri="{FF2B5EF4-FFF2-40B4-BE49-F238E27FC236}">
                <a16:creationId xmlns:a16="http://schemas.microsoft.com/office/drawing/2014/main" id="{7AA5C550-AFCB-4D42-94E2-9B1A73564570}"/>
              </a:ext>
            </a:extLst>
          </p:cNvPr>
          <p:cNvSpPr txBox="1"/>
          <p:nvPr/>
        </p:nvSpPr>
        <p:spPr>
          <a:xfrm>
            <a:off x="1129513" y="1034502"/>
            <a:ext cx="990977" cy="246221"/>
          </a:xfrm>
          <a:prstGeom prst="rect">
            <a:avLst/>
          </a:prstGeom>
          <a:noFill/>
        </p:spPr>
        <p:txBody>
          <a:bodyPr wrap="none" rtlCol="0">
            <a:spAutoFit/>
          </a:bodyPr>
          <a:lstStyle/>
          <a:p>
            <a:pPr algn="ctr"/>
            <a:r>
              <a:rPr lang="en-US" sz="1000" dirty="0"/>
              <a:t>PRDM1KO_TFH</a:t>
            </a:r>
          </a:p>
        </p:txBody>
      </p:sp>
      <p:sp>
        <p:nvSpPr>
          <p:cNvPr id="13" name="TextBox 12">
            <a:extLst>
              <a:ext uri="{FF2B5EF4-FFF2-40B4-BE49-F238E27FC236}">
                <a16:creationId xmlns:a16="http://schemas.microsoft.com/office/drawing/2014/main" id="{5E819CA5-3C1C-9146-B648-F6AAB98F1381}"/>
              </a:ext>
            </a:extLst>
          </p:cNvPr>
          <p:cNvSpPr txBox="1"/>
          <p:nvPr/>
        </p:nvSpPr>
        <p:spPr>
          <a:xfrm>
            <a:off x="3982234" y="1034502"/>
            <a:ext cx="681597" cy="246221"/>
          </a:xfrm>
          <a:prstGeom prst="rect">
            <a:avLst/>
          </a:prstGeom>
          <a:noFill/>
        </p:spPr>
        <p:txBody>
          <a:bodyPr wrap="none" rtlCol="0">
            <a:spAutoFit/>
          </a:bodyPr>
          <a:lstStyle/>
          <a:p>
            <a:r>
              <a:rPr lang="en-US" sz="1000" dirty="0"/>
              <a:t>DKO_TFH</a:t>
            </a:r>
          </a:p>
        </p:txBody>
      </p:sp>
      <p:sp>
        <p:nvSpPr>
          <p:cNvPr id="14" name="TextBox 13">
            <a:extLst>
              <a:ext uri="{FF2B5EF4-FFF2-40B4-BE49-F238E27FC236}">
                <a16:creationId xmlns:a16="http://schemas.microsoft.com/office/drawing/2014/main" id="{8FA979D7-B80F-B645-97D3-C281E1C4AE3E}"/>
              </a:ext>
            </a:extLst>
          </p:cNvPr>
          <p:cNvSpPr txBox="1"/>
          <p:nvPr/>
        </p:nvSpPr>
        <p:spPr>
          <a:xfrm>
            <a:off x="2588326" y="1034502"/>
            <a:ext cx="869149" cy="246221"/>
          </a:xfrm>
          <a:prstGeom prst="rect">
            <a:avLst/>
          </a:prstGeom>
          <a:noFill/>
        </p:spPr>
        <p:txBody>
          <a:bodyPr wrap="none" rtlCol="0">
            <a:spAutoFit/>
          </a:bodyPr>
          <a:lstStyle/>
          <a:p>
            <a:r>
              <a:rPr lang="en-US" sz="1000" dirty="0"/>
              <a:t>BCL6KO_TH1</a:t>
            </a:r>
          </a:p>
        </p:txBody>
      </p:sp>
      <p:sp>
        <p:nvSpPr>
          <p:cNvPr id="15" name="TextBox 14">
            <a:extLst>
              <a:ext uri="{FF2B5EF4-FFF2-40B4-BE49-F238E27FC236}">
                <a16:creationId xmlns:a16="http://schemas.microsoft.com/office/drawing/2014/main" id="{EC68E9BA-D9BE-0A47-B5B9-1747A4A69848}"/>
              </a:ext>
            </a:extLst>
          </p:cNvPr>
          <p:cNvSpPr txBox="1"/>
          <p:nvPr/>
        </p:nvSpPr>
        <p:spPr>
          <a:xfrm>
            <a:off x="3375850" y="1034502"/>
            <a:ext cx="688009" cy="246221"/>
          </a:xfrm>
          <a:prstGeom prst="rect">
            <a:avLst/>
          </a:prstGeom>
          <a:noFill/>
        </p:spPr>
        <p:txBody>
          <a:bodyPr wrap="none" rtlCol="0">
            <a:spAutoFit/>
          </a:bodyPr>
          <a:lstStyle/>
          <a:p>
            <a:r>
              <a:rPr lang="en-US" sz="1000" dirty="0"/>
              <a:t>DKO_TH1</a:t>
            </a:r>
          </a:p>
        </p:txBody>
      </p:sp>
      <p:sp>
        <p:nvSpPr>
          <p:cNvPr id="16" name="TextBox 15">
            <a:extLst>
              <a:ext uri="{FF2B5EF4-FFF2-40B4-BE49-F238E27FC236}">
                <a16:creationId xmlns:a16="http://schemas.microsoft.com/office/drawing/2014/main" id="{D15C315B-A7F6-D64A-AADE-ED982EBA193D}"/>
              </a:ext>
            </a:extLst>
          </p:cNvPr>
          <p:cNvSpPr txBox="1"/>
          <p:nvPr/>
        </p:nvSpPr>
        <p:spPr>
          <a:xfrm>
            <a:off x="2118069" y="751149"/>
            <a:ext cx="766557" cy="308418"/>
          </a:xfrm>
          <a:prstGeom prst="rect">
            <a:avLst/>
          </a:prstGeom>
          <a:noFill/>
        </p:spPr>
        <p:txBody>
          <a:bodyPr wrap="none" rtlCol="0">
            <a:spAutoFit/>
          </a:bodyPr>
          <a:lstStyle/>
          <a:p>
            <a:r>
              <a:rPr lang="en-US" dirty="0"/>
              <a:t>Opened</a:t>
            </a:r>
          </a:p>
        </p:txBody>
      </p:sp>
      <p:sp>
        <p:nvSpPr>
          <p:cNvPr id="17" name="TextBox 16">
            <a:extLst>
              <a:ext uri="{FF2B5EF4-FFF2-40B4-BE49-F238E27FC236}">
                <a16:creationId xmlns:a16="http://schemas.microsoft.com/office/drawing/2014/main" id="{A2F95410-1DA5-6048-A70D-9F63ABE307B3}"/>
              </a:ext>
            </a:extLst>
          </p:cNvPr>
          <p:cNvSpPr txBox="1"/>
          <p:nvPr/>
        </p:nvSpPr>
        <p:spPr>
          <a:xfrm>
            <a:off x="5042310" y="1034502"/>
            <a:ext cx="627095" cy="246221"/>
          </a:xfrm>
          <a:prstGeom prst="rect">
            <a:avLst/>
          </a:prstGeom>
          <a:noFill/>
        </p:spPr>
        <p:txBody>
          <a:bodyPr wrap="none" rtlCol="0">
            <a:spAutoFit/>
          </a:bodyPr>
          <a:lstStyle/>
          <a:p>
            <a:r>
              <a:rPr lang="en-US" sz="1000" dirty="0"/>
              <a:t>WT_TFH</a:t>
            </a:r>
          </a:p>
        </p:txBody>
      </p:sp>
      <p:sp>
        <p:nvSpPr>
          <p:cNvPr id="18" name="TextBox 17">
            <a:extLst>
              <a:ext uri="{FF2B5EF4-FFF2-40B4-BE49-F238E27FC236}">
                <a16:creationId xmlns:a16="http://schemas.microsoft.com/office/drawing/2014/main" id="{67915582-E520-D74A-A41E-7389990D3F39}"/>
              </a:ext>
            </a:extLst>
          </p:cNvPr>
          <p:cNvSpPr txBox="1"/>
          <p:nvPr/>
        </p:nvSpPr>
        <p:spPr>
          <a:xfrm>
            <a:off x="6479229" y="1034502"/>
            <a:ext cx="633507" cy="246221"/>
          </a:xfrm>
          <a:prstGeom prst="rect">
            <a:avLst/>
          </a:prstGeom>
          <a:noFill/>
        </p:spPr>
        <p:txBody>
          <a:bodyPr wrap="none" rtlCol="0">
            <a:spAutoFit/>
          </a:bodyPr>
          <a:lstStyle/>
          <a:p>
            <a:r>
              <a:rPr lang="en-US" sz="1000" dirty="0"/>
              <a:t>WT_TH1</a:t>
            </a:r>
          </a:p>
        </p:txBody>
      </p:sp>
      <p:sp>
        <p:nvSpPr>
          <p:cNvPr id="19" name="TextBox 18">
            <a:extLst>
              <a:ext uri="{FF2B5EF4-FFF2-40B4-BE49-F238E27FC236}">
                <a16:creationId xmlns:a16="http://schemas.microsoft.com/office/drawing/2014/main" id="{6E0B333E-F08E-CC43-88FE-6AF5D082AF89}"/>
              </a:ext>
            </a:extLst>
          </p:cNvPr>
          <p:cNvSpPr txBox="1"/>
          <p:nvPr/>
        </p:nvSpPr>
        <p:spPr>
          <a:xfrm>
            <a:off x="5585360" y="1034502"/>
            <a:ext cx="990977" cy="246221"/>
          </a:xfrm>
          <a:prstGeom prst="rect">
            <a:avLst/>
          </a:prstGeom>
          <a:noFill/>
        </p:spPr>
        <p:txBody>
          <a:bodyPr wrap="none" rtlCol="0">
            <a:spAutoFit/>
          </a:bodyPr>
          <a:lstStyle/>
          <a:p>
            <a:pPr algn="ctr"/>
            <a:r>
              <a:rPr lang="en-US" sz="1000" dirty="0"/>
              <a:t>PRDM1KO_TFH</a:t>
            </a:r>
          </a:p>
        </p:txBody>
      </p:sp>
      <p:sp>
        <p:nvSpPr>
          <p:cNvPr id="20" name="TextBox 19">
            <a:extLst>
              <a:ext uri="{FF2B5EF4-FFF2-40B4-BE49-F238E27FC236}">
                <a16:creationId xmlns:a16="http://schemas.microsoft.com/office/drawing/2014/main" id="{E4E123A2-8045-7C49-B15D-D72DC7BEDBAF}"/>
              </a:ext>
            </a:extLst>
          </p:cNvPr>
          <p:cNvSpPr txBox="1"/>
          <p:nvPr/>
        </p:nvSpPr>
        <p:spPr>
          <a:xfrm>
            <a:off x="8425019" y="1034502"/>
            <a:ext cx="681597" cy="246221"/>
          </a:xfrm>
          <a:prstGeom prst="rect">
            <a:avLst/>
          </a:prstGeom>
          <a:noFill/>
        </p:spPr>
        <p:txBody>
          <a:bodyPr wrap="none" rtlCol="0">
            <a:spAutoFit/>
          </a:bodyPr>
          <a:lstStyle/>
          <a:p>
            <a:r>
              <a:rPr lang="en-US" sz="1000" dirty="0"/>
              <a:t>DKO_TFH</a:t>
            </a:r>
          </a:p>
        </p:txBody>
      </p:sp>
      <p:sp>
        <p:nvSpPr>
          <p:cNvPr id="21" name="TextBox 20">
            <a:extLst>
              <a:ext uri="{FF2B5EF4-FFF2-40B4-BE49-F238E27FC236}">
                <a16:creationId xmlns:a16="http://schemas.microsoft.com/office/drawing/2014/main" id="{8BFB7364-8587-A249-AFC2-7E79ED8727A9}"/>
              </a:ext>
            </a:extLst>
          </p:cNvPr>
          <p:cNvSpPr txBox="1"/>
          <p:nvPr/>
        </p:nvSpPr>
        <p:spPr>
          <a:xfrm>
            <a:off x="7031111" y="1034502"/>
            <a:ext cx="869149" cy="246221"/>
          </a:xfrm>
          <a:prstGeom prst="rect">
            <a:avLst/>
          </a:prstGeom>
          <a:noFill/>
        </p:spPr>
        <p:txBody>
          <a:bodyPr wrap="none" rtlCol="0">
            <a:spAutoFit/>
          </a:bodyPr>
          <a:lstStyle/>
          <a:p>
            <a:r>
              <a:rPr lang="en-US" sz="1000" dirty="0"/>
              <a:t>BCL6KO_TH1</a:t>
            </a:r>
          </a:p>
        </p:txBody>
      </p:sp>
      <p:sp>
        <p:nvSpPr>
          <p:cNvPr id="22" name="TextBox 21">
            <a:extLst>
              <a:ext uri="{FF2B5EF4-FFF2-40B4-BE49-F238E27FC236}">
                <a16:creationId xmlns:a16="http://schemas.microsoft.com/office/drawing/2014/main" id="{479AC426-7FA8-E84A-ADEA-5A597357698F}"/>
              </a:ext>
            </a:extLst>
          </p:cNvPr>
          <p:cNvSpPr txBox="1"/>
          <p:nvPr/>
        </p:nvSpPr>
        <p:spPr>
          <a:xfrm>
            <a:off x="7818635" y="1034502"/>
            <a:ext cx="688009" cy="246221"/>
          </a:xfrm>
          <a:prstGeom prst="rect">
            <a:avLst/>
          </a:prstGeom>
          <a:noFill/>
        </p:spPr>
        <p:txBody>
          <a:bodyPr wrap="none" rtlCol="0">
            <a:spAutoFit/>
          </a:bodyPr>
          <a:lstStyle/>
          <a:p>
            <a:r>
              <a:rPr lang="en-US" sz="1000" dirty="0"/>
              <a:t>DKO_TH1</a:t>
            </a:r>
          </a:p>
        </p:txBody>
      </p:sp>
      <p:sp>
        <p:nvSpPr>
          <p:cNvPr id="23" name="TextBox 22">
            <a:extLst>
              <a:ext uri="{FF2B5EF4-FFF2-40B4-BE49-F238E27FC236}">
                <a16:creationId xmlns:a16="http://schemas.microsoft.com/office/drawing/2014/main" id="{AFBD88EB-8331-E946-B62E-718ECD42164F}"/>
              </a:ext>
            </a:extLst>
          </p:cNvPr>
          <p:cNvSpPr txBox="1"/>
          <p:nvPr/>
        </p:nvSpPr>
        <p:spPr>
          <a:xfrm>
            <a:off x="6782921" y="751149"/>
            <a:ext cx="671979" cy="308418"/>
          </a:xfrm>
          <a:prstGeom prst="rect">
            <a:avLst/>
          </a:prstGeom>
          <a:noFill/>
        </p:spPr>
        <p:txBody>
          <a:bodyPr wrap="none" rtlCol="0">
            <a:spAutoFit/>
          </a:bodyPr>
          <a:lstStyle/>
          <a:p>
            <a:r>
              <a:rPr lang="en-US" dirty="0"/>
              <a:t>Closed</a:t>
            </a:r>
          </a:p>
        </p:txBody>
      </p:sp>
      <p:sp>
        <p:nvSpPr>
          <p:cNvPr id="24" name="Rectangle 23">
            <a:extLst>
              <a:ext uri="{FF2B5EF4-FFF2-40B4-BE49-F238E27FC236}">
                <a16:creationId xmlns:a16="http://schemas.microsoft.com/office/drawing/2014/main" id="{D7F2E6BE-116F-1241-AACF-B0D8EA0598DB}"/>
              </a:ext>
            </a:extLst>
          </p:cNvPr>
          <p:cNvSpPr/>
          <p:nvPr/>
        </p:nvSpPr>
        <p:spPr>
          <a:xfrm>
            <a:off x="269843" y="751148"/>
            <a:ext cx="9128583" cy="109292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5" name="TextBox 24">
            <a:extLst>
              <a:ext uri="{FF2B5EF4-FFF2-40B4-BE49-F238E27FC236}">
                <a16:creationId xmlns:a16="http://schemas.microsoft.com/office/drawing/2014/main" id="{08EA344B-A0CB-5E4C-9E61-3966CAB42ED4}"/>
              </a:ext>
            </a:extLst>
          </p:cNvPr>
          <p:cNvSpPr txBox="1"/>
          <p:nvPr/>
        </p:nvSpPr>
        <p:spPr>
          <a:xfrm>
            <a:off x="316220" y="379270"/>
            <a:ext cx="2120517" cy="369332"/>
          </a:xfrm>
          <a:prstGeom prst="rect">
            <a:avLst/>
          </a:prstGeom>
          <a:noFill/>
        </p:spPr>
        <p:txBody>
          <a:bodyPr wrap="none" rtlCol="0">
            <a:spAutoFit/>
          </a:bodyPr>
          <a:lstStyle/>
          <a:p>
            <a:r>
              <a:rPr lang="en-US" dirty="0"/>
              <a:t>Naïve vs. each group</a:t>
            </a:r>
          </a:p>
        </p:txBody>
      </p:sp>
      <p:sp>
        <p:nvSpPr>
          <p:cNvPr id="26" name="TextBox 25">
            <a:extLst>
              <a:ext uri="{FF2B5EF4-FFF2-40B4-BE49-F238E27FC236}">
                <a16:creationId xmlns:a16="http://schemas.microsoft.com/office/drawing/2014/main" id="{C68D3F86-CF68-B646-90BC-0359FC7B6200}"/>
              </a:ext>
            </a:extLst>
          </p:cNvPr>
          <p:cNvSpPr txBox="1"/>
          <p:nvPr/>
        </p:nvSpPr>
        <p:spPr>
          <a:xfrm>
            <a:off x="6782921" y="2178435"/>
            <a:ext cx="5409079" cy="1754326"/>
          </a:xfrm>
          <a:prstGeom prst="rect">
            <a:avLst/>
          </a:prstGeom>
          <a:noFill/>
        </p:spPr>
        <p:txBody>
          <a:bodyPr wrap="square" rtlCol="0">
            <a:spAutoFit/>
          </a:bodyPr>
          <a:lstStyle/>
          <a:p>
            <a:r>
              <a:rPr lang="en-US" dirty="0"/>
              <a:t>Three approaches to try:</a:t>
            </a:r>
          </a:p>
          <a:p>
            <a:pPr marL="342900" indent="-342900">
              <a:buAutoNum type="arabicParenBoth"/>
            </a:pPr>
            <a:r>
              <a:rPr lang="en-US" dirty="0"/>
              <a:t>Fig 1C TF list + some curated TFs (E proteins etc.)</a:t>
            </a:r>
          </a:p>
          <a:p>
            <a:pPr marL="342900" indent="-342900">
              <a:buAutoNum type="arabicParenBoth"/>
            </a:pPr>
            <a:r>
              <a:rPr lang="en-US" dirty="0"/>
              <a:t>The whole TF list from motif data set (</a:t>
            </a:r>
            <a:r>
              <a:rPr lang="en-US" dirty="0" err="1"/>
              <a:t>Homer</a:t>
            </a:r>
            <a:r>
              <a:rPr lang="en-US" altLang="ko-KR" dirty="0" err="1"/>
              <a:t>+CisBP+JASPAR</a:t>
            </a:r>
            <a:r>
              <a:rPr lang="en-US" altLang="ko-KR" dirty="0"/>
              <a:t>?</a:t>
            </a:r>
            <a:r>
              <a:rPr lang="en-US" dirty="0"/>
              <a:t>)</a:t>
            </a:r>
          </a:p>
          <a:p>
            <a:pPr marL="342900" indent="-342900">
              <a:buAutoNum type="arabicParenBoth"/>
            </a:pPr>
            <a:r>
              <a:rPr lang="en-US" dirty="0"/>
              <a:t>Apply this for only restricted target genes set</a:t>
            </a:r>
            <a:br>
              <a:rPr lang="en-US" dirty="0"/>
            </a:br>
            <a:r>
              <a:rPr lang="en-US" dirty="0"/>
              <a:t>(Group IV genes)</a:t>
            </a:r>
          </a:p>
        </p:txBody>
      </p:sp>
    </p:spTree>
    <p:extLst>
      <p:ext uri="{BB962C8B-B14F-4D97-AF65-F5344CB8AC3E}">
        <p14:creationId xmlns:p14="http://schemas.microsoft.com/office/powerpoint/2010/main" val="136575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21CD2-4550-6C42-8856-0A25CF5F19AB}"/>
              </a:ext>
            </a:extLst>
          </p:cNvPr>
          <p:cNvPicPr>
            <a:picLocks noChangeAspect="1"/>
          </p:cNvPicPr>
          <p:nvPr/>
        </p:nvPicPr>
        <p:blipFill>
          <a:blip r:embed="rId2"/>
          <a:stretch>
            <a:fillRect/>
          </a:stretch>
        </p:blipFill>
        <p:spPr>
          <a:xfrm>
            <a:off x="215527" y="1070763"/>
            <a:ext cx="4965072" cy="4089687"/>
          </a:xfrm>
          <a:prstGeom prst="rect">
            <a:avLst/>
          </a:prstGeom>
        </p:spPr>
      </p:pic>
      <p:sp>
        <p:nvSpPr>
          <p:cNvPr id="6" name="TextBox 5">
            <a:extLst>
              <a:ext uri="{FF2B5EF4-FFF2-40B4-BE49-F238E27FC236}">
                <a16:creationId xmlns:a16="http://schemas.microsoft.com/office/drawing/2014/main" id="{BF93E2AD-B4FC-3A46-8DA2-C73793CD9B4A}"/>
              </a:ext>
            </a:extLst>
          </p:cNvPr>
          <p:cNvSpPr txBox="1"/>
          <p:nvPr/>
        </p:nvSpPr>
        <p:spPr>
          <a:xfrm>
            <a:off x="491140" y="5114084"/>
            <a:ext cx="1686680" cy="400110"/>
          </a:xfrm>
          <a:prstGeom prst="rect">
            <a:avLst/>
          </a:prstGeom>
          <a:noFill/>
        </p:spPr>
        <p:txBody>
          <a:bodyPr wrap="square" rtlCol="0">
            <a:spAutoFit/>
          </a:bodyPr>
          <a:lstStyle/>
          <a:p>
            <a:r>
              <a:rPr lang="en-US" sz="1000" dirty="0" err="1"/>
              <a:t>Dapeng</a:t>
            </a:r>
            <a:r>
              <a:rPr lang="en-US" sz="1000" dirty="0"/>
              <a:t> et al. </a:t>
            </a:r>
            <a:r>
              <a:rPr lang="en-US" sz="1000" i="1" dirty="0"/>
              <a:t>Immunity</a:t>
            </a:r>
            <a:r>
              <a:rPr lang="en-US" sz="1000" dirty="0"/>
              <a:t> 2018</a:t>
            </a:r>
          </a:p>
          <a:p>
            <a:r>
              <a:rPr lang="en-US" sz="1000" dirty="0"/>
              <a:t>Fig. 4E &amp; F</a:t>
            </a:r>
          </a:p>
        </p:txBody>
      </p:sp>
      <p:sp>
        <p:nvSpPr>
          <p:cNvPr id="7" name="Rectangle 6">
            <a:extLst>
              <a:ext uri="{FF2B5EF4-FFF2-40B4-BE49-F238E27FC236}">
                <a16:creationId xmlns:a16="http://schemas.microsoft.com/office/drawing/2014/main" id="{DF01D04C-66B2-6849-A83C-434DE2A78361}"/>
              </a:ext>
            </a:extLst>
          </p:cNvPr>
          <p:cNvSpPr/>
          <p:nvPr/>
        </p:nvSpPr>
        <p:spPr>
          <a:xfrm>
            <a:off x="2270685" y="5160450"/>
            <a:ext cx="2940869" cy="1477328"/>
          </a:xfrm>
          <a:prstGeom prst="rect">
            <a:avLst/>
          </a:prstGeom>
        </p:spPr>
        <p:txBody>
          <a:bodyPr wrap="square">
            <a:spAutoFit/>
          </a:bodyPr>
          <a:lstStyle/>
          <a:p>
            <a:r>
              <a:rPr lang="en-US" sz="1000" dirty="0">
                <a:effectLst/>
                <a:latin typeface="Arial" panose="020B0604020202020204" pitchFamily="34" charset="0"/>
                <a:cs typeface="Arial" panose="020B0604020202020204" pitchFamily="34" charset="0"/>
              </a:rPr>
              <a:t>(E) The changes in TF-motif frequencies in accessible regions of KO and WT cells identified in (A) during TCR stimulation are expressed as differences in the heatmap (see </a:t>
            </a:r>
            <a:r>
              <a:rPr lang="en-US" sz="1000" dirty="0">
                <a:solidFill>
                  <a:srgbClr val="2196D1"/>
                </a:solidFill>
                <a:effectLst/>
                <a:latin typeface="Arial" panose="020B0604020202020204" pitchFamily="34" charset="0"/>
                <a:cs typeface="Arial" panose="020B0604020202020204" pitchFamily="34" charset="0"/>
              </a:rPr>
              <a:t>Table S2 </a:t>
            </a:r>
            <a:r>
              <a:rPr lang="en-US" sz="1000" dirty="0">
                <a:effectLst/>
                <a:latin typeface="Arial" panose="020B0604020202020204" pitchFamily="34" charset="0"/>
                <a:cs typeface="Arial" panose="020B0604020202020204" pitchFamily="34" charset="0"/>
              </a:rPr>
              <a:t>and </a:t>
            </a:r>
            <a:r>
              <a:rPr lang="en-US" sz="1000" dirty="0">
                <a:solidFill>
                  <a:srgbClr val="2196D1"/>
                </a:solidFill>
                <a:effectLst/>
                <a:latin typeface="Arial" panose="020B0604020202020204" pitchFamily="34" charset="0"/>
                <a:cs typeface="Arial" panose="020B0604020202020204" pitchFamily="34" charset="0"/>
              </a:rPr>
              <a:t>STAR Methods </a:t>
            </a:r>
            <a:r>
              <a:rPr lang="en-US" sz="1000" dirty="0">
                <a:effectLst/>
                <a:latin typeface="Arial" panose="020B0604020202020204" pitchFamily="34" charset="0"/>
                <a:cs typeface="Arial" panose="020B0604020202020204" pitchFamily="34" charset="0"/>
              </a:rPr>
              <a:t>for ranking motifs). Plotted TF motifs are selected as in </a:t>
            </a:r>
            <a:r>
              <a:rPr lang="en-US" sz="1000" dirty="0">
                <a:solidFill>
                  <a:srgbClr val="2196D1"/>
                </a:solidFill>
                <a:effectLst/>
                <a:latin typeface="Arial" panose="020B0604020202020204" pitchFamily="34" charset="0"/>
                <a:cs typeface="Arial" panose="020B0604020202020204" pitchFamily="34" charset="0"/>
              </a:rPr>
              <a:t>Figure 1</a:t>
            </a:r>
            <a:r>
              <a:rPr lang="en-US" sz="1000" dirty="0">
                <a:effectLst/>
                <a:latin typeface="Arial" panose="020B0604020202020204" pitchFamily="34" charset="0"/>
                <a:cs typeface="Arial" panose="020B0604020202020204" pitchFamily="34" charset="0"/>
              </a:rPr>
              <a:t>C. </a:t>
            </a:r>
            <a:endParaRPr lang="en-US" sz="1000" dirty="0">
              <a:latin typeface="Arial" panose="020B0604020202020204" pitchFamily="34" charset="0"/>
              <a:cs typeface="Arial" panose="020B0604020202020204" pitchFamily="34" charset="0"/>
            </a:endParaRPr>
          </a:p>
          <a:p>
            <a:r>
              <a:rPr lang="en-US" sz="1000" dirty="0">
                <a:effectLst/>
                <a:latin typeface="Arial" panose="020B0604020202020204" pitchFamily="34" charset="0"/>
                <a:cs typeface="Arial" panose="020B0604020202020204" pitchFamily="34" charset="0"/>
              </a:rPr>
              <a:t>(F) Charts summarize absolute numbers of TF motifs in accessible regions of WT and KO cells as identified in (A) after TCR stimulation.</a:t>
            </a:r>
            <a:endParaRPr lang="en-US" sz="1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C19F6A0-8ECD-A347-ABE1-091F26B7E3A0}"/>
              </a:ext>
            </a:extLst>
          </p:cNvPr>
          <p:cNvSpPr txBox="1"/>
          <p:nvPr/>
        </p:nvSpPr>
        <p:spPr>
          <a:xfrm>
            <a:off x="67401" y="61970"/>
            <a:ext cx="4604209" cy="369332"/>
          </a:xfrm>
          <a:prstGeom prst="rect">
            <a:avLst/>
          </a:prstGeom>
          <a:noFill/>
        </p:spPr>
        <p:txBody>
          <a:bodyPr wrap="none" rtlCol="0">
            <a:spAutoFit/>
          </a:bodyPr>
          <a:lstStyle/>
          <a:p>
            <a:r>
              <a:rPr lang="en-US" dirty="0"/>
              <a:t>2. Differential motif frequency between KO-WT</a:t>
            </a:r>
          </a:p>
        </p:txBody>
      </p:sp>
      <p:sp>
        <p:nvSpPr>
          <p:cNvPr id="9" name="TextBox 8">
            <a:extLst>
              <a:ext uri="{FF2B5EF4-FFF2-40B4-BE49-F238E27FC236}">
                <a16:creationId xmlns:a16="http://schemas.microsoft.com/office/drawing/2014/main" id="{C200A541-684F-5C4E-A628-CD21BCBD5D6D}"/>
              </a:ext>
            </a:extLst>
          </p:cNvPr>
          <p:cNvSpPr txBox="1"/>
          <p:nvPr/>
        </p:nvSpPr>
        <p:spPr>
          <a:xfrm>
            <a:off x="6948903" y="1070763"/>
            <a:ext cx="1099468" cy="369332"/>
          </a:xfrm>
          <a:prstGeom prst="rect">
            <a:avLst/>
          </a:prstGeom>
          <a:noFill/>
        </p:spPr>
        <p:txBody>
          <a:bodyPr wrap="none" rtlCol="0">
            <a:spAutoFit/>
          </a:bodyPr>
          <a:lstStyle/>
          <a:p>
            <a:r>
              <a:rPr lang="en-US" dirty="0"/>
              <a:t>Heat map</a:t>
            </a:r>
          </a:p>
        </p:txBody>
      </p:sp>
      <p:sp>
        <p:nvSpPr>
          <p:cNvPr id="10" name="Rectangle 9">
            <a:extLst>
              <a:ext uri="{FF2B5EF4-FFF2-40B4-BE49-F238E27FC236}">
                <a16:creationId xmlns:a16="http://schemas.microsoft.com/office/drawing/2014/main" id="{4C452998-E1A2-7D49-9A05-1DEDB8E6291F}"/>
              </a:ext>
            </a:extLst>
          </p:cNvPr>
          <p:cNvSpPr/>
          <p:nvPr/>
        </p:nvSpPr>
        <p:spPr>
          <a:xfrm>
            <a:off x="5551543" y="1848585"/>
            <a:ext cx="3894189" cy="394007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1" name="TextBox 10">
            <a:extLst>
              <a:ext uri="{FF2B5EF4-FFF2-40B4-BE49-F238E27FC236}">
                <a16:creationId xmlns:a16="http://schemas.microsoft.com/office/drawing/2014/main" id="{0CDFD1EC-5F2C-2D40-A7A0-742729852D31}"/>
              </a:ext>
            </a:extLst>
          </p:cNvPr>
          <p:cNvSpPr txBox="1"/>
          <p:nvPr/>
        </p:nvSpPr>
        <p:spPr>
          <a:xfrm>
            <a:off x="5505034" y="1456388"/>
            <a:ext cx="755336" cy="400110"/>
          </a:xfrm>
          <a:prstGeom prst="rect">
            <a:avLst/>
          </a:prstGeom>
          <a:noFill/>
        </p:spPr>
        <p:txBody>
          <a:bodyPr wrap="none" rtlCol="0">
            <a:spAutoFit/>
          </a:bodyPr>
          <a:lstStyle/>
          <a:p>
            <a:pPr algn="ctr"/>
            <a:r>
              <a:rPr lang="en-US" sz="1000" dirty="0"/>
              <a:t>WT </a:t>
            </a:r>
            <a:r>
              <a:rPr lang="en-US" sz="1000" dirty="0" err="1"/>
              <a:t>Tfh</a:t>
            </a:r>
            <a:r>
              <a:rPr lang="en-US" sz="1000" dirty="0"/>
              <a:t> vs. </a:t>
            </a:r>
          </a:p>
          <a:p>
            <a:pPr algn="ctr"/>
            <a:r>
              <a:rPr lang="en-US" sz="1000" dirty="0"/>
              <a:t>WT Th1</a:t>
            </a:r>
          </a:p>
        </p:txBody>
      </p:sp>
      <p:sp>
        <p:nvSpPr>
          <p:cNvPr id="12" name="TextBox 11">
            <a:extLst>
              <a:ext uri="{FF2B5EF4-FFF2-40B4-BE49-F238E27FC236}">
                <a16:creationId xmlns:a16="http://schemas.microsoft.com/office/drawing/2014/main" id="{E8DD5B91-8B58-6640-88FD-2C126C28F878}"/>
              </a:ext>
            </a:extLst>
          </p:cNvPr>
          <p:cNvSpPr txBox="1"/>
          <p:nvPr/>
        </p:nvSpPr>
        <p:spPr>
          <a:xfrm>
            <a:off x="8565362" y="1456388"/>
            <a:ext cx="880370" cy="400110"/>
          </a:xfrm>
          <a:prstGeom prst="rect">
            <a:avLst/>
          </a:prstGeom>
          <a:noFill/>
        </p:spPr>
        <p:txBody>
          <a:bodyPr wrap="none" rtlCol="0">
            <a:spAutoFit/>
          </a:bodyPr>
          <a:lstStyle/>
          <a:p>
            <a:pPr algn="ctr"/>
            <a:r>
              <a:rPr lang="en-US" sz="1000" dirty="0"/>
              <a:t>DKO </a:t>
            </a:r>
            <a:r>
              <a:rPr lang="en-US" sz="1000" dirty="0" err="1"/>
              <a:t>Tfh</a:t>
            </a:r>
            <a:r>
              <a:rPr lang="en-US" sz="1000" dirty="0"/>
              <a:t> vs.</a:t>
            </a:r>
          </a:p>
          <a:p>
            <a:pPr algn="ctr"/>
            <a:r>
              <a:rPr lang="en-US" sz="1000" dirty="0"/>
              <a:t>Prdm1KO </a:t>
            </a:r>
            <a:r>
              <a:rPr lang="en-US" sz="1000" dirty="0" err="1"/>
              <a:t>Tfh</a:t>
            </a:r>
            <a:endParaRPr lang="en-US" sz="1000" dirty="0"/>
          </a:p>
        </p:txBody>
      </p:sp>
      <p:sp>
        <p:nvSpPr>
          <p:cNvPr id="13" name="TextBox 12">
            <a:extLst>
              <a:ext uri="{FF2B5EF4-FFF2-40B4-BE49-F238E27FC236}">
                <a16:creationId xmlns:a16="http://schemas.microsoft.com/office/drawing/2014/main" id="{682A9D08-7269-9E4F-82BE-60A7BEBBD6AD}"/>
              </a:ext>
            </a:extLst>
          </p:cNvPr>
          <p:cNvSpPr txBox="1"/>
          <p:nvPr/>
        </p:nvSpPr>
        <p:spPr>
          <a:xfrm>
            <a:off x="6951743" y="1456388"/>
            <a:ext cx="808234" cy="400110"/>
          </a:xfrm>
          <a:prstGeom prst="rect">
            <a:avLst/>
          </a:prstGeom>
          <a:noFill/>
        </p:spPr>
        <p:txBody>
          <a:bodyPr wrap="none" rtlCol="0">
            <a:spAutoFit/>
          </a:bodyPr>
          <a:lstStyle/>
          <a:p>
            <a:pPr algn="ctr"/>
            <a:r>
              <a:rPr lang="en-US" sz="1000" dirty="0"/>
              <a:t>DKO Th1 vs.</a:t>
            </a:r>
          </a:p>
          <a:p>
            <a:pPr algn="ctr"/>
            <a:r>
              <a:rPr lang="en-US" sz="1000" dirty="0"/>
              <a:t>Bcl6KO Th1</a:t>
            </a:r>
          </a:p>
        </p:txBody>
      </p:sp>
      <p:sp>
        <p:nvSpPr>
          <p:cNvPr id="15" name="TextBox 14">
            <a:extLst>
              <a:ext uri="{FF2B5EF4-FFF2-40B4-BE49-F238E27FC236}">
                <a16:creationId xmlns:a16="http://schemas.microsoft.com/office/drawing/2014/main" id="{B064F6CE-6037-9C48-9383-9787A42ACC73}"/>
              </a:ext>
            </a:extLst>
          </p:cNvPr>
          <p:cNvSpPr txBox="1"/>
          <p:nvPr/>
        </p:nvSpPr>
        <p:spPr>
          <a:xfrm>
            <a:off x="6169458" y="1456388"/>
            <a:ext cx="808234" cy="400110"/>
          </a:xfrm>
          <a:prstGeom prst="rect">
            <a:avLst/>
          </a:prstGeom>
          <a:noFill/>
        </p:spPr>
        <p:txBody>
          <a:bodyPr wrap="none" rtlCol="0">
            <a:spAutoFit/>
          </a:bodyPr>
          <a:lstStyle/>
          <a:p>
            <a:pPr algn="ctr"/>
            <a:r>
              <a:rPr lang="en-US" sz="1000" dirty="0"/>
              <a:t>DKO Th1 vs.</a:t>
            </a:r>
          </a:p>
          <a:p>
            <a:pPr algn="ctr"/>
            <a:r>
              <a:rPr lang="en-US" sz="1000" dirty="0"/>
              <a:t>WT Th1</a:t>
            </a:r>
          </a:p>
        </p:txBody>
      </p:sp>
      <p:sp>
        <p:nvSpPr>
          <p:cNvPr id="16" name="TextBox 15">
            <a:extLst>
              <a:ext uri="{FF2B5EF4-FFF2-40B4-BE49-F238E27FC236}">
                <a16:creationId xmlns:a16="http://schemas.microsoft.com/office/drawing/2014/main" id="{EF008980-2756-074C-8DD8-23E3DCD17466}"/>
              </a:ext>
            </a:extLst>
          </p:cNvPr>
          <p:cNvSpPr txBox="1"/>
          <p:nvPr/>
        </p:nvSpPr>
        <p:spPr>
          <a:xfrm>
            <a:off x="7809670" y="1456388"/>
            <a:ext cx="780983" cy="400110"/>
          </a:xfrm>
          <a:prstGeom prst="rect">
            <a:avLst/>
          </a:prstGeom>
          <a:noFill/>
        </p:spPr>
        <p:txBody>
          <a:bodyPr wrap="none" rtlCol="0">
            <a:spAutoFit/>
          </a:bodyPr>
          <a:lstStyle/>
          <a:p>
            <a:pPr algn="ctr"/>
            <a:r>
              <a:rPr lang="en-US" sz="1000" dirty="0"/>
              <a:t>DKO </a:t>
            </a:r>
            <a:r>
              <a:rPr lang="en-US" sz="1000" dirty="0" err="1"/>
              <a:t>Tfh</a:t>
            </a:r>
            <a:r>
              <a:rPr lang="en-US" sz="1000" dirty="0"/>
              <a:t> vs.</a:t>
            </a:r>
          </a:p>
          <a:p>
            <a:pPr algn="ctr"/>
            <a:r>
              <a:rPr lang="en-US" sz="1000" dirty="0"/>
              <a:t>WT </a:t>
            </a:r>
            <a:r>
              <a:rPr lang="en-US" sz="1000" dirty="0" err="1"/>
              <a:t>Tfh</a:t>
            </a:r>
            <a:endParaRPr lang="en-US" sz="1000" dirty="0"/>
          </a:p>
        </p:txBody>
      </p:sp>
      <p:sp>
        <p:nvSpPr>
          <p:cNvPr id="17" name="Rectangle 16">
            <a:extLst>
              <a:ext uri="{FF2B5EF4-FFF2-40B4-BE49-F238E27FC236}">
                <a16:creationId xmlns:a16="http://schemas.microsoft.com/office/drawing/2014/main" id="{2D46AA17-C763-9A49-B2B1-A859BD353EBC}"/>
              </a:ext>
            </a:extLst>
          </p:cNvPr>
          <p:cNvSpPr/>
          <p:nvPr/>
        </p:nvSpPr>
        <p:spPr>
          <a:xfrm>
            <a:off x="9748460" y="2045368"/>
            <a:ext cx="2194887" cy="327410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8" name="TextBox 17">
            <a:extLst>
              <a:ext uri="{FF2B5EF4-FFF2-40B4-BE49-F238E27FC236}">
                <a16:creationId xmlns:a16="http://schemas.microsoft.com/office/drawing/2014/main" id="{274B9F00-D522-B344-89B5-D83A3ED3D346}"/>
              </a:ext>
            </a:extLst>
          </p:cNvPr>
          <p:cNvSpPr txBox="1"/>
          <p:nvPr/>
        </p:nvSpPr>
        <p:spPr>
          <a:xfrm>
            <a:off x="10175288" y="1138989"/>
            <a:ext cx="1092030" cy="369332"/>
          </a:xfrm>
          <a:prstGeom prst="rect">
            <a:avLst/>
          </a:prstGeom>
          <a:noFill/>
        </p:spPr>
        <p:txBody>
          <a:bodyPr wrap="none" rtlCol="0">
            <a:spAutoFit/>
          </a:bodyPr>
          <a:lstStyle/>
          <a:p>
            <a:r>
              <a:rPr lang="en-US" dirty="0"/>
              <a:t>Bar graph</a:t>
            </a:r>
          </a:p>
        </p:txBody>
      </p:sp>
      <p:sp>
        <p:nvSpPr>
          <p:cNvPr id="19" name="TextBox 18">
            <a:extLst>
              <a:ext uri="{FF2B5EF4-FFF2-40B4-BE49-F238E27FC236}">
                <a16:creationId xmlns:a16="http://schemas.microsoft.com/office/drawing/2014/main" id="{06FFE5C6-4AF8-0A4D-8950-C90FE7FE1FC3}"/>
              </a:ext>
            </a:extLst>
          </p:cNvPr>
          <p:cNvSpPr txBox="1"/>
          <p:nvPr/>
        </p:nvSpPr>
        <p:spPr>
          <a:xfrm>
            <a:off x="11062977" y="1572741"/>
            <a:ext cx="880370" cy="400110"/>
          </a:xfrm>
          <a:prstGeom prst="rect">
            <a:avLst/>
          </a:prstGeom>
          <a:noFill/>
        </p:spPr>
        <p:txBody>
          <a:bodyPr wrap="none" rtlCol="0">
            <a:spAutoFit/>
          </a:bodyPr>
          <a:lstStyle/>
          <a:p>
            <a:r>
              <a:rPr lang="en-US" sz="1000" dirty="0"/>
              <a:t>DKO </a:t>
            </a:r>
            <a:r>
              <a:rPr lang="en-US" sz="1000" dirty="0" err="1"/>
              <a:t>Tfh</a:t>
            </a:r>
            <a:endParaRPr lang="en-US" sz="1000" dirty="0"/>
          </a:p>
          <a:p>
            <a:r>
              <a:rPr lang="en-US" sz="1000" dirty="0"/>
              <a:t>Prdm1KO </a:t>
            </a:r>
            <a:r>
              <a:rPr lang="en-US" sz="1000" dirty="0" err="1"/>
              <a:t>Tfh</a:t>
            </a:r>
            <a:endParaRPr lang="en-US" sz="1000" dirty="0"/>
          </a:p>
        </p:txBody>
      </p:sp>
      <p:cxnSp>
        <p:nvCxnSpPr>
          <p:cNvPr id="20" name="Straight Connector 19">
            <a:extLst>
              <a:ext uri="{FF2B5EF4-FFF2-40B4-BE49-F238E27FC236}">
                <a16:creationId xmlns:a16="http://schemas.microsoft.com/office/drawing/2014/main" id="{F45C1BD8-E75C-6B48-AD56-DCA31E7DA8A7}"/>
              </a:ext>
            </a:extLst>
          </p:cNvPr>
          <p:cNvCxnSpPr/>
          <p:nvPr/>
        </p:nvCxnSpPr>
        <p:spPr>
          <a:xfrm>
            <a:off x="10916722" y="1696185"/>
            <a:ext cx="182880" cy="171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846E8DE-931C-6646-A528-68F4003CB368}"/>
              </a:ext>
            </a:extLst>
          </p:cNvPr>
          <p:cNvCxnSpPr/>
          <p:nvPr/>
        </p:nvCxnSpPr>
        <p:spPr>
          <a:xfrm>
            <a:off x="10916722" y="1848585"/>
            <a:ext cx="182880" cy="17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24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6AC77C6-CCEF-4645-9DED-331BACA139B8}"/>
              </a:ext>
            </a:extLst>
          </p:cNvPr>
          <p:cNvCxnSpPr>
            <a:cxnSpLocks/>
          </p:cNvCxnSpPr>
          <p:nvPr/>
        </p:nvCxnSpPr>
        <p:spPr>
          <a:xfrm>
            <a:off x="2539103" y="664614"/>
            <a:ext cx="0" cy="407948"/>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9BD8C0C-8BAA-3744-85E9-F6D159DF846A}"/>
              </a:ext>
            </a:extLst>
          </p:cNvPr>
          <p:cNvSpPr txBox="1"/>
          <p:nvPr/>
        </p:nvSpPr>
        <p:spPr>
          <a:xfrm>
            <a:off x="2381973" y="493841"/>
            <a:ext cx="338554" cy="230832"/>
          </a:xfrm>
          <a:prstGeom prst="rect">
            <a:avLst/>
          </a:prstGeom>
          <a:noFill/>
        </p:spPr>
        <p:txBody>
          <a:bodyPr wrap="none" rtlCol="0">
            <a:spAutoFit/>
          </a:bodyPr>
          <a:lstStyle/>
          <a:p>
            <a:pPr algn="ctr"/>
            <a:r>
              <a:rPr lang="en-US" sz="900" b="1" dirty="0">
                <a:solidFill>
                  <a:srgbClr val="0432FF"/>
                </a:solidFill>
              </a:rPr>
              <a:t>TFs</a:t>
            </a:r>
          </a:p>
        </p:txBody>
      </p:sp>
      <p:sp>
        <p:nvSpPr>
          <p:cNvPr id="6" name="TextBox 5">
            <a:extLst>
              <a:ext uri="{FF2B5EF4-FFF2-40B4-BE49-F238E27FC236}">
                <a16:creationId xmlns:a16="http://schemas.microsoft.com/office/drawing/2014/main" id="{0CAF1D69-4D36-1E4C-8B52-3B3780FA9598}"/>
              </a:ext>
            </a:extLst>
          </p:cNvPr>
          <p:cNvSpPr txBox="1"/>
          <p:nvPr/>
        </p:nvSpPr>
        <p:spPr>
          <a:xfrm>
            <a:off x="3637552" y="492198"/>
            <a:ext cx="338554" cy="230832"/>
          </a:xfrm>
          <a:prstGeom prst="rect">
            <a:avLst/>
          </a:prstGeom>
          <a:noFill/>
        </p:spPr>
        <p:txBody>
          <a:bodyPr wrap="none" rtlCol="0">
            <a:spAutoFit/>
          </a:bodyPr>
          <a:lstStyle/>
          <a:p>
            <a:pPr algn="ctr"/>
            <a:r>
              <a:rPr lang="en-US" sz="900" b="1" dirty="0">
                <a:solidFill>
                  <a:srgbClr val="FF0000"/>
                </a:solidFill>
              </a:rPr>
              <a:t>TFs</a:t>
            </a:r>
          </a:p>
        </p:txBody>
      </p:sp>
      <p:cxnSp>
        <p:nvCxnSpPr>
          <p:cNvPr id="7" name="Straight Connector 6">
            <a:extLst>
              <a:ext uri="{FF2B5EF4-FFF2-40B4-BE49-F238E27FC236}">
                <a16:creationId xmlns:a16="http://schemas.microsoft.com/office/drawing/2014/main" id="{14F9BEAA-EB47-0849-85A4-A19900A7A3D0}"/>
              </a:ext>
            </a:extLst>
          </p:cNvPr>
          <p:cNvCxnSpPr>
            <a:cxnSpLocks/>
          </p:cNvCxnSpPr>
          <p:nvPr/>
        </p:nvCxnSpPr>
        <p:spPr>
          <a:xfrm>
            <a:off x="3806829" y="692748"/>
            <a:ext cx="0" cy="362348"/>
          </a:xfrm>
          <a:prstGeom prst="line">
            <a:avLst/>
          </a:prstGeom>
          <a:ln>
            <a:solidFill>
              <a:srgbClr val="01B5EE"/>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051D655-2EA7-B444-B579-B9528E2574EA}"/>
              </a:ext>
            </a:extLst>
          </p:cNvPr>
          <p:cNvCxnSpPr/>
          <p:nvPr/>
        </p:nvCxnSpPr>
        <p:spPr>
          <a:xfrm>
            <a:off x="2421877" y="1114720"/>
            <a:ext cx="675956" cy="1716"/>
          </a:xfrm>
          <a:prstGeom prst="line">
            <a:avLst/>
          </a:prstGeom>
          <a:ln>
            <a:solidFill>
              <a:srgbClr val="FF93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17F58AF-E61B-F04B-86E6-0F2B4E269772}"/>
              </a:ext>
            </a:extLst>
          </p:cNvPr>
          <p:cNvCxnSpPr/>
          <p:nvPr/>
        </p:nvCxnSpPr>
        <p:spPr>
          <a:xfrm>
            <a:off x="2824725" y="973497"/>
            <a:ext cx="436096" cy="3159"/>
          </a:xfrm>
          <a:prstGeom prst="line">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C8E1FB-4DB9-9B41-8B60-4D9506A216F7}"/>
              </a:ext>
            </a:extLst>
          </p:cNvPr>
          <p:cNvCxnSpPr/>
          <p:nvPr/>
        </p:nvCxnSpPr>
        <p:spPr>
          <a:xfrm>
            <a:off x="2824725" y="978372"/>
            <a:ext cx="0" cy="136349"/>
          </a:xfrm>
          <a:prstGeom prst="line">
            <a:avLst/>
          </a:prstGeom>
          <a:ln>
            <a:solidFill>
              <a:srgbClr val="FF9300"/>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B108B95-AA2F-F648-BD83-0BB628D89FA3}"/>
              </a:ext>
            </a:extLst>
          </p:cNvPr>
          <p:cNvSpPr txBox="1"/>
          <p:nvPr/>
        </p:nvSpPr>
        <p:spPr>
          <a:xfrm>
            <a:off x="2658544" y="730031"/>
            <a:ext cx="676787" cy="230832"/>
          </a:xfrm>
          <a:prstGeom prst="rect">
            <a:avLst/>
          </a:prstGeom>
          <a:noFill/>
        </p:spPr>
        <p:txBody>
          <a:bodyPr wrap="none" rtlCol="0">
            <a:spAutoFit/>
          </a:bodyPr>
          <a:lstStyle/>
          <a:p>
            <a:pPr algn="ctr"/>
            <a:r>
              <a:rPr lang="en-US" sz="900" dirty="0" err="1">
                <a:solidFill>
                  <a:srgbClr val="FF9300"/>
                </a:solidFill>
              </a:rPr>
              <a:t>Tfh</a:t>
            </a:r>
            <a:r>
              <a:rPr lang="en-US" sz="900" baseline="30000" dirty="0">
                <a:solidFill>
                  <a:srgbClr val="FF9300"/>
                </a:solidFill>
              </a:rPr>
              <a:t>+</a:t>
            </a:r>
            <a:r>
              <a:rPr lang="en-US" sz="900" dirty="0">
                <a:solidFill>
                  <a:srgbClr val="FF9300"/>
                </a:solidFill>
              </a:rPr>
              <a:t> genes</a:t>
            </a:r>
          </a:p>
        </p:txBody>
      </p:sp>
      <p:sp>
        <p:nvSpPr>
          <p:cNvPr id="12" name="TextBox 11">
            <a:extLst>
              <a:ext uri="{FF2B5EF4-FFF2-40B4-BE49-F238E27FC236}">
                <a16:creationId xmlns:a16="http://schemas.microsoft.com/office/drawing/2014/main" id="{4B6EE6B9-9CDD-9741-8529-C6147ABC6B6E}"/>
              </a:ext>
            </a:extLst>
          </p:cNvPr>
          <p:cNvSpPr txBox="1"/>
          <p:nvPr/>
        </p:nvSpPr>
        <p:spPr>
          <a:xfrm>
            <a:off x="3992237" y="743555"/>
            <a:ext cx="699230" cy="230832"/>
          </a:xfrm>
          <a:prstGeom prst="rect">
            <a:avLst/>
          </a:prstGeom>
          <a:noFill/>
        </p:spPr>
        <p:txBody>
          <a:bodyPr wrap="none" rtlCol="0">
            <a:spAutoFit/>
          </a:bodyPr>
          <a:lstStyle/>
          <a:p>
            <a:pPr algn="ctr"/>
            <a:r>
              <a:rPr lang="en-US" sz="900" dirty="0">
                <a:solidFill>
                  <a:srgbClr val="01B5EE"/>
                </a:solidFill>
              </a:rPr>
              <a:t>Th1</a:t>
            </a:r>
            <a:r>
              <a:rPr lang="en-US" sz="900" baseline="30000" dirty="0">
                <a:solidFill>
                  <a:srgbClr val="01B5EE"/>
                </a:solidFill>
              </a:rPr>
              <a:t>+</a:t>
            </a:r>
            <a:r>
              <a:rPr lang="en-US" sz="900" dirty="0">
                <a:solidFill>
                  <a:srgbClr val="01B5EE"/>
                </a:solidFill>
              </a:rPr>
              <a:t> genes</a:t>
            </a:r>
          </a:p>
        </p:txBody>
      </p:sp>
      <p:sp>
        <p:nvSpPr>
          <p:cNvPr id="13" name="TextBox 12">
            <a:extLst>
              <a:ext uri="{FF2B5EF4-FFF2-40B4-BE49-F238E27FC236}">
                <a16:creationId xmlns:a16="http://schemas.microsoft.com/office/drawing/2014/main" id="{07106449-3D00-C749-9B21-28D47AC24487}"/>
              </a:ext>
            </a:extLst>
          </p:cNvPr>
          <p:cNvSpPr txBox="1"/>
          <p:nvPr/>
        </p:nvSpPr>
        <p:spPr>
          <a:xfrm>
            <a:off x="807038" y="1734069"/>
            <a:ext cx="627095" cy="246221"/>
          </a:xfrm>
          <a:prstGeom prst="rect">
            <a:avLst/>
          </a:prstGeom>
          <a:noFill/>
        </p:spPr>
        <p:txBody>
          <a:bodyPr wrap="none" rtlCol="0">
            <a:spAutoFit/>
          </a:bodyPr>
          <a:lstStyle/>
          <a:p>
            <a:r>
              <a:rPr lang="en-US" sz="1000" dirty="0"/>
              <a:t>WT_TFH</a:t>
            </a:r>
          </a:p>
        </p:txBody>
      </p:sp>
      <p:sp>
        <p:nvSpPr>
          <p:cNvPr id="14" name="TextBox 13">
            <a:extLst>
              <a:ext uri="{FF2B5EF4-FFF2-40B4-BE49-F238E27FC236}">
                <a16:creationId xmlns:a16="http://schemas.microsoft.com/office/drawing/2014/main" id="{5C243093-01E7-B749-9792-3EC6FE03805E}"/>
              </a:ext>
            </a:extLst>
          </p:cNvPr>
          <p:cNvSpPr txBox="1"/>
          <p:nvPr/>
        </p:nvSpPr>
        <p:spPr>
          <a:xfrm>
            <a:off x="1400898" y="1734069"/>
            <a:ext cx="633507" cy="246221"/>
          </a:xfrm>
          <a:prstGeom prst="rect">
            <a:avLst/>
          </a:prstGeom>
          <a:noFill/>
        </p:spPr>
        <p:txBody>
          <a:bodyPr wrap="none" rtlCol="0">
            <a:spAutoFit/>
          </a:bodyPr>
          <a:lstStyle/>
          <a:p>
            <a:r>
              <a:rPr lang="en-US" sz="1000" dirty="0"/>
              <a:t>WT_TH1</a:t>
            </a:r>
          </a:p>
        </p:txBody>
      </p:sp>
      <p:sp>
        <p:nvSpPr>
          <p:cNvPr id="15" name="TextBox 14">
            <a:extLst>
              <a:ext uri="{FF2B5EF4-FFF2-40B4-BE49-F238E27FC236}">
                <a16:creationId xmlns:a16="http://schemas.microsoft.com/office/drawing/2014/main" id="{AF3FFD6A-07FD-B84C-BA2E-690D7AE0081E}"/>
              </a:ext>
            </a:extLst>
          </p:cNvPr>
          <p:cNvSpPr txBox="1"/>
          <p:nvPr/>
        </p:nvSpPr>
        <p:spPr>
          <a:xfrm>
            <a:off x="913424" y="1424257"/>
            <a:ext cx="974947" cy="246221"/>
          </a:xfrm>
          <a:prstGeom prst="rect">
            <a:avLst/>
          </a:prstGeom>
          <a:noFill/>
        </p:spPr>
        <p:txBody>
          <a:bodyPr wrap="none" rtlCol="0">
            <a:spAutoFit/>
          </a:bodyPr>
          <a:lstStyle/>
          <a:p>
            <a:r>
              <a:rPr lang="en-US" sz="1000" dirty="0"/>
              <a:t>TFH Associated</a:t>
            </a:r>
          </a:p>
        </p:txBody>
      </p:sp>
      <p:sp>
        <p:nvSpPr>
          <p:cNvPr id="16" name="TextBox 15">
            <a:extLst>
              <a:ext uri="{FF2B5EF4-FFF2-40B4-BE49-F238E27FC236}">
                <a16:creationId xmlns:a16="http://schemas.microsoft.com/office/drawing/2014/main" id="{3C335244-39C6-0B4C-B03B-1690B31C9B04}"/>
              </a:ext>
            </a:extLst>
          </p:cNvPr>
          <p:cNvSpPr txBox="1"/>
          <p:nvPr/>
        </p:nvSpPr>
        <p:spPr>
          <a:xfrm>
            <a:off x="2152006" y="1732676"/>
            <a:ext cx="627095" cy="246221"/>
          </a:xfrm>
          <a:prstGeom prst="rect">
            <a:avLst/>
          </a:prstGeom>
          <a:noFill/>
        </p:spPr>
        <p:txBody>
          <a:bodyPr wrap="none" rtlCol="0">
            <a:spAutoFit/>
          </a:bodyPr>
          <a:lstStyle/>
          <a:p>
            <a:r>
              <a:rPr lang="en-US" sz="1000" dirty="0"/>
              <a:t>WT_TFH</a:t>
            </a:r>
          </a:p>
        </p:txBody>
      </p:sp>
      <p:sp>
        <p:nvSpPr>
          <p:cNvPr id="17" name="TextBox 16">
            <a:extLst>
              <a:ext uri="{FF2B5EF4-FFF2-40B4-BE49-F238E27FC236}">
                <a16:creationId xmlns:a16="http://schemas.microsoft.com/office/drawing/2014/main" id="{438C4FD2-2223-0F4A-84F6-DFFF8F69FA99}"/>
              </a:ext>
            </a:extLst>
          </p:cNvPr>
          <p:cNvSpPr txBox="1"/>
          <p:nvPr/>
        </p:nvSpPr>
        <p:spPr>
          <a:xfrm>
            <a:off x="2685134" y="1732676"/>
            <a:ext cx="633507" cy="246221"/>
          </a:xfrm>
          <a:prstGeom prst="rect">
            <a:avLst/>
          </a:prstGeom>
          <a:noFill/>
        </p:spPr>
        <p:txBody>
          <a:bodyPr wrap="none" rtlCol="0">
            <a:spAutoFit/>
          </a:bodyPr>
          <a:lstStyle/>
          <a:p>
            <a:r>
              <a:rPr lang="en-US" sz="1000" dirty="0"/>
              <a:t>WT_TH1</a:t>
            </a:r>
          </a:p>
        </p:txBody>
      </p:sp>
      <p:sp>
        <p:nvSpPr>
          <p:cNvPr id="18" name="TextBox 17">
            <a:extLst>
              <a:ext uri="{FF2B5EF4-FFF2-40B4-BE49-F238E27FC236}">
                <a16:creationId xmlns:a16="http://schemas.microsoft.com/office/drawing/2014/main" id="{FEDAFEAF-719B-0B4A-8B90-72FCD51B3825}"/>
              </a:ext>
            </a:extLst>
          </p:cNvPr>
          <p:cNvSpPr txBox="1"/>
          <p:nvPr/>
        </p:nvSpPr>
        <p:spPr>
          <a:xfrm>
            <a:off x="2243321" y="1422865"/>
            <a:ext cx="981359" cy="246221"/>
          </a:xfrm>
          <a:prstGeom prst="rect">
            <a:avLst/>
          </a:prstGeom>
          <a:noFill/>
        </p:spPr>
        <p:txBody>
          <a:bodyPr wrap="none" rtlCol="0">
            <a:spAutoFit/>
          </a:bodyPr>
          <a:lstStyle/>
          <a:p>
            <a:r>
              <a:rPr lang="en-US" sz="1000" dirty="0"/>
              <a:t>TH1 Associated</a:t>
            </a:r>
          </a:p>
        </p:txBody>
      </p:sp>
      <p:sp>
        <p:nvSpPr>
          <p:cNvPr id="19" name="TextBox 18">
            <a:extLst>
              <a:ext uri="{FF2B5EF4-FFF2-40B4-BE49-F238E27FC236}">
                <a16:creationId xmlns:a16="http://schemas.microsoft.com/office/drawing/2014/main" id="{34CB3183-23D5-4E4C-9983-C2DA62ABA034}"/>
              </a:ext>
            </a:extLst>
          </p:cNvPr>
          <p:cNvSpPr txBox="1"/>
          <p:nvPr/>
        </p:nvSpPr>
        <p:spPr>
          <a:xfrm>
            <a:off x="3515939" y="1732676"/>
            <a:ext cx="724877" cy="400110"/>
          </a:xfrm>
          <a:prstGeom prst="rect">
            <a:avLst/>
          </a:prstGeom>
          <a:noFill/>
        </p:spPr>
        <p:txBody>
          <a:bodyPr wrap="none" rtlCol="0">
            <a:spAutoFit/>
          </a:bodyPr>
          <a:lstStyle/>
          <a:p>
            <a:pPr algn="ctr"/>
            <a:r>
              <a:rPr lang="en-US" sz="1000" dirty="0"/>
              <a:t>PRDM1KO</a:t>
            </a:r>
            <a:br>
              <a:rPr lang="en-US" sz="1000" dirty="0"/>
            </a:br>
            <a:r>
              <a:rPr lang="en-US" sz="1000" dirty="0"/>
              <a:t>_TFH</a:t>
            </a:r>
          </a:p>
        </p:txBody>
      </p:sp>
      <p:sp>
        <p:nvSpPr>
          <p:cNvPr id="20" name="TextBox 19">
            <a:extLst>
              <a:ext uri="{FF2B5EF4-FFF2-40B4-BE49-F238E27FC236}">
                <a16:creationId xmlns:a16="http://schemas.microsoft.com/office/drawing/2014/main" id="{2418974B-EDCD-4E44-92E6-C88AFC8189E2}"/>
              </a:ext>
            </a:extLst>
          </p:cNvPr>
          <p:cNvSpPr txBox="1"/>
          <p:nvPr/>
        </p:nvSpPr>
        <p:spPr>
          <a:xfrm>
            <a:off x="4217469" y="1732676"/>
            <a:ext cx="681597" cy="246221"/>
          </a:xfrm>
          <a:prstGeom prst="rect">
            <a:avLst/>
          </a:prstGeom>
          <a:noFill/>
        </p:spPr>
        <p:txBody>
          <a:bodyPr wrap="none" rtlCol="0">
            <a:spAutoFit/>
          </a:bodyPr>
          <a:lstStyle/>
          <a:p>
            <a:r>
              <a:rPr lang="en-US" sz="1000" dirty="0"/>
              <a:t>DKO_TFH</a:t>
            </a:r>
          </a:p>
        </p:txBody>
      </p:sp>
      <p:sp>
        <p:nvSpPr>
          <p:cNvPr id="21" name="TextBox 20">
            <a:extLst>
              <a:ext uri="{FF2B5EF4-FFF2-40B4-BE49-F238E27FC236}">
                <a16:creationId xmlns:a16="http://schemas.microsoft.com/office/drawing/2014/main" id="{E6FEE4A7-F084-D742-8CB7-E3BFBE0C2B1D}"/>
              </a:ext>
            </a:extLst>
          </p:cNvPr>
          <p:cNvSpPr txBox="1"/>
          <p:nvPr/>
        </p:nvSpPr>
        <p:spPr>
          <a:xfrm>
            <a:off x="3654259" y="1427162"/>
            <a:ext cx="974947" cy="246221"/>
          </a:xfrm>
          <a:prstGeom prst="rect">
            <a:avLst/>
          </a:prstGeom>
          <a:noFill/>
        </p:spPr>
        <p:txBody>
          <a:bodyPr wrap="none" rtlCol="0">
            <a:spAutoFit/>
          </a:bodyPr>
          <a:lstStyle/>
          <a:p>
            <a:r>
              <a:rPr lang="en-US" sz="1000" dirty="0"/>
              <a:t>TFH Associated</a:t>
            </a:r>
          </a:p>
        </p:txBody>
      </p:sp>
      <p:sp>
        <p:nvSpPr>
          <p:cNvPr id="22" name="TextBox 21">
            <a:extLst>
              <a:ext uri="{FF2B5EF4-FFF2-40B4-BE49-F238E27FC236}">
                <a16:creationId xmlns:a16="http://schemas.microsoft.com/office/drawing/2014/main" id="{41B1A4FA-8917-CD46-AFD5-02EFACCD6B56}"/>
              </a:ext>
            </a:extLst>
          </p:cNvPr>
          <p:cNvSpPr txBox="1"/>
          <p:nvPr/>
        </p:nvSpPr>
        <p:spPr>
          <a:xfrm>
            <a:off x="5149095" y="1415459"/>
            <a:ext cx="981359" cy="246221"/>
          </a:xfrm>
          <a:prstGeom prst="rect">
            <a:avLst/>
          </a:prstGeom>
          <a:noFill/>
        </p:spPr>
        <p:txBody>
          <a:bodyPr wrap="none" rtlCol="0">
            <a:spAutoFit/>
          </a:bodyPr>
          <a:lstStyle/>
          <a:p>
            <a:r>
              <a:rPr lang="en-US" sz="1000" dirty="0"/>
              <a:t>TH1 Associated</a:t>
            </a:r>
          </a:p>
        </p:txBody>
      </p:sp>
      <p:sp>
        <p:nvSpPr>
          <p:cNvPr id="23" name="TextBox 22">
            <a:extLst>
              <a:ext uri="{FF2B5EF4-FFF2-40B4-BE49-F238E27FC236}">
                <a16:creationId xmlns:a16="http://schemas.microsoft.com/office/drawing/2014/main" id="{61BA901C-2375-F64E-918B-1C05CFCE581E}"/>
              </a:ext>
            </a:extLst>
          </p:cNvPr>
          <p:cNvSpPr txBox="1"/>
          <p:nvPr/>
        </p:nvSpPr>
        <p:spPr>
          <a:xfrm>
            <a:off x="5011967" y="1723877"/>
            <a:ext cx="724877" cy="400110"/>
          </a:xfrm>
          <a:prstGeom prst="rect">
            <a:avLst/>
          </a:prstGeom>
          <a:noFill/>
        </p:spPr>
        <p:txBody>
          <a:bodyPr wrap="none" rtlCol="0">
            <a:spAutoFit/>
          </a:bodyPr>
          <a:lstStyle/>
          <a:p>
            <a:pPr algn="ctr"/>
            <a:r>
              <a:rPr lang="en-US" sz="1000" dirty="0"/>
              <a:t>PRDM1KO</a:t>
            </a:r>
            <a:br>
              <a:rPr lang="en-US" sz="1000" dirty="0"/>
            </a:br>
            <a:r>
              <a:rPr lang="en-US" sz="1000" dirty="0"/>
              <a:t>_TFH</a:t>
            </a:r>
          </a:p>
        </p:txBody>
      </p:sp>
      <p:sp>
        <p:nvSpPr>
          <p:cNvPr id="24" name="TextBox 23">
            <a:extLst>
              <a:ext uri="{FF2B5EF4-FFF2-40B4-BE49-F238E27FC236}">
                <a16:creationId xmlns:a16="http://schemas.microsoft.com/office/drawing/2014/main" id="{AA454CC8-4A4D-3843-B131-C36565C24F7E}"/>
              </a:ext>
            </a:extLst>
          </p:cNvPr>
          <p:cNvSpPr txBox="1"/>
          <p:nvPr/>
        </p:nvSpPr>
        <p:spPr>
          <a:xfrm>
            <a:off x="5713497" y="1723877"/>
            <a:ext cx="681597" cy="246221"/>
          </a:xfrm>
          <a:prstGeom prst="rect">
            <a:avLst/>
          </a:prstGeom>
          <a:noFill/>
        </p:spPr>
        <p:txBody>
          <a:bodyPr wrap="none" rtlCol="0">
            <a:spAutoFit/>
          </a:bodyPr>
          <a:lstStyle/>
          <a:p>
            <a:r>
              <a:rPr lang="en-US" sz="1000" dirty="0"/>
              <a:t>DKO_TFH</a:t>
            </a:r>
          </a:p>
        </p:txBody>
      </p:sp>
      <p:sp>
        <p:nvSpPr>
          <p:cNvPr id="25" name="TextBox 24">
            <a:extLst>
              <a:ext uri="{FF2B5EF4-FFF2-40B4-BE49-F238E27FC236}">
                <a16:creationId xmlns:a16="http://schemas.microsoft.com/office/drawing/2014/main" id="{5B369E72-E6C6-9F43-AED2-3ECE352340A7}"/>
              </a:ext>
            </a:extLst>
          </p:cNvPr>
          <p:cNvSpPr txBox="1"/>
          <p:nvPr/>
        </p:nvSpPr>
        <p:spPr>
          <a:xfrm>
            <a:off x="189832" y="2146100"/>
            <a:ext cx="740908" cy="507831"/>
          </a:xfrm>
          <a:prstGeom prst="rect">
            <a:avLst/>
          </a:prstGeom>
          <a:noFill/>
        </p:spPr>
        <p:txBody>
          <a:bodyPr wrap="none" rtlCol="0">
            <a:spAutoFit/>
          </a:bodyPr>
          <a:lstStyle/>
          <a:p>
            <a:pPr algn="ctr"/>
            <a:r>
              <a:rPr lang="en-US" sz="900" b="1" dirty="0"/>
              <a:t>TFs</a:t>
            </a:r>
            <a:br>
              <a:rPr lang="en-US" sz="900" b="1" dirty="0"/>
            </a:br>
            <a:r>
              <a:rPr lang="en-US" sz="900" b="1" dirty="0"/>
              <a:t>w/ motif</a:t>
            </a:r>
          </a:p>
          <a:p>
            <a:pPr algn="ctr"/>
            <a:r>
              <a:rPr lang="en-US" sz="900" b="1" dirty="0"/>
              <a:t>enrichment</a:t>
            </a:r>
          </a:p>
        </p:txBody>
      </p:sp>
      <p:pic>
        <p:nvPicPr>
          <p:cNvPr id="26" name="Picture 25">
            <a:extLst>
              <a:ext uri="{FF2B5EF4-FFF2-40B4-BE49-F238E27FC236}">
                <a16:creationId xmlns:a16="http://schemas.microsoft.com/office/drawing/2014/main" id="{41765417-FB59-7143-B710-BA990DEC3586}"/>
              </a:ext>
            </a:extLst>
          </p:cNvPr>
          <p:cNvPicPr>
            <a:picLocks noChangeAspect="1"/>
          </p:cNvPicPr>
          <p:nvPr/>
        </p:nvPicPr>
        <p:blipFill>
          <a:blip r:embed="rId2"/>
          <a:stretch>
            <a:fillRect/>
          </a:stretch>
        </p:blipFill>
        <p:spPr>
          <a:xfrm>
            <a:off x="371133" y="3247032"/>
            <a:ext cx="3144806" cy="2777912"/>
          </a:xfrm>
          <a:prstGeom prst="rect">
            <a:avLst/>
          </a:prstGeom>
        </p:spPr>
      </p:pic>
      <p:pic>
        <p:nvPicPr>
          <p:cNvPr id="27" name="Picture 26">
            <a:extLst>
              <a:ext uri="{FF2B5EF4-FFF2-40B4-BE49-F238E27FC236}">
                <a16:creationId xmlns:a16="http://schemas.microsoft.com/office/drawing/2014/main" id="{AEA033ED-A1EC-AA44-B6C1-C6A5E13492B3}"/>
              </a:ext>
            </a:extLst>
          </p:cNvPr>
          <p:cNvPicPr>
            <a:picLocks noChangeAspect="1"/>
          </p:cNvPicPr>
          <p:nvPr/>
        </p:nvPicPr>
        <p:blipFill>
          <a:blip r:embed="rId3"/>
          <a:stretch>
            <a:fillRect/>
          </a:stretch>
        </p:blipFill>
        <p:spPr>
          <a:xfrm>
            <a:off x="3562349" y="3793629"/>
            <a:ext cx="336944" cy="2231315"/>
          </a:xfrm>
          <a:prstGeom prst="rect">
            <a:avLst/>
          </a:prstGeom>
        </p:spPr>
      </p:pic>
      <p:sp>
        <p:nvSpPr>
          <p:cNvPr id="28" name="Rectangle 27">
            <a:extLst>
              <a:ext uri="{FF2B5EF4-FFF2-40B4-BE49-F238E27FC236}">
                <a16:creationId xmlns:a16="http://schemas.microsoft.com/office/drawing/2014/main" id="{DB9412D6-DDEA-D148-B34A-818EBE1737A0}"/>
              </a:ext>
            </a:extLst>
          </p:cNvPr>
          <p:cNvSpPr/>
          <p:nvPr/>
        </p:nvSpPr>
        <p:spPr>
          <a:xfrm>
            <a:off x="237667" y="1288601"/>
            <a:ext cx="6302066" cy="15143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29" name="Straight Connector 28">
            <a:extLst>
              <a:ext uri="{FF2B5EF4-FFF2-40B4-BE49-F238E27FC236}">
                <a16:creationId xmlns:a16="http://schemas.microsoft.com/office/drawing/2014/main" id="{D0424619-B85E-C042-9F01-83D852B386A6}"/>
              </a:ext>
            </a:extLst>
          </p:cNvPr>
          <p:cNvCxnSpPr/>
          <p:nvPr/>
        </p:nvCxnSpPr>
        <p:spPr>
          <a:xfrm>
            <a:off x="3654259" y="1134712"/>
            <a:ext cx="675956" cy="1716"/>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6D75214-62E0-7144-B41D-1E6F334239E0}"/>
              </a:ext>
            </a:extLst>
          </p:cNvPr>
          <p:cNvCxnSpPr/>
          <p:nvPr/>
        </p:nvCxnSpPr>
        <p:spPr>
          <a:xfrm>
            <a:off x="4057107" y="993489"/>
            <a:ext cx="436096" cy="3159"/>
          </a:xfrm>
          <a:prstGeom prst="line">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EFC2425-24C3-704A-AAB4-BE73850F2DFB}"/>
              </a:ext>
            </a:extLst>
          </p:cNvPr>
          <p:cNvCxnSpPr/>
          <p:nvPr/>
        </p:nvCxnSpPr>
        <p:spPr>
          <a:xfrm>
            <a:off x="4057107" y="998364"/>
            <a:ext cx="0" cy="136349"/>
          </a:xfrm>
          <a:prstGeom prst="lin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9FEE76CE-E46E-5847-AE80-91E1D2515275}"/>
              </a:ext>
            </a:extLst>
          </p:cNvPr>
          <p:cNvSpPr txBox="1"/>
          <p:nvPr/>
        </p:nvSpPr>
        <p:spPr>
          <a:xfrm>
            <a:off x="4079233" y="3366885"/>
            <a:ext cx="1686680" cy="400110"/>
          </a:xfrm>
          <a:prstGeom prst="rect">
            <a:avLst/>
          </a:prstGeom>
          <a:noFill/>
        </p:spPr>
        <p:txBody>
          <a:bodyPr wrap="square" rtlCol="0">
            <a:spAutoFit/>
          </a:bodyPr>
          <a:lstStyle/>
          <a:p>
            <a:r>
              <a:rPr lang="en-US" sz="1000" dirty="0" err="1"/>
              <a:t>Dapeng</a:t>
            </a:r>
            <a:r>
              <a:rPr lang="en-US" sz="1000" dirty="0"/>
              <a:t> et al. </a:t>
            </a:r>
            <a:r>
              <a:rPr lang="en-US" sz="1000" i="1" dirty="0"/>
              <a:t>Immunity</a:t>
            </a:r>
            <a:r>
              <a:rPr lang="en-US" sz="1000" dirty="0"/>
              <a:t> 2018</a:t>
            </a:r>
          </a:p>
          <a:p>
            <a:r>
              <a:rPr lang="en-US" sz="1000" dirty="0"/>
              <a:t>Fig.S4E</a:t>
            </a:r>
          </a:p>
        </p:txBody>
      </p:sp>
      <p:sp>
        <p:nvSpPr>
          <p:cNvPr id="33" name="Rectangle 32">
            <a:extLst>
              <a:ext uri="{FF2B5EF4-FFF2-40B4-BE49-F238E27FC236}">
                <a16:creationId xmlns:a16="http://schemas.microsoft.com/office/drawing/2014/main" id="{ADEEC407-B8FA-5742-820B-F7F6B651A800}"/>
              </a:ext>
            </a:extLst>
          </p:cNvPr>
          <p:cNvSpPr/>
          <p:nvPr/>
        </p:nvSpPr>
        <p:spPr>
          <a:xfrm>
            <a:off x="4240816" y="3895446"/>
            <a:ext cx="2476394" cy="1785104"/>
          </a:xfrm>
          <a:prstGeom prst="rect">
            <a:avLst/>
          </a:prstGeom>
        </p:spPr>
        <p:txBody>
          <a:bodyPr wrap="square">
            <a:spAutoFit/>
          </a:bodyPr>
          <a:lstStyle/>
          <a:p>
            <a:r>
              <a:rPr lang="en-US" sz="1000" dirty="0">
                <a:latin typeface="ArialMT"/>
              </a:rPr>
              <a:t>(</a:t>
            </a:r>
            <a:r>
              <a:rPr lang="en-US" sz="1000" b="1" dirty="0">
                <a:latin typeface="Arial" panose="020B0604020202020204" pitchFamily="34" charset="0"/>
              </a:rPr>
              <a:t>E</a:t>
            </a:r>
            <a:r>
              <a:rPr lang="en-US" sz="1000" dirty="0">
                <a:latin typeface="ArialMT"/>
              </a:rPr>
              <a:t>) Motif enrichment was calculated within the </a:t>
            </a:r>
            <a:r>
              <a:rPr lang="en-US" sz="1000" i="1" dirty="0">
                <a:latin typeface="Arial" panose="020B0604020202020204" pitchFamily="34" charset="0"/>
              </a:rPr>
              <a:t>cis</a:t>
            </a:r>
            <a:r>
              <a:rPr lang="en-US" sz="1000" dirty="0">
                <a:latin typeface="ArialMT"/>
              </a:rPr>
              <a:t>-acting regions that were accessible in specific CTL subsets (indicated at top). Heatmaps depict the percentages of the most highly enriched TF motifs within regions that become accessible upon TCR stimulation (frequency in target sequences &gt;15%, on-target frequency/background-frequency ratio ≥1.5, and </a:t>
            </a:r>
            <a:r>
              <a:rPr lang="en-US" sz="1000" dirty="0" err="1">
                <a:latin typeface="ArialMT"/>
              </a:rPr>
              <a:t>pval</a:t>
            </a:r>
            <a:r>
              <a:rPr lang="en-US" sz="1000" dirty="0">
                <a:latin typeface="ArialMT"/>
              </a:rPr>
              <a:t> ≤0.05; see methods and </a:t>
            </a:r>
            <a:r>
              <a:rPr lang="en-US" sz="1000" b="1" dirty="0">
                <a:latin typeface="Arial" panose="020B0604020202020204" pitchFamily="34" charset="0"/>
              </a:rPr>
              <a:t>Table S2</a:t>
            </a:r>
            <a:r>
              <a:rPr lang="en-US" sz="1000" dirty="0">
                <a:latin typeface="ArialMT"/>
              </a:rPr>
              <a:t>). </a:t>
            </a:r>
            <a:endParaRPr lang="en-US" sz="1000" dirty="0"/>
          </a:p>
        </p:txBody>
      </p:sp>
      <p:sp>
        <p:nvSpPr>
          <p:cNvPr id="34" name="TextBox 33">
            <a:extLst>
              <a:ext uri="{FF2B5EF4-FFF2-40B4-BE49-F238E27FC236}">
                <a16:creationId xmlns:a16="http://schemas.microsoft.com/office/drawing/2014/main" id="{E1E3AEB4-D062-784F-A322-37B48F3FE966}"/>
              </a:ext>
            </a:extLst>
          </p:cNvPr>
          <p:cNvSpPr txBox="1"/>
          <p:nvPr/>
        </p:nvSpPr>
        <p:spPr>
          <a:xfrm>
            <a:off x="67401" y="61970"/>
            <a:ext cx="8082277" cy="369332"/>
          </a:xfrm>
          <a:prstGeom prst="rect">
            <a:avLst/>
          </a:prstGeom>
          <a:noFill/>
        </p:spPr>
        <p:txBody>
          <a:bodyPr wrap="none" rtlCol="0">
            <a:spAutoFit/>
          </a:bodyPr>
          <a:lstStyle/>
          <a:p>
            <a:r>
              <a:rPr lang="en-US" dirty="0"/>
              <a:t>3. Motif Enrichment on </a:t>
            </a:r>
            <a:r>
              <a:rPr lang="en-US" dirty="0" err="1"/>
              <a:t>Tfh</a:t>
            </a:r>
            <a:r>
              <a:rPr lang="en-US" dirty="0"/>
              <a:t> and Th1 associated genes or Group IV or Group II genes?</a:t>
            </a:r>
          </a:p>
        </p:txBody>
      </p:sp>
      <p:sp>
        <p:nvSpPr>
          <p:cNvPr id="35" name="TextBox 34">
            <a:extLst>
              <a:ext uri="{FF2B5EF4-FFF2-40B4-BE49-F238E27FC236}">
                <a16:creationId xmlns:a16="http://schemas.microsoft.com/office/drawing/2014/main" id="{3C66DDF3-9F0C-AF4A-A63C-8A6ACE87175E}"/>
              </a:ext>
            </a:extLst>
          </p:cNvPr>
          <p:cNvSpPr txBox="1"/>
          <p:nvPr/>
        </p:nvSpPr>
        <p:spPr>
          <a:xfrm>
            <a:off x="7215490" y="1064235"/>
            <a:ext cx="3934347" cy="923330"/>
          </a:xfrm>
          <a:prstGeom prst="rect">
            <a:avLst/>
          </a:prstGeom>
          <a:noFill/>
        </p:spPr>
        <p:txBody>
          <a:bodyPr wrap="none" rtlCol="0">
            <a:spAutoFit/>
          </a:bodyPr>
          <a:lstStyle/>
          <a:p>
            <a:r>
              <a:rPr lang="en-US" dirty="0"/>
              <a:t>Two approaches to try:</a:t>
            </a:r>
          </a:p>
          <a:p>
            <a:pPr marL="342900" indent="-342900">
              <a:buAutoNum type="arabicParenBoth"/>
            </a:pPr>
            <a:r>
              <a:rPr lang="en-US" dirty="0"/>
              <a:t>Use </a:t>
            </a:r>
            <a:r>
              <a:rPr lang="en-US" dirty="0" err="1"/>
              <a:t>Tfh</a:t>
            </a:r>
            <a:r>
              <a:rPr lang="en-US" dirty="0"/>
              <a:t> and Th1 associated gene set</a:t>
            </a:r>
          </a:p>
          <a:p>
            <a:pPr marL="342900" indent="-342900">
              <a:buAutoNum type="arabicParenBoth"/>
            </a:pPr>
            <a:r>
              <a:rPr lang="en-US" dirty="0"/>
              <a:t>Use Group IV and II gene set</a:t>
            </a:r>
          </a:p>
        </p:txBody>
      </p:sp>
      <p:cxnSp>
        <p:nvCxnSpPr>
          <p:cNvPr id="36" name="Straight Connector 35">
            <a:extLst>
              <a:ext uri="{FF2B5EF4-FFF2-40B4-BE49-F238E27FC236}">
                <a16:creationId xmlns:a16="http://schemas.microsoft.com/office/drawing/2014/main" id="{B0C7C163-1567-E14E-AC5A-636B41BEE218}"/>
              </a:ext>
            </a:extLst>
          </p:cNvPr>
          <p:cNvCxnSpPr>
            <a:cxnSpLocks/>
          </p:cNvCxnSpPr>
          <p:nvPr/>
        </p:nvCxnSpPr>
        <p:spPr>
          <a:xfrm>
            <a:off x="2402422" y="1067612"/>
            <a:ext cx="269626" cy="0"/>
          </a:xfrm>
          <a:prstGeom prst="line">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106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439</Words>
  <Application>Microsoft Macintosh PowerPoint</Application>
  <PresentationFormat>Widescreen</PresentationFormat>
  <Paragraphs>67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ArialMT</vt:lpstr>
      <vt:lpstr>맑은 고딕</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Jinyong Choi</dc:creator>
  <cp:lastModifiedBy>Jinyong Choi</cp:lastModifiedBy>
  <cp:revision>18</cp:revision>
  <dcterms:created xsi:type="dcterms:W3CDTF">2018-10-15T19:43:23Z</dcterms:created>
  <dcterms:modified xsi:type="dcterms:W3CDTF">2018-10-16T02:07:00Z</dcterms:modified>
</cp:coreProperties>
</file>