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65" r:id="rId2"/>
    <p:sldId id="256" r:id="rId3"/>
    <p:sldId id="259" r:id="rId4"/>
    <p:sldId id="258" r:id="rId5"/>
    <p:sldId id="260" r:id="rId6"/>
    <p:sldId id="261" r:id="rId7"/>
    <p:sldId id="262" r:id="rId8"/>
    <p:sldId id="263" r:id="rId9"/>
    <p:sldId id="264" r:id="rId10"/>
    <p:sldId id="257"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13"/>
    <p:restoredTop sz="94599"/>
  </p:normalViewPr>
  <p:slideViewPr>
    <p:cSldViewPr snapToGrid="0" snapToObjects="1">
      <p:cViewPr>
        <p:scale>
          <a:sx n="78" d="100"/>
          <a:sy n="78" d="100"/>
        </p:scale>
        <p:origin x="-5152" y="-8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CB5A7-8959-3B4B-8547-0E96A1279C22}" type="datetimeFigureOut">
              <a:rPr lang="en-US" smtClean="0"/>
              <a:t>11/16/18</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849C1-9521-D34D-9294-45FFB7F0AE31}" type="slidenum">
              <a:rPr lang="en-US" smtClean="0"/>
              <a:t>‹#›</a:t>
            </a:fld>
            <a:endParaRPr lang="en-US"/>
          </a:p>
        </p:txBody>
      </p:sp>
    </p:spTree>
    <p:extLst>
      <p:ext uri="{BB962C8B-B14F-4D97-AF65-F5344CB8AC3E}">
        <p14:creationId xmlns:p14="http://schemas.microsoft.com/office/powerpoint/2010/main" val="350117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2</a:t>
            </a:fld>
            <a:endParaRPr lang="en-US"/>
          </a:p>
        </p:txBody>
      </p:sp>
    </p:spTree>
    <p:extLst>
      <p:ext uri="{BB962C8B-B14F-4D97-AF65-F5344CB8AC3E}">
        <p14:creationId xmlns:p14="http://schemas.microsoft.com/office/powerpoint/2010/main" val="101107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4</a:t>
            </a:fld>
            <a:endParaRPr lang="en-US"/>
          </a:p>
        </p:txBody>
      </p:sp>
    </p:spTree>
    <p:extLst>
      <p:ext uri="{BB962C8B-B14F-4D97-AF65-F5344CB8AC3E}">
        <p14:creationId xmlns:p14="http://schemas.microsoft.com/office/powerpoint/2010/main" val="29529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49C1-9521-D34D-9294-45FFB7F0AE31}" type="slidenum">
              <a:rPr lang="en-US" smtClean="0"/>
              <a:t>5</a:t>
            </a:fld>
            <a:endParaRPr lang="en-US"/>
          </a:p>
        </p:txBody>
      </p:sp>
    </p:spTree>
    <p:extLst>
      <p:ext uri="{BB962C8B-B14F-4D97-AF65-F5344CB8AC3E}">
        <p14:creationId xmlns:p14="http://schemas.microsoft.com/office/powerpoint/2010/main" val="177436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11016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06196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39044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0610D-6448-5C47-A214-F8F0864BC4EF}" type="datetimeFigureOut">
              <a:rPr lang="en-US" smtClean="0"/>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48577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20610D-6448-5C47-A214-F8F0864BC4EF}" type="datetimeFigureOut">
              <a:rPr lang="en-US" smtClean="0"/>
              <a:t>11/16/18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94225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20610D-6448-5C47-A214-F8F0864BC4EF}" type="datetimeFigureOut">
              <a:rPr lang="en-US" smtClean="0"/>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4173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0610D-6448-5C47-A214-F8F0864BC4EF}" type="datetimeFigureOut">
              <a:rPr lang="en-US" smtClean="0"/>
              <a:t>11/16/18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87306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20610D-6448-5C47-A214-F8F0864BC4EF}" type="datetimeFigureOut">
              <a:rPr lang="en-US" smtClean="0"/>
              <a:t>11/16/18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06475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0610D-6448-5C47-A214-F8F0864BC4EF}" type="datetimeFigureOut">
              <a:rPr lang="en-US" smtClean="0"/>
              <a:t>11/16/18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14937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B20610D-6448-5C47-A214-F8F0864BC4EF}" type="datetimeFigureOut">
              <a:rPr lang="en-US" smtClean="0"/>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85029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EB20610D-6448-5C47-A214-F8F0864BC4EF}" type="datetimeFigureOut">
              <a:rPr lang="en-US" smtClean="0"/>
              <a:t>11/16/18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73854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B20610D-6448-5C47-A214-F8F0864BC4EF}" type="datetimeFigureOut">
              <a:rPr lang="en-US" smtClean="0"/>
              <a:t>11/16/18</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503CDFA-1A74-9745-BB37-6E7F78958B0E}" type="slidenum">
              <a:rPr lang="en-US" smtClean="0"/>
              <a:t>‹#›</a:t>
            </a:fld>
            <a:endParaRPr lang="en-US"/>
          </a:p>
        </p:txBody>
      </p:sp>
    </p:spTree>
    <p:extLst>
      <p:ext uri="{BB962C8B-B14F-4D97-AF65-F5344CB8AC3E}">
        <p14:creationId xmlns:p14="http://schemas.microsoft.com/office/powerpoint/2010/main" val="4034570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929CF-F777-B24C-BB4E-5F5FB640068C}"/>
              </a:ext>
            </a:extLst>
          </p:cNvPr>
          <p:cNvSpPr txBox="1"/>
          <p:nvPr/>
        </p:nvSpPr>
        <p:spPr>
          <a:xfrm>
            <a:off x="0" y="0"/>
            <a:ext cx="1896481" cy="369332"/>
          </a:xfrm>
          <a:prstGeom prst="rect">
            <a:avLst/>
          </a:prstGeom>
          <a:noFill/>
        </p:spPr>
        <p:txBody>
          <a:bodyPr wrap="none" rtlCol="0">
            <a:spAutoFit/>
          </a:bodyPr>
          <a:lstStyle/>
          <a:p>
            <a:r>
              <a:rPr lang="en-US" b="1" dirty="0"/>
              <a:t>Analysis overview</a:t>
            </a:r>
          </a:p>
        </p:txBody>
      </p:sp>
      <p:sp>
        <p:nvSpPr>
          <p:cNvPr id="3" name="TextBox 2">
            <a:extLst>
              <a:ext uri="{FF2B5EF4-FFF2-40B4-BE49-F238E27FC236}">
                <a16:creationId xmlns:a16="http://schemas.microsoft.com/office/drawing/2014/main" id="{8B2F12F1-9617-F04A-896D-7C46597916A0}"/>
              </a:ext>
            </a:extLst>
          </p:cNvPr>
          <p:cNvSpPr txBox="1"/>
          <p:nvPr/>
        </p:nvSpPr>
        <p:spPr>
          <a:xfrm>
            <a:off x="787532" y="598714"/>
            <a:ext cx="2356735"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t>Aligned sequences files </a:t>
            </a:r>
            <a:r>
              <a:rPr lang="en-US" sz="1400" dirty="0">
                <a:solidFill>
                  <a:schemeClr val="accent1"/>
                </a:solidFill>
              </a:rPr>
              <a:t>[bam]</a:t>
            </a:r>
          </a:p>
        </p:txBody>
      </p:sp>
      <p:cxnSp>
        <p:nvCxnSpPr>
          <p:cNvPr id="7" name="Straight Arrow Connector 6">
            <a:extLst>
              <a:ext uri="{FF2B5EF4-FFF2-40B4-BE49-F238E27FC236}">
                <a16:creationId xmlns:a16="http://schemas.microsoft.com/office/drawing/2014/main" id="{B7E058A9-8F3E-3845-847E-57976A478BA7}"/>
              </a:ext>
            </a:extLst>
          </p:cNvPr>
          <p:cNvCxnSpPr>
            <a:cxnSpLocks/>
            <a:stCxn id="3" idx="2"/>
          </p:cNvCxnSpPr>
          <p:nvPr/>
        </p:nvCxnSpPr>
        <p:spPr>
          <a:xfrm flipH="1">
            <a:off x="1965894" y="906491"/>
            <a:ext cx="6" cy="5116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B6AF9A-F2EC-2043-ABF7-9D71478B4926}"/>
              </a:ext>
            </a:extLst>
          </p:cNvPr>
          <p:cNvSpPr txBox="1"/>
          <p:nvPr/>
        </p:nvSpPr>
        <p:spPr>
          <a:xfrm>
            <a:off x="1965894" y="984622"/>
            <a:ext cx="2940420" cy="307777"/>
          </a:xfrm>
          <a:prstGeom prst="rect">
            <a:avLst/>
          </a:prstGeom>
          <a:noFill/>
        </p:spPr>
        <p:txBody>
          <a:bodyPr wrap="none" rtlCol="0">
            <a:spAutoFit/>
          </a:bodyPr>
          <a:lstStyle/>
          <a:p>
            <a:r>
              <a:rPr lang="en-US" sz="1400" dirty="0"/>
              <a:t>0_1 PCR duplicate removal </a:t>
            </a:r>
            <a:r>
              <a:rPr lang="en-US" sz="1400" dirty="0">
                <a:solidFill>
                  <a:srgbClr val="C00000"/>
                </a:solidFill>
              </a:rPr>
              <a:t>(</a:t>
            </a:r>
            <a:r>
              <a:rPr lang="en-US" sz="1400" dirty="0" err="1">
                <a:solidFill>
                  <a:srgbClr val="C00000"/>
                </a:solidFill>
              </a:rPr>
              <a:t>samtools</a:t>
            </a:r>
            <a:r>
              <a:rPr lang="en-US" sz="1400" dirty="0">
                <a:solidFill>
                  <a:srgbClr val="C00000"/>
                </a:solidFill>
              </a:rPr>
              <a:t>)</a:t>
            </a:r>
          </a:p>
        </p:txBody>
      </p:sp>
      <p:cxnSp>
        <p:nvCxnSpPr>
          <p:cNvPr id="10" name="Straight Arrow Connector 9">
            <a:extLst>
              <a:ext uri="{FF2B5EF4-FFF2-40B4-BE49-F238E27FC236}">
                <a16:creationId xmlns:a16="http://schemas.microsoft.com/office/drawing/2014/main" id="{BB78FD34-9126-8643-B644-74C559F352BC}"/>
              </a:ext>
            </a:extLst>
          </p:cNvPr>
          <p:cNvCxnSpPr>
            <a:cxnSpLocks/>
          </p:cNvCxnSpPr>
          <p:nvPr/>
        </p:nvCxnSpPr>
        <p:spPr>
          <a:xfrm>
            <a:off x="1965894" y="1418095"/>
            <a:ext cx="0" cy="450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78D6B7-B15D-D549-BFC5-049C0D68E475}"/>
              </a:ext>
            </a:extLst>
          </p:cNvPr>
          <p:cNvSpPr txBox="1"/>
          <p:nvPr/>
        </p:nvSpPr>
        <p:spPr>
          <a:xfrm>
            <a:off x="1965894" y="1418095"/>
            <a:ext cx="2064989" cy="307777"/>
          </a:xfrm>
          <a:prstGeom prst="rect">
            <a:avLst/>
          </a:prstGeom>
          <a:noFill/>
        </p:spPr>
        <p:txBody>
          <a:bodyPr wrap="none" rtlCol="0">
            <a:spAutoFit/>
          </a:bodyPr>
          <a:lstStyle/>
          <a:p>
            <a:r>
              <a:rPr lang="en-US" sz="1400" dirty="0"/>
              <a:t>1_1 Peak calling </a:t>
            </a:r>
            <a:r>
              <a:rPr lang="en-US" sz="1400" dirty="0">
                <a:solidFill>
                  <a:srgbClr val="C00000"/>
                </a:solidFill>
              </a:rPr>
              <a:t>(MACS2) </a:t>
            </a:r>
          </a:p>
        </p:txBody>
      </p:sp>
      <p:sp>
        <p:nvSpPr>
          <p:cNvPr id="13" name="TextBox 12">
            <a:extLst>
              <a:ext uri="{FF2B5EF4-FFF2-40B4-BE49-F238E27FC236}">
                <a16:creationId xmlns:a16="http://schemas.microsoft.com/office/drawing/2014/main" id="{BF30C8D2-606C-B64C-9EA1-CF0871DA3B75}"/>
              </a:ext>
            </a:extLst>
          </p:cNvPr>
          <p:cNvSpPr txBox="1"/>
          <p:nvPr/>
        </p:nvSpPr>
        <p:spPr>
          <a:xfrm>
            <a:off x="997302" y="2332991"/>
            <a:ext cx="1937197"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Peak files </a:t>
            </a:r>
            <a:r>
              <a:rPr lang="en-US" sz="1400" dirty="0">
                <a:solidFill>
                  <a:schemeClr val="accent1"/>
                </a:solidFill>
              </a:rPr>
              <a:t>[.</a:t>
            </a:r>
            <a:r>
              <a:rPr lang="en-US" sz="1400" dirty="0" err="1">
                <a:solidFill>
                  <a:schemeClr val="accent1"/>
                </a:solidFill>
              </a:rPr>
              <a:t>narrowPeak</a:t>
            </a:r>
            <a:r>
              <a:rPr lang="en-US" sz="1400" dirty="0">
                <a:solidFill>
                  <a:schemeClr val="accent1"/>
                </a:solidFill>
              </a:rPr>
              <a:t>]</a:t>
            </a:r>
            <a:endParaRPr lang="en-US" sz="1400" dirty="0">
              <a:solidFill>
                <a:schemeClr val="tx1"/>
              </a:solidFill>
            </a:endParaRPr>
          </a:p>
        </p:txBody>
      </p:sp>
      <p:sp>
        <p:nvSpPr>
          <p:cNvPr id="14" name="TextBox 13">
            <a:extLst>
              <a:ext uri="{FF2B5EF4-FFF2-40B4-BE49-F238E27FC236}">
                <a16:creationId xmlns:a16="http://schemas.microsoft.com/office/drawing/2014/main" id="{93FDED7D-A845-4E41-8DBB-81A3E77ABECC}"/>
              </a:ext>
            </a:extLst>
          </p:cNvPr>
          <p:cNvSpPr txBox="1"/>
          <p:nvPr/>
        </p:nvSpPr>
        <p:spPr>
          <a:xfrm>
            <a:off x="788748" y="1875543"/>
            <a:ext cx="2354298"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Pileup files </a:t>
            </a:r>
            <a:r>
              <a:rPr lang="en-US" sz="1400" dirty="0">
                <a:solidFill>
                  <a:schemeClr val="accent1"/>
                </a:solidFill>
              </a:rPr>
              <a:t>[</a:t>
            </a:r>
            <a:r>
              <a:rPr lang="en-US" sz="1400" dirty="0" err="1">
                <a:solidFill>
                  <a:schemeClr val="accent1"/>
                </a:solidFill>
              </a:rPr>
              <a:t>treat_pileup.bed</a:t>
            </a:r>
            <a:r>
              <a:rPr lang="en-US" sz="1400" dirty="0">
                <a:solidFill>
                  <a:schemeClr val="accent1"/>
                </a:solidFill>
              </a:rPr>
              <a:t>]</a:t>
            </a:r>
            <a:endParaRPr lang="en-US" sz="1400" dirty="0">
              <a:solidFill>
                <a:schemeClr val="tx1"/>
              </a:solidFill>
            </a:endParaRPr>
          </a:p>
        </p:txBody>
      </p:sp>
      <p:cxnSp>
        <p:nvCxnSpPr>
          <p:cNvPr id="15" name="Straight Arrow Connector 14">
            <a:extLst>
              <a:ext uri="{FF2B5EF4-FFF2-40B4-BE49-F238E27FC236}">
                <a16:creationId xmlns:a16="http://schemas.microsoft.com/office/drawing/2014/main" id="{2F4C60A5-A0CA-A74F-B8F2-9E72BC3EA45B}"/>
              </a:ext>
            </a:extLst>
          </p:cNvPr>
          <p:cNvCxnSpPr>
            <a:cxnSpLocks/>
          </p:cNvCxnSpPr>
          <p:nvPr/>
        </p:nvCxnSpPr>
        <p:spPr>
          <a:xfrm>
            <a:off x="3143046" y="2025020"/>
            <a:ext cx="271652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ABF660-9ABB-4944-A715-1FBD7764260B}"/>
              </a:ext>
            </a:extLst>
          </p:cNvPr>
          <p:cNvSpPr txBox="1"/>
          <p:nvPr/>
        </p:nvSpPr>
        <p:spPr>
          <a:xfrm>
            <a:off x="5089678" y="3061606"/>
            <a:ext cx="1539780"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err="1">
                <a:solidFill>
                  <a:schemeClr val="accent1"/>
                </a:solidFill>
              </a:rPr>
              <a:t>bdgaccuNORM.bw</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70977068-1DD0-4546-9861-B2128A31AF49}"/>
              </a:ext>
            </a:extLst>
          </p:cNvPr>
          <p:cNvCxnSpPr>
            <a:cxnSpLocks/>
          </p:cNvCxnSpPr>
          <p:nvPr/>
        </p:nvCxnSpPr>
        <p:spPr>
          <a:xfrm>
            <a:off x="5859570" y="2025309"/>
            <a:ext cx="0" cy="344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B8E039-1963-F044-952F-DC65FD88CEB2}"/>
              </a:ext>
            </a:extLst>
          </p:cNvPr>
          <p:cNvSpPr txBox="1"/>
          <p:nvPr/>
        </p:nvSpPr>
        <p:spPr>
          <a:xfrm>
            <a:off x="5859570" y="1986019"/>
            <a:ext cx="797013" cy="307777"/>
          </a:xfrm>
          <a:prstGeom prst="rect">
            <a:avLst/>
          </a:prstGeom>
          <a:noFill/>
        </p:spPr>
        <p:txBody>
          <a:bodyPr wrap="none" rtlCol="0">
            <a:spAutoFit/>
          </a:bodyPr>
          <a:lstStyle/>
          <a:p>
            <a:r>
              <a:rPr lang="en-US" sz="1400" dirty="0"/>
              <a:t>1_2 Sort</a:t>
            </a:r>
            <a:endParaRPr lang="en-US" sz="1400" dirty="0">
              <a:solidFill>
                <a:srgbClr val="C00000"/>
              </a:solidFill>
            </a:endParaRPr>
          </a:p>
        </p:txBody>
      </p:sp>
      <p:sp>
        <p:nvSpPr>
          <p:cNvPr id="22" name="TextBox 21">
            <a:extLst>
              <a:ext uri="{FF2B5EF4-FFF2-40B4-BE49-F238E27FC236}">
                <a16:creationId xmlns:a16="http://schemas.microsoft.com/office/drawing/2014/main" id="{ED130C7A-133E-E146-842D-5585B9D2B2F3}"/>
              </a:ext>
            </a:extLst>
          </p:cNvPr>
          <p:cNvSpPr txBox="1"/>
          <p:nvPr/>
        </p:nvSpPr>
        <p:spPr>
          <a:xfrm>
            <a:off x="5859569" y="2335706"/>
            <a:ext cx="1526572" cy="307777"/>
          </a:xfrm>
          <a:prstGeom prst="rect">
            <a:avLst/>
          </a:prstGeom>
          <a:noFill/>
        </p:spPr>
        <p:txBody>
          <a:bodyPr wrap="none" rtlCol="0">
            <a:spAutoFit/>
          </a:bodyPr>
          <a:lstStyle/>
          <a:p>
            <a:r>
              <a:rPr lang="en-US" sz="1400" dirty="0"/>
              <a:t>1_2 Normalization</a:t>
            </a:r>
          </a:p>
        </p:txBody>
      </p:sp>
      <p:cxnSp>
        <p:nvCxnSpPr>
          <p:cNvPr id="23" name="Straight Arrow Connector 22">
            <a:extLst>
              <a:ext uri="{FF2B5EF4-FFF2-40B4-BE49-F238E27FC236}">
                <a16:creationId xmlns:a16="http://schemas.microsoft.com/office/drawing/2014/main" id="{519A307E-4B5B-914C-9791-0C4F0B2ED268}"/>
              </a:ext>
            </a:extLst>
          </p:cNvPr>
          <p:cNvCxnSpPr>
            <a:cxnSpLocks/>
          </p:cNvCxnSpPr>
          <p:nvPr/>
        </p:nvCxnSpPr>
        <p:spPr>
          <a:xfrm>
            <a:off x="5859570" y="2369809"/>
            <a:ext cx="0" cy="344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EA037C-F92C-5442-A875-66632096AEAB}"/>
              </a:ext>
            </a:extLst>
          </p:cNvPr>
          <p:cNvCxnSpPr>
            <a:cxnSpLocks/>
          </p:cNvCxnSpPr>
          <p:nvPr/>
        </p:nvCxnSpPr>
        <p:spPr>
          <a:xfrm>
            <a:off x="5859568" y="2717106"/>
            <a:ext cx="0" cy="344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2B714B-C187-F64A-8DBC-96AF9B081CF4}"/>
              </a:ext>
            </a:extLst>
          </p:cNvPr>
          <p:cNvSpPr txBox="1"/>
          <p:nvPr/>
        </p:nvSpPr>
        <p:spPr>
          <a:xfrm>
            <a:off x="5859569" y="2692273"/>
            <a:ext cx="1528688" cy="307777"/>
          </a:xfrm>
          <a:prstGeom prst="rect">
            <a:avLst/>
          </a:prstGeom>
          <a:noFill/>
        </p:spPr>
        <p:txBody>
          <a:bodyPr wrap="none" rtlCol="0">
            <a:spAutoFit/>
          </a:bodyPr>
          <a:lstStyle/>
          <a:p>
            <a:r>
              <a:rPr lang="en-US" sz="1400" dirty="0"/>
              <a:t>1_2 Convert to </a:t>
            </a:r>
            <a:r>
              <a:rPr lang="en-US" sz="1400" dirty="0" err="1"/>
              <a:t>bw</a:t>
            </a:r>
            <a:endParaRPr lang="en-US" sz="1400" dirty="0"/>
          </a:p>
        </p:txBody>
      </p:sp>
      <p:cxnSp>
        <p:nvCxnSpPr>
          <p:cNvPr id="26" name="Straight Arrow Connector 25">
            <a:extLst>
              <a:ext uri="{FF2B5EF4-FFF2-40B4-BE49-F238E27FC236}">
                <a16:creationId xmlns:a16="http://schemas.microsoft.com/office/drawing/2014/main" id="{64D390B9-7892-4445-A677-A0F4A278B335}"/>
              </a:ext>
            </a:extLst>
          </p:cNvPr>
          <p:cNvCxnSpPr>
            <a:cxnSpLocks/>
            <a:stCxn id="13" idx="2"/>
            <a:endCxn id="38" idx="0"/>
          </p:cNvCxnSpPr>
          <p:nvPr/>
        </p:nvCxnSpPr>
        <p:spPr>
          <a:xfrm flipH="1">
            <a:off x="1965893" y="2640768"/>
            <a:ext cx="8" cy="8796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36D28BE-26AB-9047-95C1-E217E20BD00C}"/>
              </a:ext>
            </a:extLst>
          </p:cNvPr>
          <p:cNvSpPr txBox="1"/>
          <p:nvPr/>
        </p:nvSpPr>
        <p:spPr>
          <a:xfrm>
            <a:off x="1965892" y="3149899"/>
            <a:ext cx="2910284" cy="307777"/>
          </a:xfrm>
          <a:prstGeom prst="rect">
            <a:avLst/>
          </a:prstGeom>
          <a:noFill/>
        </p:spPr>
        <p:txBody>
          <a:bodyPr wrap="none" rtlCol="0">
            <a:spAutoFit/>
          </a:bodyPr>
          <a:lstStyle/>
          <a:p>
            <a:r>
              <a:rPr lang="en-US" sz="1400" dirty="0"/>
              <a:t>2_0 Samples Peak </a:t>
            </a:r>
            <a:r>
              <a:rPr lang="en-US" sz="1400" dirty="0" err="1"/>
              <a:t>mergeing</a:t>
            </a:r>
            <a:r>
              <a:rPr lang="en-US" sz="1400" dirty="0"/>
              <a:t> </a:t>
            </a:r>
            <a:r>
              <a:rPr lang="en-US" sz="1400" dirty="0">
                <a:solidFill>
                  <a:srgbClr val="C00000"/>
                </a:solidFill>
              </a:rPr>
              <a:t>(Homer) </a:t>
            </a:r>
          </a:p>
        </p:txBody>
      </p:sp>
      <p:cxnSp>
        <p:nvCxnSpPr>
          <p:cNvPr id="29" name="Straight Arrow Connector 28">
            <a:extLst>
              <a:ext uri="{FF2B5EF4-FFF2-40B4-BE49-F238E27FC236}">
                <a16:creationId xmlns:a16="http://schemas.microsoft.com/office/drawing/2014/main" id="{1344D42F-8414-DF4B-9F32-84980B4ED112}"/>
              </a:ext>
            </a:extLst>
          </p:cNvPr>
          <p:cNvCxnSpPr>
            <a:cxnSpLocks/>
          </p:cNvCxnSpPr>
          <p:nvPr/>
        </p:nvCxnSpPr>
        <p:spPr>
          <a:xfrm>
            <a:off x="5859568" y="3371251"/>
            <a:ext cx="0" cy="2139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B269563-5986-5C4C-898C-58A1904A42A4}"/>
              </a:ext>
            </a:extLst>
          </p:cNvPr>
          <p:cNvSpPr txBox="1"/>
          <p:nvPr/>
        </p:nvSpPr>
        <p:spPr>
          <a:xfrm>
            <a:off x="4936206" y="3590427"/>
            <a:ext cx="1846724" cy="307777"/>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UCSC genome browser</a:t>
            </a:r>
          </a:p>
        </p:txBody>
      </p:sp>
      <p:cxnSp>
        <p:nvCxnSpPr>
          <p:cNvPr id="32" name="Straight Arrow Connector 31">
            <a:extLst>
              <a:ext uri="{FF2B5EF4-FFF2-40B4-BE49-F238E27FC236}">
                <a16:creationId xmlns:a16="http://schemas.microsoft.com/office/drawing/2014/main" id="{5A6C5A35-367B-0E41-BB39-1B87A9566935}"/>
              </a:ext>
            </a:extLst>
          </p:cNvPr>
          <p:cNvCxnSpPr>
            <a:cxnSpLocks/>
            <a:stCxn id="38" idx="2"/>
          </p:cNvCxnSpPr>
          <p:nvPr/>
        </p:nvCxnSpPr>
        <p:spPr>
          <a:xfrm>
            <a:off x="1965893" y="3828229"/>
            <a:ext cx="0" cy="4522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E7640A4-045D-E24A-8DEC-D717C5863DA0}"/>
              </a:ext>
            </a:extLst>
          </p:cNvPr>
          <p:cNvSpPr txBox="1"/>
          <p:nvPr/>
        </p:nvSpPr>
        <p:spPr>
          <a:xfrm>
            <a:off x="1965892" y="3928145"/>
            <a:ext cx="1499000" cy="307777"/>
          </a:xfrm>
          <a:prstGeom prst="rect">
            <a:avLst/>
          </a:prstGeom>
          <a:noFill/>
        </p:spPr>
        <p:txBody>
          <a:bodyPr wrap="none" rtlCol="0">
            <a:spAutoFit/>
          </a:bodyPr>
          <a:lstStyle/>
          <a:p>
            <a:r>
              <a:rPr lang="en-US" sz="1400" dirty="0"/>
              <a:t>2_1 Convert to </a:t>
            </a:r>
            <a:r>
              <a:rPr lang="en-US" sz="1400" dirty="0" err="1"/>
              <a:t>gff</a:t>
            </a:r>
            <a:endParaRPr lang="en-US" sz="1400" dirty="0">
              <a:solidFill>
                <a:srgbClr val="C00000"/>
              </a:solidFill>
            </a:endParaRPr>
          </a:p>
        </p:txBody>
      </p:sp>
      <p:sp>
        <p:nvSpPr>
          <p:cNvPr id="34" name="TextBox 33">
            <a:extLst>
              <a:ext uri="{FF2B5EF4-FFF2-40B4-BE49-F238E27FC236}">
                <a16:creationId xmlns:a16="http://schemas.microsoft.com/office/drawing/2014/main" id="{82AFA544-3E4D-5D47-AD18-DC96E6962A64}"/>
              </a:ext>
            </a:extLst>
          </p:cNvPr>
          <p:cNvSpPr txBox="1"/>
          <p:nvPr/>
        </p:nvSpPr>
        <p:spPr>
          <a:xfrm>
            <a:off x="838149" y="4284930"/>
            <a:ext cx="2255489"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accent1"/>
                </a:solidFill>
              </a:rPr>
              <a:t>[</a:t>
            </a:r>
            <a:r>
              <a:rPr lang="en-US" sz="1400" dirty="0" err="1">
                <a:solidFill>
                  <a:schemeClr val="accent1"/>
                </a:solidFill>
              </a:rPr>
              <a:t>jycATAC_merged_peaks.gff</a:t>
            </a:r>
            <a:r>
              <a:rPr lang="en-US" sz="1400" dirty="0">
                <a:solidFill>
                  <a:schemeClr val="accent1"/>
                </a:solidFill>
              </a:rPr>
              <a:t>]</a:t>
            </a:r>
          </a:p>
        </p:txBody>
      </p:sp>
      <p:sp>
        <p:nvSpPr>
          <p:cNvPr id="37" name="TextBox 36">
            <a:extLst>
              <a:ext uri="{FF2B5EF4-FFF2-40B4-BE49-F238E27FC236}">
                <a16:creationId xmlns:a16="http://schemas.microsoft.com/office/drawing/2014/main" id="{88BE957A-34F8-114B-A076-77F9337F1C66}"/>
              </a:ext>
            </a:extLst>
          </p:cNvPr>
          <p:cNvSpPr txBox="1"/>
          <p:nvPr/>
        </p:nvSpPr>
        <p:spPr>
          <a:xfrm>
            <a:off x="4330693" y="4202284"/>
            <a:ext cx="2625700" cy="307777"/>
          </a:xfrm>
          <a:prstGeom prst="rect">
            <a:avLst/>
          </a:prstGeom>
          <a:noFill/>
        </p:spPr>
        <p:txBody>
          <a:bodyPr wrap="square" rtlCol="0">
            <a:spAutoFit/>
          </a:bodyPr>
          <a:lstStyle/>
          <a:p>
            <a:r>
              <a:rPr lang="en-US" sz="1400" dirty="0"/>
              <a:t>4_0.0 motif annotation </a:t>
            </a:r>
            <a:r>
              <a:rPr lang="en-US" sz="1400" dirty="0">
                <a:solidFill>
                  <a:srgbClr val="C00000"/>
                </a:solidFill>
              </a:rPr>
              <a:t>(Homer)</a:t>
            </a:r>
            <a:r>
              <a:rPr lang="en-US" sz="1400" dirty="0"/>
              <a:t>  </a:t>
            </a:r>
            <a:endParaRPr lang="en-US" sz="1400" dirty="0">
              <a:solidFill>
                <a:srgbClr val="C00000"/>
              </a:solidFill>
            </a:endParaRPr>
          </a:p>
        </p:txBody>
      </p:sp>
      <p:sp>
        <p:nvSpPr>
          <p:cNvPr id="38" name="TextBox 37">
            <a:extLst>
              <a:ext uri="{FF2B5EF4-FFF2-40B4-BE49-F238E27FC236}">
                <a16:creationId xmlns:a16="http://schemas.microsoft.com/office/drawing/2014/main" id="{A69EBE9E-FF4D-4547-9398-C7E20DCC2AA3}"/>
              </a:ext>
            </a:extLst>
          </p:cNvPr>
          <p:cNvSpPr txBox="1"/>
          <p:nvPr/>
        </p:nvSpPr>
        <p:spPr>
          <a:xfrm>
            <a:off x="795764" y="3520452"/>
            <a:ext cx="2340257"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accent1"/>
                </a:solidFill>
              </a:rPr>
              <a:t>[</a:t>
            </a:r>
            <a:r>
              <a:rPr lang="en-US" sz="1400" dirty="0" err="1">
                <a:solidFill>
                  <a:schemeClr val="accent1"/>
                </a:solidFill>
              </a:rPr>
              <a:t>jycATAC_merged_peaks.bed</a:t>
            </a:r>
            <a:r>
              <a:rPr lang="en-US" sz="1400" dirty="0">
                <a:solidFill>
                  <a:schemeClr val="accent1"/>
                </a:solidFill>
              </a:rPr>
              <a:t>]</a:t>
            </a:r>
          </a:p>
        </p:txBody>
      </p:sp>
      <p:cxnSp>
        <p:nvCxnSpPr>
          <p:cNvPr id="43" name="Straight Arrow Connector 42">
            <a:extLst>
              <a:ext uri="{FF2B5EF4-FFF2-40B4-BE49-F238E27FC236}">
                <a16:creationId xmlns:a16="http://schemas.microsoft.com/office/drawing/2014/main" id="{8EAB6797-1F35-5F4C-8C86-A9BFFA79CD84}"/>
              </a:ext>
            </a:extLst>
          </p:cNvPr>
          <p:cNvCxnSpPr>
            <a:cxnSpLocks/>
          </p:cNvCxnSpPr>
          <p:nvPr/>
        </p:nvCxnSpPr>
        <p:spPr>
          <a:xfrm>
            <a:off x="3136021" y="3585237"/>
            <a:ext cx="119467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08B4596-8037-7248-B01D-6F07771326FC}"/>
              </a:ext>
            </a:extLst>
          </p:cNvPr>
          <p:cNvSpPr txBox="1"/>
          <p:nvPr/>
        </p:nvSpPr>
        <p:spPr>
          <a:xfrm>
            <a:off x="4678764" y="4571479"/>
            <a:ext cx="1768433"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t>Individual peak motif </a:t>
            </a:r>
          </a:p>
          <a:p>
            <a:pPr algn="ctr"/>
            <a:r>
              <a:rPr lang="en-US" sz="1400" dirty="0">
                <a:solidFill>
                  <a:schemeClr val="accent1"/>
                </a:solidFill>
              </a:rPr>
              <a:t>[</a:t>
            </a:r>
            <a:r>
              <a:rPr lang="en-US" sz="1400" dirty="0" err="1">
                <a:solidFill>
                  <a:schemeClr val="accent1"/>
                </a:solidFill>
              </a:rPr>
              <a:t>mtfANNO</a:t>
            </a:r>
            <a:r>
              <a:rPr lang="en-US" sz="1400" dirty="0">
                <a:solidFill>
                  <a:schemeClr val="accent1"/>
                </a:solidFill>
              </a:rPr>
              <a:t>]</a:t>
            </a:r>
          </a:p>
        </p:txBody>
      </p:sp>
      <p:cxnSp>
        <p:nvCxnSpPr>
          <p:cNvPr id="53" name="Straight Arrow Connector 52">
            <a:extLst>
              <a:ext uri="{FF2B5EF4-FFF2-40B4-BE49-F238E27FC236}">
                <a16:creationId xmlns:a16="http://schemas.microsoft.com/office/drawing/2014/main" id="{066F1144-FF6D-1944-B47F-ADD1B68A2CDB}"/>
              </a:ext>
            </a:extLst>
          </p:cNvPr>
          <p:cNvCxnSpPr>
            <a:cxnSpLocks/>
          </p:cNvCxnSpPr>
          <p:nvPr/>
        </p:nvCxnSpPr>
        <p:spPr>
          <a:xfrm>
            <a:off x="1965892" y="4596844"/>
            <a:ext cx="0" cy="519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69EE2F5-A637-1544-A9F3-9533BD2DD41F}"/>
              </a:ext>
            </a:extLst>
          </p:cNvPr>
          <p:cNvCxnSpPr>
            <a:cxnSpLocks/>
          </p:cNvCxnSpPr>
          <p:nvPr/>
        </p:nvCxnSpPr>
        <p:spPr>
          <a:xfrm>
            <a:off x="438411" y="752602"/>
            <a:ext cx="34912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6B26A7-A3CD-744B-A843-58C513B2116C}"/>
              </a:ext>
            </a:extLst>
          </p:cNvPr>
          <p:cNvCxnSpPr>
            <a:cxnSpLocks/>
          </p:cNvCxnSpPr>
          <p:nvPr/>
        </p:nvCxnSpPr>
        <p:spPr>
          <a:xfrm>
            <a:off x="438406" y="752602"/>
            <a:ext cx="0" cy="4114282"/>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073140-BDF5-D844-9FC0-521120D3265E}"/>
              </a:ext>
            </a:extLst>
          </p:cNvPr>
          <p:cNvCxnSpPr>
            <a:cxnSpLocks/>
          </p:cNvCxnSpPr>
          <p:nvPr/>
        </p:nvCxnSpPr>
        <p:spPr>
          <a:xfrm>
            <a:off x="438406" y="4866884"/>
            <a:ext cx="152748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13CAA6F-D1A4-1844-A648-8BC07FD6DB2F}"/>
              </a:ext>
            </a:extLst>
          </p:cNvPr>
          <p:cNvSpPr txBox="1"/>
          <p:nvPr/>
        </p:nvSpPr>
        <p:spPr>
          <a:xfrm>
            <a:off x="1965892" y="4761804"/>
            <a:ext cx="2209066" cy="307777"/>
          </a:xfrm>
          <a:prstGeom prst="rect">
            <a:avLst/>
          </a:prstGeom>
          <a:noFill/>
        </p:spPr>
        <p:txBody>
          <a:bodyPr wrap="none" rtlCol="0">
            <a:spAutoFit/>
          </a:bodyPr>
          <a:lstStyle/>
          <a:p>
            <a:r>
              <a:rPr lang="en-US" sz="1400" dirty="0"/>
              <a:t>3_0 Tn5 insertion site count</a:t>
            </a:r>
            <a:endParaRPr lang="en-US" sz="1400" dirty="0">
              <a:solidFill>
                <a:srgbClr val="C00000"/>
              </a:solidFill>
            </a:endParaRPr>
          </a:p>
        </p:txBody>
      </p:sp>
      <p:sp>
        <p:nvSpPr>
          <p:cNvPr id="64" name="TextBox 63">
            <a:extLst>
              <a:ext uri="{FF2B5EF4-FFF2-40B4-BE49-F238E27FC236}">
                <a16:creationId xmlns:a16="http://schemas.microsoft.com/office/drawing/2014/main" id="{98FFB354-0969-FF40-A0E7-5FB364AE5E02}"/>
              </a:ext>
            </a:extLst>
          </p:cNvPr>
          <p:cNvSpPr txBox="1"/>
          <p:nvPr/>
        </p:nvSpPr>
        <p:spPr>
          <a:xfrm>
            <a:off x="729120" y="5126038"/>
            <a:ext cx="2473561"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t>Sample Tn5 insertion site count</a:t>
            </a:r>
          </a:p>
          <a:p>
            <a:pPr algn="ctr"/>
            <a:r>
              <a:rPr lang="en-US" sz="1400" dirty="0"/>
              <a:t> in each Peak </a:t>
            </a:r>
            <a:r>
              <a:rPr lang="en-US" sz="1400" dirty="0">
                <a:solidFill>
                  <a:schemeClr val="accent1"/>
                </a:solidFill>
              </a:rPr>
              <a:t>[.count]</a:t>
            </a:r>
          </a:p>
        </p:txBody>
      </p:sp>
      <p:cxnSp>
        <p:nvCxnSpPr>
          <p:cNvPr id="65" name="Straight Arrow Connector 64">
            <a:extLst>
              <a:ext uri="{FF2B5EF4-FFF2-40B4-BE49-F238E27FC236}">
                <a16:creationId xmlns:a16="http://schemas.microsoft.com/office/drawing/2014/main" id="{B23C94DB-8162-4040-8CF7-F6DE8963B4E3}"/>
              </a:ext>
            </a:extLst>
          </p:cNvPr>
          <p:cNvCxnSpPr>
            <a:cxnSpLocks/>
          </p:cNvCxnSpPr>
          <p:nvPr/>
        </p:nvCxnSpPr>
        <p:spPr>
          <a:xfrm>
            <a:off x="1976374" y="5649258"/>
            <a:ext cx="0" cy="3699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067C0D0-787B-3041-AC90-DA7D5D7F93F8}"/>
              </a:ext>
            </a:extLst>
          </p:cNvPr>
          <p:cNvSpPr txBox="1"/>
          <p:nvPr/>
        </p:nvSpPr>
        <p:spPr>
          <a:xfrm>
            <a:off x="1965892" y="5721983"/>
            <a:ext cx="1526572" cy="307777"/>
          </a:xfrm>
          <a:prstGeom prst="rect">
            <a:avLst/>
          </a:prstGeom>
          <a:noFill/>
        </p:spPr>
        <p:txBody>
          <a:bodyPr wrap="none" rtlCol="0">
            <a:spAutoFit/>
          </a:bodyPr>
          <a:lstStyle/>
          <a:p>
            <a:r>
              <a:rPr lang="en-US" sz="1400" dirty="0"/>
              <a:t>3_1 Normalization</a:t>
            </a:r>
            <a:endParaRPr lang="en-US" sz="1400" dirty="0">
              <a:solidFill>
                <a:srgbClr val="C00000"/>
              </a:solidFill>
            </a:endParaRPr>
          </a:p>
        </p:txBody>
      </p:sp>
      <p:sp>
        <p:nvSpPr>
          <p:cNvPr id="67" name="TextBox 66">
            <a:extLst>
              <a:ext uri="{FF2B5EF4-FFF2-40B4-BE49-F238E27FC236}">
                <a16:creationId xmlns:a16="http://schemas.microsoft.com/office/drawing/2014/main" id="{09941ABB-1E38-7E42-B3CD-BADCB916609D}"/>
              </a:ext>
            </a:extLst>
          </p:cNvPr>
          <p:cNvSpPr txBox="1"/>
          <p:nvPr/>
        </p:nvSpPr>
        <p:spPr>
          <a:xfrm>
            <a:off x="729111" y="6035626"/>
            <a:ext cx="2473561"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t>Sample Tn5 insertion site count</a:t>
            </a:r>
          </a:p>
          <a:p>
            <a:pPr algn="ctr"/>
            <a:r>
              <a:rPr lang="en-US" sz="1400" dirty="0"/>
              <a:t> TPM </a:t>
            </a:r>
            <a:r>
              <a:rPr lang="en-US" sz="1400" dirty="0">
                <a:solidFill>
                  <a:schemeClr val="accent1"/>
                </a:solidFill>
              </a:rPr>
              <a:t>[.</a:t>
            </a:r>
            <a:r>
              <a:rPr lang="en-US" sz="1400" dirty="0" err="1">
                <a:solidFill>
                  <a:schemeClr val="accent1"/>
                </a:solidFill>
              </a:rPr>
              <a:t>tpm</a:t>
            </a:r>
            <a:r>
              <a:rPr lang="en-US" sz="1400" dirty="0">
                <a:solidFill>
                  <a:schemeClr val="accent1"/>
                </a:solidFill>
              </a:rPr>
              <a:t>]</a:t>
            </a:r>
          </a:p>
        </p:txBody>
      </p:sp>
      <p:cxnSp>
        <p:nvCxnSpPr>
          <p:cNvPr id="68" name="Straight Arrow Connector 67">
            <a:extLst>
              <a:ext uri="{FF2B5EF4-FFF2-40B4-BE49-F238E27FC236}">
                <a16:creationId xmlns:a16="http://schemas.microsoft.com/office/drawing/2014/main" id="{B9466A43-E6D5-6742-A184-9D32BB98AEDA}"/>
              </a:ext>
            </a:extLst>
          </p:cNvPr>
          <p:cNvCxnSpPr>
            <a:cxnSpLocks/>
          </p:cNvCxnSpPr>
          <p:nvPr/>
        </p:nvCxnSpPr>
        <p:spPr>
          <a:xfrm>
            <a:off x="1976374" y="6566788"/>
            <a:ext cx="0" cy="385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9B23BF-748D-CF48-BCDA-C48A53104042}"/>
              </a:ext>
            </a:extLst>
          </p:cNvPr>
          <p:cNvSpPr txBox="1"/>
          <p:nvPr/>
        </p:nvSpPr>
        <p:spPr>
          <a:xfrm>
            <a:off x="1976374" y="6587014"/>
            <a:ext cx="2622128" cy="307777"/>
          </a:xfrm>
          <a:prstGeom prst="rect">
            <a:avLst/>
          </a:prstGeom>
          <a:noFill/>
        </p:spPr>
        <p:txBody>
          <a:bodyPr wrap="none" rtlCol="0">
            <a:spAutoFit/>
          </a:bodyPr>
          <a:lstStyle/>
          <a:p>
            <a:r>
              <a:rPr lang="en-US" sz="1400" dirty="0"/>
              <a:t>4_0 Differential analysis </a:t>
            </a:r>
            <a:r>
              <a:rPr lang="en-US" sz="1400" dirty="0">
                <a:solidFill>
                  <a:srgbClr val="C00000"/>
                </a:solidFill>
              </a:rPr>
              <a:t>(DEseq2)</a:t>
            </a:r>
          </a:p>
        </p:txBody>
      </p:sp>
      <p:sp>
        <p:nvSpPr>
          <p:cNvPr id="72" name="TextBox 71">
            <a:extLst>
              <a:ext uri="{FF2B5EF4-FFF2-40B4-BE49-F238E27FC236}">
                <a16:creationId xmlns:a16="http://schemas.microsoft.com/office/drawing/2014/main" id="{71F59274-6D5C-504D-925D-468A79D83131}"/>
              </a:ext>
            </a:extLst>
          </p:cNvPr>
          <p:cNvSpPr txBox="1"/>
          <p:nvPr/>
        </p:nvSpPr>
        <p:spPr>
          <a:xfrm>
            <a:off x="619163" y="6962211"/>
            <a:ext cx="2703689" cy="30777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Differential output </a:t>
            </a:r>
            <a:r>
              <a:rPr lang="en-US" sz="1400" dirty="0">
                <a:solidFill>
                  <a:schemeClr val="accent1"/>
                </a:solidFill>
              </a:rPr>
              <a:t>[G1_vs_G2.csv]</a:t>
            </a:r>
          </a:p>
        </p:txBody>
      </p:sp>
      <p:sp>
        <p:nvSpPr>
          <p:cNvPr id="73" name="TextBox 72">
            <a:extLst>
              <a:ext uri="{FF2B5EF4-FFF2-40B4-BE49-F238E27FC236}">
                <a16:creationId xmlns:a16="http://schemas.microsoft.com/office/drawing/2014/main" id="{7FBAB290-6239-6243-831E-6598B66BEDB7}"/>
              </a:ext>
            </a:extLst>
          </p:cNvPr>
          <p:cNvSpPr txBox="1"/>
          <p:nvPr/>
        </p:nvSpPr>
        <p:spPr>
          <a:xfrm>
            <a:off x="658538" y="7638257"/>
            <a:ext cx="2624949"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Differential regions </a:t>
            </a:r>
          </a:p>
          <a:p>
            <a:pPr algn="ctr"/>
            <a:r>
              <a:rPr lang="en-US" sz="1400" dirty="0">
                <a:solidFill>
                  <a:schemeClr val="accent1"/>
                </a:solidFill>
              </a:rPr>
              <a:t>[G1_vs_G2-pval-0.05_up/</a:t>
            </a:r>
            <a:r>
              <a:rPr lang="en-US" sz="1400" dirty="0" err="1">
                <a:solidFill>
                  <a:schemeClr val="accent1"/>
                </a:solidFill>
              </a:rPr>
              <a:t>dn.bed</a:t>
            </a:r>
            <a:r>
              <a:rPr lang="en-US" sz="1400" dirty="0">
                <a:solidFill>
                  <a:schemeClr val="accent1"/>
                </a:solidFill>
              </a:rPr>
              <a:t>]</a:t>
            </a:r>
          </a:p>
        </p:txBody>
      </p:sp>
      <p:cxnSp>
        <p:nvCxnSpPr>
          <p:cNvPr id="74" name="Straight Arrow Connector 73">
            <a:extLst>
              <a:ext uri="{FF2B5EF4-FFF2-40B4-BE49-F238E27FC236}">
                <a16:creationId xmlns:a16="http://schemas.microsoft.com/office/drawing/2014/main" id="{5AC5AA4A-7DC8-7740-894C-9B41DDE709C8}"/>
              </a:ext>
            </a:extLst>
          </p:cNvPr>
          <p:cNvCxnSpPr>
            <a:cxnSpLocks/>
          </p:cNvCxnSpPr>
          <p:nvPr/>
        </p:nvCxnSpPr>
        <p:spPr>
          <a:xfrm>
            <a:off x="1965660" y="7269988"/>
            <a:ext cx="0" cy="3624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B7EFF7A-277F-6646-BB63-32FFEA40B5A6}"/>
              </a:ext>
            </a:extLst>
          </p:cNvPr>
          <p:cNvCxnSpPr>
            <a:cxnSpLocks/>
            <a:endCxn id="38" idx="1"/>
          </p:cNvCxnSpPr>
          <p:nvPr/>
        </p:nvCxnSpPr>
        <p:spPr>
          <a:xfrm>
            <a:off x="247330" y="3674341"/>
            <a:ext cx="54843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85DA37F-894D-9A4E-8445-17B076C91798}"/>
              </a:ext>
            </a:extLst>
          </p:cNvPr>
          <p:cNvCxnSpPr>
            <a:cxnSpLocks/>
          </p:cNvCxnSpPr>
          <p:nvPr/>
        </p:nvCxnSpPr>
        <p:spPr>
          <a:xfrm>
            <a:off x="247334" y="3674340"/>
            <a:ext cx="0" cy="37768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B2E15C0-D025-7544-9596-D7CDB0509AD5}"/>
              </a:ext>
            </a:extLst>
          </p:cNvPr>
          <p:cNvCxnSpPr>
            <a:cxnSpLocks/>
          </p:cNvCxnSpPr>
          <p:nvPr/>
        </p:nvCxnSpPr>
        <p:spPr>
          <a:xfrm>
            <a:off x="247330" y="7451189"/>
            <a:ext cx="17183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87865E4-3B09-764E-ADE0-643EF35F01AC}"/>
              </a:ext>
            </a:extLst>
          </p:cNvPr>
          <p:cNvSpPr txBox="1"/>
          <p:nvPr/>
        </p:nvSpPr>
        <p:spPr>
          <a:xfrm>
            <a:off x="1970863" y="7322858"/>
            <a:ext cx="2930482" cy="307777"/>
          </a:xfrm>
          <a:prstGeom prst="rect">
            <a:avLst/>
          </a:prstGeom>
          <a:noFill/>
        </p:spPr>
        <p:txBody>
          <a:bodyPr wrap="none" rtlCol="0">
            <a:spAutoFit/>
          </a:bodyPr>
          <a:lstStyle/>
          <a:p>
            <a:r>
              <a:rPr lang="en-US" sz="1400" dirty="0"/>
              <a:t>4_0 Selected differential peak regions</a:t>
            </a:r>
            <a:endParaRPr lang="en-US" sz="1400" dirty="0">
              <a:solidFill>
                <a:srgbClr val="C00000"/>
              </a:solidFill>
            </a:endParaRPr>
          </a:p>
        </p:txBody>
      </p:sp>
      <p:cxnSp>
        <p:nvCxnSpPr>
          <p:cNvPr id="90" name="Straight Arrow Connector 89">
            <a:extLst>
              <a:ext uri="{FF2B5EF4-FFF2-40B4-BE49-F238E27FC236}">
                <a16:creationId xmlns:a16="http://schemas.microsoft.com/office/drawing/2014/main" id="{F7408645-5CD7-5647-9F95-0767E32FD5D8}"/>
              </a:ext>
            </a:extLst>
          </p:cNvPr>
          <p:cNvCxnSpPr>
            <a:cxnSpLocks/>
          </p:cNvCxnSpPr>
          <p:nvPr/>
        </p:nvCxnSpPr>
        <p:spPr>
          <a:xfrm>
            <a:off x="1965660" y="8173430"/>
            <a:ext cx="0" cy="3539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588BF98-B77B-084F-9988-551299AF73CA}"/>
              </a:ext>
            </a:extLst>
          </p:cNvPr>
          <p:cNvSpPr txBox="1"/>
          <p:nvPr/>
        </p:nvSpPr>
        <p:spPr>
          <a:xfrm>
            <a:off x="1965660" y="8221969"/>
            <a:ext cx="2574679" cy="307777"/>
          </a:xfrm>
          <a:prstGeom prst="rect">
            <a:avLst/>
          </a:prstGeom>
          <a:noFill/>
        </p:spPr>
        <p:txBody>
          <a:bodyPr wrap="none" rtlCol="0">
            <a:spAutoFit/>
          </a:bodyPr>
          <a:lstStyle/>
          <a:p>
            <a:r>
              <a:rPr lang="en-US" sz="1400" dirty="0"/>
              <a:t>4_0.1 Motif enrichment </a:t>
            </a:r>
            <a:r>
              <a:rPr lang="en-US" sz="1400" dirty="0">
                <a:solidFill>
                  <a:srgbClr val="C00000"/>
                </a:solidFill>
              </a:rPr>
              <a:t>(Homer)</a:t>
            </a:r>
          </a:p>
        </p:txBody>
      </p:sp>
      <p:sp>
        <p:nvSpPr>
          <p:cNvPr id="92" name="TextBox 91">
            <a:extLst>
              <a:ext uri="{FF2B5EF4-FFF2-40B4-BE49-F238E27FC236}">
                <a16:creationId xmlns:a16="http://schemas.microsoft.com/office/drawing/2014/main" id="{50A1FFD2-949C-9C42-A176-F9A563333C99}"/>
              </a:ext>
            </a:extLst>
          </p:cNvPr>
          <p:cNvSpPr txBox="1"/>
          <p:nvPr/>
        </p:nvSpPr>
        <p:spPr>
          <a:xfrm>
            <a:off x="542840" y="8540445"/>
            <a:ext cx="2868221"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Differential region motif enrichment </a:t>
            </a:r>
          </a:p>
          <a:p>
            <a:pPr algn="ctr"/>
            <a:r>
              <a:rPr lang="en-US" sz="1400" dirty="0">
                <a:solidFill>
                  <a:schemeClr val="accent1"/>
                </a:solidFill>
              </a:rPr>
              <a:t>[pval-0.05_updn…] Folder</a:t>
            </a:r>
          </a:p>
        </p:txBody>
      </p:sp>
      <p:cxnSp>
        <p:nvCxnSpPr>
          <p:cNvPr id="93" name="Straight Arrow Connector 92">
            <a:extLst>
              <a:ext uri="{FF2B5EF4-FFF2-40B4-BE49-F238E27FC236}">
                <a16:creationId xmlns:a16="http://schemas.microsoft.com/office/drawing/2014/main" id="{75E4BFE1-A7A2-004D-8D1C-5A6154086CEB}"/>
              </a:ext>
            </a:extLst>
          </p:cNvPr>
          <p:cNvCxnSpPr>
            <a:cxnSpLocks/>
            <a:endCxn id="94" idx="0"/>
          </p:cNvCxnSpPr>
          <p:nvPr/>
        </p:nvCxnSpPr>
        <p:spPr>
          <a:xfrm>
            <a:off x="1965660" y="9063665"/>
            <a:ext cx="0" cy="417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55131D6-82BD-CC40-8B21-89ACCDF76443}"/>
              </a:ext>
            </a:extLst>
          </p:cNvPr>
          <p:cNvSpPr txBox="1"/>
          <p:nvPr/>
        </p:nvSpPr>
        <p:spPr>
          <a:xfrm>
            <a:off x="1502713" y="9481384"/>
            <a:ext cx="925894" cy="307777"/>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Heatmaps</a:t>
            </a:r>
          </a:p>
        </p:txBody>
      </p:sp>
      <p:cxnSp>
        <p:nvCxnSpPr>
          <p:cNvPr id="95" name="Straight Arrow Connector 94">
            <a:extLst>
              <a:ext uri="{FF2B5EF4-FFF2-40B4-BE49-F238E27FC236}">
                <a16:creationId xmlns:a16="http://schemas.microsoft.com/office/drawing/2014/main" id="{FE7ED8AC-5ADC-7348-B2EC-395CA16DDAB5}"/>
              </a:ext>
            </a:extLst>
          </p:cNvPr>
          <p:cNvCxnSpPr>
            <a:cxnSpLocks/>
            <a:endCxn id="96" idx="0"/>
          </p:cNvCxnSpPr>
          <p:nvPr/>
        </p:nvCxnSpPr>
        <p:spPr>
          <a:xfrm>
            <a:off x="5069580" y="8019382"/>
            <a:ext cx="0" cy="6818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FF8728E-7F83-0C42-9ABD-7631B3E2EF0A}"/>
              </a:ext>
            </a:extLst>
          </p:cNvPr>
          <p:cNvSpPr txBox="1"/>
          <p:nvPr/>
        </p:nvSpPr>
        <p:spPr>
          <a:xfrm>
            <a:off x="4361341" y="8701214"/>
            <a:ext cx="1416478" cy="307777"/>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Pathway analysis</a:t>
            </a:r>
          </a:p>
        </p:txBody>
      </p:sp>
      <p:sp>
        <p:nvSpPr>
          <p:cNvPr id="115" name="TextBox 114">
            <a:extLst>
              <a:ext uri="{FF2B5EF4-FFF2-40B4-BE49-F238E27FC236}">
                <a16:creationId xmlns:a16="http://schemas.microsoft.com/office/drawing/2014/main" id="{235258A5-1D39-E14D-8DFA-2A8ECB638F2B}"/>
              </a:ext>
            </a:extLst>
          </p:cNvPr>
          <p:cNvSpPr txBox="1"/>
          <p:nvPr/>
        </p:nvSpPr>
        <p:spPr>
          <a:xfrm>
            <a:off x="4330693" y="9081415"/>
            <a:ext cx="1477777" cy="307777"/>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chemeClr val="tx1"/>
                </a:solidFill>
              </a:rPr>
              <a:t>Genomic features</a:t>
            </a:r>
          </a:p>
        </p:txBody>
      </p:sp>
      <p:cxnSp>
        <p:nvCxnSpPr>
          <p:cNvPr id="117" name="Straight Arrow Connector 116">
            <a:extLst>
              <a:ext uri="{FF2B5EF4-FFF2-40B4-BE49-F238E27FC236}">
                <a16:creationId xmlns:a16="http://schemas.microsoft.com/office/drawing/2014/main" id="{F922E446-1DA6-3A4E-BD87-6FC5DDC3D8F9}"/>
              </a:ext>
            </a:extLst>
          </p:cNvPr>
          <p:cNvCxnSpPr>
            <a:cxnSpLocks/>
          </p:cNvCxnSpPr>
          <p:nvPr/>
        </p:nvCxnSpPr>
        <p:spPr>
          <a:xfrm>
            <a:off x="3280096" y="8019382"/>
            <a:ext cx="178948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F4E09C9-1319-1243-B8AD-BDAB890E0CD5}"/>
              </a:ext>
            </a:extLst>
          </p:cNvPr>
          <p:cNvCxnSpPr>
            <a:cxnSpLocks/>
          </p:cNvCxnSpPr>
          <p:nvPr/>
        </p:nvCxnSpPr>
        <p:spPr>
          <a:xfrm>
            <a:off x="4330693" y="3585237"/>
            <a:ext cx="0" cy="1247852"/>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BDBFC16-92EA-874C-B523-DE1A43D1A58F}"/>
              </a:ext>
            </a:extLst>
          </p:cNvPr>
          <p:cNvCxnSpPr>
            <a:cxnSpLocks/>
          </p:cNvCxnSpPr>
          <p:nvPr/>
        </p:nvCxnSpPr>
        <p:spPr>
          <a:xfrm>
            <a:off x="4330693" y="4833089"/>
            <a:ext cx="348071" cy="31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42B8938-7BBB-B64B-A1A8-3313AF088F05}"/>
              </a:ext>
            </a:extLst>
          </p:cNvPr>
          <p:cNvCxnSpPr>
            <a:cxnSpLocks/>
          </p:cNvCxnSpPr>
          <p:nvPr/>
        </p:nvCxnSpPr>
        <p:spPr>
          <a:xfrm>
            <a:off x="3280096" y="7819444"/>
            <a:ext cx="1789484"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B399AB-4368-B544-B6DB-D83F615CCC46}"/>
              </a:ext>
            </a:extLst>
          </p:cNvPr>
          <p:cNvCxnSpPr>
            <a:cxnSpLocks/>
          </p:cNvCxnSpPr>
          <p:nvPr/>
        </p:nvCxnSpPr>
        <p:spPr>
          <a:xfrm>
            <a:off x="5069580" y="5387648"/>
            <a:ext cx="0" cy="2431796"/>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59DD1D4-0786-8C47-B1A9-C747644E76FB}"/>
              </a:ext>
            </a:extLst>
          </p:cNvPr>
          <p:cNvCxnSpPr>
            <a:cxnSpLocks/>
          </p:cNvCxnSpPr>
          <p:nvPr/>
        </p:nvCxnSpPr>
        <p:spPr>
          <a:xfrm>
            <a:off x="5575635" y="5094699"/>
            <a:ext cx="0" cy="5198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641111FC-4A58-BB45-8A29-E8D491A48EE7}"/>
              </a:ext>
            </a:extLst>
          </p:cNvPr>
          <p:cNvSpPr txBox="1"/>
          <p:nvPr/>
        </p:nvSpPr>
        <p:spPr>
          <a:xfrm>
            <a:off x="4718957" y="5614261"/>
            <a:ext cx="1713355" cy="52322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Differential region TF controlled genes plot</a:t>
            </a:r>
            <a:endParaRPr lang="en-US" sz="1400" dirty="0">
              <a:solidFill>
                <a:srgbClr val="C00000"/>
              </a:solidFill>
            </a:endParaRPr>
          </a:p>
        </p:txBody>
      </p:sp>
      <p:cxnSp>
        <p:nvCxnSpPr>
          <p:cNvPr id="136" name="Straight Arrow Connector 135">
            <a:extLst>
              <a:ext uri="{FF2B5EF4-FFF2-40B4-BE49-F238E27FC236}">
                <a16:creationId xmlns:a16="http://schemas.microsoft.com/office/drawing/2014/main" id="{9F1E2892-E4F9-9D42-97E0-2ED0997AA577}"/>
              </a:ext>
            </a:extLst>
          </p:cNvPr>
          <p:cNvCxnSpPr>
            <a:cxnSpLocks/>
          </p:cNvCxnSpPr>
          <p:nvPr/>
        </p:nvCxnSpPr>
        <p:spPr>
          <a:xfrm>
            <a:off x="5069580" y="5387617"/>
            <a:ext cx="50605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FB739DC-01FD-EC47-BFFF-5AC12344945A}"/>
              </a:ext>
            </a:extLst>
          </p:cNvPr>
          <p:cNvCxnSpPr>
            <a:cxnSpLocks/>
          </p:cNvCxnSpPr>
          <p:nvPr/>
        </p:nvCxnSpPr>
        <p:spPr>
          <a:xfrm>
            <a:off x="3166669" y="3744315"/>
            <a:ext cx="1008169"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22EE771-7CCC-9543-A8DC-5561668DEE08}"/>
              </a:ext>
            </a:extLst>
          </p:cNvPr>
          <p:cNvCxnSpPr>
            <a:cxnSpLocks/>
          </p:cNvCxnSpPr>
          <p:nvPr/>
        </p:nvCxnSpPr>
        <p:spPr>
          <a:xfrm>
            <a:off x="4174838" y="3744315"/>
            <a:ext cx="0" cy="2814531"/>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D2FB10B-EE12-BE4D-A2F0-28F01B167A7A}"/>
              </a:ext>
            </a:extLst>
          </p:cNvPr>
          <p:cNvCxnSpPr>
            <a:cxnSpLocks/>
          </p:cNvCxnSpPr>
          <p:nvPr/>
        </p:nvCxnSpPr>
        <p:spPr>
          <a:xfrm>
            <a:off x="4174719" y="6550754"/>
            <a:ext cx="260821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A5102DDD-7B6B-2445-86A8-45A7A924FE46}"/>
              </a:ext>
            </a:extLst>
          </p:cNvPr>
          <p:cNvSpPr txBox="1"/>
          <p:nvPr/>
        </p:nvSpPr>
        <p:spPr>
          <a:xfrm>
            <a:off x="5420078" y="6746768"/>
            <a:ext cx="1080296" cy="52322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err="1">
                <a:solidFill>
                  <a:schemeClr val="tx1"/>
                </a:solidFill>
              </a:rPr>
              <a:t>Jinyong’s</a:t>
            </a:r>
            <a:r>
              <a:rPr lang="en-US" sz="1400" dirty="0">
                <a:solidFill>
                  <a:schemeClr val="tx1"/>
                </a:solidFill>
              </a:rPr>
              <a:t> </a:t>
            </a:r>
          </a:p>
          <a:p>
            <a:pPr algn="ctr"/>
            <a:r>
              <a:rPr lang="en-US" sz="1400" dirty="0">
                <a:solidFill>
                  <a:schemeClr val="tx1"/>
                </a:solidFill>
              </a:rPr>
              <a:t>gene groups</a:t>
            </a:r>
            <a:endParaRPr lang="en-US" sz="1400" dirty="0">
              <a:solidFill>
                <a:schemeClr val="accent1"/>
              </a:solidFill>
            </a:endParaRPr>
          </a:p>
        </p:txBody>
      </p:sp>
      <p:cxnSp>
        <p:nvCxnSpPr>
          <p:cNvPr id="150" name="Straight Arrow Connector 149">
            <a:extLst>
              <a:ext uri="{FF2B5EF4-FFF2-40B4-BE49-F238E27FC236}">
                <a16:creationId xmlns:a16="http://schemas.microsoft.com/office/drawing/2014/main" id="{463AEE20-FBCD-5E46-BEDB-B26965EC2370}"/>
              </a:ext>
            </a:extLst>
          </p:cNvPr>
          <p:cNvCxnSpPr>
            <a:cxnSpLocks/>
            <a:stCxn id="148" idx="3"/>
          </p:cNvCxnSpPr>
          <p:nvPr/>
        </p:nvCxnSpPr>
        <p:spPr>
          <a:xfrm>
            <a:off x="6500374" y="7008378"/>
            <a:ext cx="28255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9848AEF-33ED-1640-B256-E90852E1D57B}"/>
              </a:ext>
            </a:extLst>
          </p:cNvPr>
          <p:cNvCxnSpPr>
            <a:cxnSpLocks/>
          </p:cNvCxnSpPr>
          <p:nvPr/>
        </p:nvCxnSpPr>
        <p:spPr>
          <a:xfrm>
            <a:off x="6781804" y="6558846"/>
            <a:ext cx="0" cy="12605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9B47D80-A467-8040-80CD-8604ABA9D06B}"/>
              </a:ext>
            </a:extLst>
          </p:cNvPr>
          <p:cNvSpPr txBox="1"/>
          <p:nvPr/>
        </p:nvSpPr>
        <p:spPr>
          <a:xfrm>
            <a:off x="5955749" y="7830782"/>
            <a:ext cx="1652119" cy="52322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dirty="0">
                <a:solidFill>
                  <a:srgbClr val="FF0000"/>
                </a:solidFill>
              </a:rPr>
              <a:t>TF enrichment for</a:t>
            </a:r>
          </a:p>
          <a:p>
            <a:pPr algn="ctr"/>
            <a:r>
              <a:rPr lang="en-US" sz="1400" dirty="0">
                <a:solidFill>
                  <a:srgbClr val="FF0000"/>
                </a:solidFill>
              </a:rPr>
              <a:t>Each group of genes</a:t>
            </a:r>
          </a:p>
        </p:txBody>
      </p:sp>
    </p:spTree>
    <p:extLst>
      <p:ext uri="{BB962C8B-B14F-4D97-AF65-F5344CB8AC3E}">
        <p14:creationId xmlns:p14="http://schemas.microsoft.com/office/powerpoint/2010/main" val="295794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6AC77C6-CCEF-4645-9DED-331BACA139B8}"/>
              </a:ext>
            </a:extLst>
          </p:cNvPr>
          <p:cNvCxnSpPr>
            <a:cxnSpLocks/>
          </p:cNvCxnSpPr>
          <p:nvPr/>
        </p:nvCxnSpPr>
        <p:spPr>
          <a:xfrm>
            <a:off x="1618678" y="3266904"/>
            <a:ext cx="0" cy="260067"/>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9BD8C0C-8BAA-3744-85E9-F6D159DF846A}"/>
              </a:ext>
            </a:extLst>
          </p:cNvPr>
          <p:cNvSpPr txBox="1"/>
          <p:nvPr/>
        </p:nvSpPr>
        <p:spPr>
          <a:xfrm>
            <a:off x="1484395" y="3158036"/>
            <a:ext cx="284053" cy="180690"/>
          </a:xfrm>
          <a:prstGeom prst="rect">
            <a:avLst/>
          </a:prstGeom>
          <a:noFill/>
        </p:spPr>
        <p:txBody>
          <a:bodyPr wrap="none" rtlCol="0">
            <a:spAutoFit/>
          </a:bodyPr>
          <a:lstStyle/>
          <a:p>
            <a:pPr algn="ctr"/>
            <a:r>
              <a:rPr lang="en-US" sz="574" b="1" dirty="0">
                <a:solidFill>
                  <a:srgbClr val="0432FF"/>
                </a:solidFill>
              </a:rPr>
              <a:t>TFs</a:t>
            </a:r>
          </a:p>
        </p:txBody>
      </p:sp>
      <p:sp>
        <p:nvSpPr>
          <p:cNvPr id="6" name="TextBox 5">
            <a:extLst>
              <a:ext uri="{FF2B5EF4-FFF2-40B4-BE49-F238E27FC236}">
                <a16:creationId xmlns:a16="http://schemas.microsoft.com/office/drawing/2014/main" id="{0CAF1D69-4D36-1E4C-8B52-3B3780FA9598}"/>
              </a:ext>
            </a:extLst>
          </p:cNvPr>
          <p:cNvSpPr txBox="1"/>
          <p:nvPr/>
        </p:nvSpPr>
        <p:spPr>
          <a:xfrm>
            <a:off x="2284828" y="3156989"/>
            <a:ext cx="284053" cy="180690"/>
          </a:xfrm>
          <a:prstGeom prst="rect">
            <a:avLst/>
          </a:prstGeom>
          <a:noFill/>
        </p:spPr>
        <p:txBody>
          <a:bodyPr wrap="none" rtlCol="0">
            <a:spAutoFit/>
          </a:bodyPr>
          <a:lstStyle/>
          <a:p>
            <a:pPr algn="ctr"/>
            <a:r>
              <a:rPr lang="en-US" sz="574" b="1" dirty="0">
                <a:solidFill>
                  <a:srgbClr val="FF0000"/>
                </a:solidFill>
              </a:rPr>
              <a:t>TFs</a:t>
            </a:r>
          </a:p>
        </p:txBody>
      </p:sp>
      <p:cxnSp>
        <p:nvCxnSpPr>
          <p:cNvPr id="7" name="Straight Connector 6">
            <a:extLst>
              <a:ext uri="{FF2B5EF4-FFF2-40B4-BE49-F238E27FC236}">
                <a16:creationId xmlns:a16="http://schemas.microsoft.com/office/drawing/2014/main" id="{14F9BEAA-EB47-0849-85A4-A19900A7A3D0}"/>
              </a:ext>
            </a:extLst>
          </p:cNvPr>
          <p:cNvCxnSpPr>
            <a:cxnSpLocks/>
          </p:cNvCxnSpPr>
          <p:nvPr/>
        </p:nvCxnSpPr>
        <p:spPr>
          <a:xfrm>
            <a:off x="2426853" y="3284839"/>
            <a:ext cx="0" cy="230997"/>
          </a:xfrm>
          <a:prstGeom prst="line">
            <a:avLst/>
          </a:prstGeom>
          <a:ln>
            <a:solidFill>
              <a:srgbClr val="01B5EE"/>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051D655-2EA7-B444-B579-B9528E2574EA}"/>
              </a:ext>
            </a:extLst>
          </p:cNvPr>
          <p:cNvCxnSpPr/>
          <p:nvPr/>
        </p:nvCxnSpPr>
        <p:spPr>
          <a:xfrm>
            <a:off x="1543947" y="3553846"/>
            <a:ext cx="430922" cy="1094"/>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17F58AF-E61B-F04B-86E6-0F2B4E269772}"/>
              </a:ext>
            </a:extLst>
          </p:cNvPr>
          <p:cNvCxnSpPr/>
          <p:nvPr/>
        </p:nvCxnSpPr>
        <p:spPr>
          <a:xfrm>
            <a:off x="1800762" y="3463817"/>
            <a:ext cx="278011" cy="2014"/>
          </a:xfrm>
          <a:prstGeom prst="line">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C8E1FB-4DB9-9B41-8B60-4D9506A216F7}"/>
              </a:ext>
            </a:extLst>
          </p:cNvPr>
          <p:cNvCxnSpPr/>
          <p:nvPr/>
        </p:nvCxnSpPr>
        <p:spPr>
          <a:xfrm>
            <a:off x="1800762" y="3466925"/>
            <a:ext cx="0" cy="86922"/>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B108B95-AA2F-F648-BD83-0BB628D89FA3}"/>
              </a:ext>
            </a:extLst>
          </p:cNvPr>
          <p:cNvSpPr txBox="1"/>
          <p:nvPr/>
        </p:nvSpPr>
        <p:spPr>
          <a:xfrm>
            <a:off x="1661921" y="3308607"/>
            <a:ext cx="497252" cy="180690"/>
          </a:xfrm>
          <a:prstGeom prst="rect">
            <a:avLst/>
          </a:prstGeom>
          <a:noFill/>
        </p:spPr>
        <p:txBody>
          <a:bodyPr wrap="none" rtlCol="0">
            <a:spAutoFit/>
          </a:bodyPr>
          <a:lstStyle/>
          <a:p>
            <a:pPr algn="ctr"/>
            <a:r>
              <a:rPr lang="en-US" sz="574" dirty="0" err="1">
                <a:solidFill>
                  <a:srgbClr val="FF9300"/>
                </a:solidFill>
              </a:rPr>
              <a:t>Tfh</a:t>
            </a:r>
            <a:r>
              <a:rPr lang="en-US" sz="574" baseline="30000" dirty="0">
                <a:solidFill>
                  <a:srgbClr val="FF9300"/>
                </a:solidFill>
              </a:rPr>
              <a:t>+</a:t>
            </a:r>
            <a:r>
              <a:rPr lang="en-US" sz="574" dirty="0">
                <a:solidFill>
                  <a:srgbClr val="FF9300"/>
                </a:solidFill>
              </a:rPr>
              <a:t> genes</a:t>
            </a:r>
          </a:p>
        </p:txBody>
      </p:sp>
      <p:sp>
        <p:nvSpPr>
          <p:cNvPr id="12" name="TextBox 11">
            <a:extLst>
              <a:ext uri="{FF2B5EF4-FFF2-40B4-BE49-F238E27FC236}">
                <a16:creationId xmlns:a16="http://schemas.microsoft.com/office/drawing/2014/main" id="{4B6EE6B9-9CDD-9741-8529-C6147ABC6B6E}"/>
              </a:ext>
            </a:extLst>
          </p:cNvPr>
          <p:cNvSpPr txBox="1"/>
          <p:nvPr/>
        </p:nvSpPr>
        <p:spPr>
          <a:xfrm>
            <a:off x="2512092" y="3317229"/>
            <a:ext cx="511680" cy="180690"/>
          </a:xfrm>
          <a:prstGeom prst="rect">
            <a:avLst/>
          </a:prstGeom>
          <a:noFill/>
        </p:spPr>
        <p:txBody>
          <a:bodyPr wrap="none" rtlCol="0">
            <a:spAutoFit/>
          </a:bodyPr>
          <a:lstStyle/>
          <a:p>
            <a:pPr algn="ctr"/>
            <a:r>
              <a:rPr lang="en-US" sz="574" dirty="0">
                <a:solidFill>
                  <a:srgbClr val="01B5EE"/>
                </a:solidFill>
              </a:rPr>
              <a:t>Th1</a:t>
            </a:r>
            <a:r>
              <a:rPr lang="en-US" sz="574" baseline="30000" dirty="0">
                <a:solidFill>
                  <a:srgbClr val="01B5EE"/>
                </a:solidFill>
              </a:rPr>
              <a:t>+</a:t>
            </a:r>
            <a:r>
              <a:rPr lang="en-US" sz="574" dirty="0">
                <a:solidFill>
                  <a:srgbClr val="01B5EE"/>
                </a:solidFill>
              </a:rPr>
              <a:t> genes</a:t>
            </a:r>
          </a:p>
        </p:txBody>
      </p:sp>
      <p:sp>
        <p:nvSpPr>
          <p:cNvPr id="13" name="TextBox 12">
            <a:extLst>
              <a:ext uri="{FF2B5EF4-FFF2-40B4-BE49-F238E27FC236}">
                <a16:creationId xmlns:a16="http://schemas.microsoft.com/office/drawing/2014/main" id="{07106449-3D00-C749-9B21-28D47AC24487}"/>
              </a:ext>
            </a:extLst>
          </p:cNvPr>
          <p:cNvSpPr txBox="1"/>
          <p:nvPr/>
        </p:nvSpPr>
        <p:spPr>
          <a:xfrm>
            <a:off x="514487" y="3948682"/>
            <a:ext cx="465192" cy="190501"/>
          </a:xfrm>
          <a:prstGeom prst="rect">
            <a:avLst/>
          </a:prstGeom>
          <a:noFill/>
        </p:spPr>
        <p:txBody>
          <a:bodyPr wrap="none" rtlCol="0">
            <a:spAutoFit/>
          </a:bodyPr>
          <a:lstStyle/>
          <a:p>
            <a:r>
              <a:rPr lang="en-US" sz="638" dirty="0"/>
              <a:t>WT_TFH</a:t>
            </a:r>
          </a:p>
        </p:txBody>
      </p:sp>
      <p:sp>
        <p:nvSpPr>
          <p:cNvPr id="14" name="TextBox 13">
            <a:extLst>
              <a:ext uri="{FF2B5EF4-FFF2-40B4-BE49-F238E27FC236}">
                <a16:creationId xmlns:a16="http://schemas.microsoft.com/office/drawing/2014/main" id="{5C243093-01E7-B749-9792-3EC6FE03805E}"/>
              </a:ext>
            </a:extLst>
          </p:cNvPr>
          <p:cNvSpPr txBox="1"/>
          <p:nvPr/>
        </p:nvSpPr>
        <p:spPr>
          <a:xfrm>
            <a:off x="893072" y="3948682"/>
            <a:ext cx="470000" cy="190501"/>
          </a:xfrm>
          <a:prstGeom prst="rect">
            <a:avLst/>
          </a:prstGeom>
          <a:noFill/>
        </p:spPr>
        <p:txBody>
          <a:bodyPr wrap="none" rtlCol="0">
            <a:spAutoFit/>
          </a:bodyPr>
          <a:lstStyle/>
          <a:p>
            <a:r>
              <a:rPr lang="en-US" sz="638" dirty="0"/>
              <a:t>WT_TH1</a:t>
            </a:r>
          </a:p>
        </p:txBody>
      </p:sp>
      <p:sp>
        <p:nvSpPr>
          <p:cNvPr id="15" name="TextBox 14">
            <a:extLst>
              <a:ext uri="{FF2B5EF4-FFF2-40B4-BE49-F238E27FC236}">
                <a16:creationId xmlns:a16="http://schemas.microsoft.com/office/drawing/2014/main" id="{AF3FFD6A-07FD-B84C-BA2E-690D7AE0081E}"/>
              </a:ext>
            </a:extLst>
          </p:cNvPr>
          <p:cNvSpPr txBox="1"/>
          <p:nvPr/>
        </p:nvSpPr>
        <p:spPr>
          <a:xfrm>
            <a:off x="582308" y="3751177"/>
            <a:ext cx="691215" cy="190501"/>
          </a:xfrm>
          <a:prstGeom prst="rect">
            <a:avLst/>
          </a:prstGeom>
          <a:noFill/>
        </p:spPr>
        <p:txBody>
          <a:bodyPr wrap="none" rtlCol="0">
            <a:spAutoFit/>
          </a:bodyPr>
          <a:lstStyle/>
          <a:p>
            <a:r>
              <a:rPr lang="en-US" sz="638" dirty="0"/>
              <a:t>TFH Associated</a:t>
            </a:r>
          </a:p>
        </p:txBody>
      </p:sp>
      <p:sp>
        <p:nvSpPr>
          <p:cNvPr id="16" name="TextBox 15">
            <a:extLst>
              <a:ext uri="{FF2B5EF4-FFF2-40B4-BE49-F238E27FC236}">
                <a16:creationId xmlns:a16="http://schemas.microsoft.com/office/drawing/2014/main" id="{3C335244-39C6-0B4C-B03B-1690B31C9B04}"/>
              </a:ext>
            </a:extLst>
          </p:cNvPr>
          <p:cNvSpPr txBox="1"/>
          <p:nvPr/>
        </p:nvSpPr>
        <p:spPr>
          <a:xfrm>
            <a:off x="1371904" y="3947794"/>
            <a:ext cx="465192" cy="190501"/>
          </a:xfrm>
          <a:prstGeom prst="rect">
            <a:avLst/>
          </a:prstGeom>
          <a:noFill/>
        </p:spPr>
        <p:txBody>
          <a:bodyPr wrap="none" rtlCol="0">
            <a:spAutoFit/>
          </a:bodyPr>
          <a:lstStyle/>
          <a:p>
            <a:r>
              <a:rPr lang="en-US" sz="638" dirty="0"/>
              <a:t>WT_TFH</a:t>
            </a:r>
          </a:p>
        </p:txBody>
      </p:sp>
      <p:sp>
        <p:nvSpPr>
          <p:cNvPr id="17" name="TextBox 16">
            <a:extLst>
              <a:ext uri="{FF2B5EF4-FFF2-40B4-BE49-F238E27FC236}">
                <a16:creationId xmlns:a16="http://schemas.microsoft.com/office/drawing/2014/main" id="{438C4FD2-2223-0F4A-84F6-DFFF8F69FA99}"/>
              </a:ext>
            </a:extLst>
          </p:cNvPr>
          <p:cNvSpPr txBox="1"/>
          <p:nvPr/>
        </p:nvSpPr>
        <p:spPr>
          <a:xfrm>
            <a:off x="1711773" y="3947794"/>
            <a:ext cx="470000" cy="190501"/>
          </a:xfrm>
          <a:prstGeom prst="rect">
            <a:avLst/>
          </a:prstGeom>
          <a:noFill/>
        </p:spPr>
        <p:txBody>
          <a:bodyPr wrap="none" rtlCol="0">
            <a:spAutoFit/>
          </a:bodyPr>
          <a:lstStyle/>
          <a:p>
            <a:r>
              <a:rPr lang="en-US" sz="638" dirty="0"/>
              <a:t>WT_TH1</a:t>
            </a:r>
          </a:p>
        </p:txBody>
      </p:sp>
      <p:sp>
        <p:nvSpPr>
          <p:cNvPr id="18" name="TextBox 17">
            <a:extLst>
              <a:ext uri="{FF2B5EF4-FFF2-40B4-BE49-F238E27FC236}">
                <a16:creationId xmlns:a16="http://schemas.microsoft.com/office/drawing/2014/main" id="{FEDAFEAF-719B-0B4A-8B90-72FCD51B3825}"/>
              </a:ext>
            </a:extLst>
          </p:cNvPr>
          <p:cNvSpPr txBox="1"/>
          <p:nvPr/>
        </p:nvSpPr>
        <p:spPr>
          <a:xfrm>
            <a:off x="1430117" y="3750289"/>
            <a:ext cx="696024" cy="190501"/>
          </a:xfrm>
          <a:prstGeom prst="rect">
            <a:avLst/>
          </a:prstGeom>
          <a:noFill/>
        </p:spPr>
        <p:txBody>
          <a:bodyPr wrap="none" rtlCol="0">
            <a:spAutoFit/>
          </a:bodyPr>
          <a:lstStyle/>
          <a:p>
            <a:r>
              <a:rPr lang="en-US" sz="638" dirty="0"/>
              <a:t>TH1 Associated</a:t>
            </a:r>
          </a:p>
        </p:txBody>
      </p:sp>
      <p:sp>
        <p:nvSpPr>
          <p:cNvPr id="19" name="TextBox 18">
            <a:extLst>
              <a:ext uri="{FF2B5EF4-FFF2-40B4-BE49-F238E27FC236}">
                <a16:creationId xmlns:a16="http://schemas.microsoft.com/office/drawing/2014/main" id="{34CB3183-23D5-4E4C-9983-C2DA62ABA034}"/>
              </a:ext>
            </a:extLst>
          </p:cNvPr>
          <p:cNvSpPr txBox="1"/>
          <p:nvPr/>
        </p:nvSpPr>
        <p:spPr>
          <a:xfrm>
            <a:off x="2207008" y="3947794"/>
            <a:ext cx="530916" cy="288669"/>
          </a:xfrm>
          <a:prstGeom prst="rect">
            <a:avLst/>
          </a:prstGeom>
          <a:noFill/>
        </p:spPr>
        <p:txBody>
          <a:bodyPr wrap="none" rtlCol="0">
            <a:spAutoFit/>
          </a:bodyPr>
          <a:lstStyle/>
          <a:p>
            <a:pPr algn="ctr"/>
            <a:r>
              <a:rPr lang="en-US" sz="638" dirty="0"/>
              <a:t>PRDM1KO</a:t>
            </a:r>
            <a:br>
              <a:rPr lang="en-US" sz="638" dirty="0"/>
            </a:br>
            <a:r>
              <a:rPr lang="en-US" sz="638" dirty="0"/>
              <a:t>_TFH</a:t>
            </a:r>
          </a:p>
        </p:txBody>
      </p:sp>
      <p:sp>
        <p:nvSpPr>
          <p:cNvPr id="20" name="TextBox 19">
            <a:extLst>
              <a:ext uri="{FF2B5EF4-FFF2-40B4-BE49-F238E27FC236}">
                <a16:creationId xmlns:a16="http://schemas.microsoft.com/office/drawing/2014/main" id="{2418974B-EDCD-4E44-92E6-C88AFC8189E2}"/>
              </a:ext>
            </a:extLst>
          </p:cNvPr>
          <p:cNvSpPr txBox="1"/>
          <p:nvPr/>
        </p:nvSpPr>
        <p:spPr>
          <a:xfrm>
            <a:off x="2688636" y="3947794"/>
            <a:ext cx="500458" cy="190501"/>
          </a:xfrm>
          <a:prstGeom prst="rect">
            <a:avLst/>
          </a:prstGeom>
          <a:noFill/>
        </p:spPr>
        <p:txBody>
          <a:bodyPr wrap="none" rtlCol="0">
            <a:spAutoFit/>
          </a:bodyPr>
          <a:lstStyle/>
          <a:p>
            <a:r>
              <a:rPr lang="en-US" sz="638" dirty="0"/>
              <a:t>DKO_TFH</a:t>
            </a:r>
          </a:p>
        </p:txBody>
      </p:sp>
      <p:sp>
        <p:nvSpPr>
          <p:cNvPr id="21" name="TextBox 20">
            <a:extLst>
              <a:ext uri="{FF2B5EF4-FFF2-40B4-BE49-F238E27FC236}">
                <a16:creationId xmlns:a16="http://schemas.microsoft.com/office/drawing/2014/main" id="{E6FEE4A7-F084-D742-8CB7-E3BFBE0C2B1D}"/>
              </a:ext>
            </a:extLst>
          </p:cNvPr>
          <p:cNvSpPr txBox="1"/>
          <p:nvPr/>
        </p:nvSpPr>
        <p:spPr>
          <a:xfrm>
            <a:off x="2329590" y="3753029"/>
            <a:ext cx="691215" cy="190501"/>
          </a:xfrm>
          <a:prstGeom prst="rect">
            <a:avLst/>
          </a:prstGeom>
          <a:noFill/>
        </p:spPr>
        <p:txBody>
          <a:bodyPr wrap="none" rtlCol="0">
            <a:spAutoFit/>
          </a:bodyPr>
          <a:lstStyle/>
          <a:p>
            <a:r>
              <a:rPr lang="en-US" sz="638" dirty="0"/>
              <a:t>TFH Associated</a:t>
            </a:r>
          </a:p>
        </p:txBody>
      </p:sp>
      <p:sp>
        <p:nvSpPr>
          <p:cNvPr id="22" name="TextBox 21">
            <a:extLst>
              <a:ext uri="{FF2B5EF4-FFF2-40B4-BE49-F238E27FC236}">
                <a16:creationId xmlns:a16="http://schemas.microsoft.com/office/drawing/2014/main" id="{41B1A4FA-8917-CD46-AFD5-02EFACCD6B56}"/>
              </a:ext>
            </a:extLst>
          </p:cNvPr>
          <p:cNvSpPr txBox="1"/>
          <p:nvPr/>
        </p:nvSpPr>
        <p:spPr>
          <a:xfrm>
            <a:off x="3282549" y="3745568"/>
            <a:ext cx="696024" cy="190501"/>
          </a:xfrm>
          <a:prstGeom prst="rect">
            <a:avLst/>
          </a:prstGeom>
          <a:noFill/>
        </p:spPr>
        <p:txBody>
          <a:bodyPr wrap="none" rtlCol="0">
            <a:spAutoFit/>
          </a:bodyPr>
          <a:lstStyle/>
          <a:p>
            <a:r>
              <a:rPr lang="en-US" sz="638" dirty="0"/>
              <a:t>TH1 Associated</a:t>
            </a:r>
          </a:p>
        </p:txBody>
      </p:sp>
      <p:sp>
        <p:nvSpPr>
          <p:cNvPr id="23" name="TextBox 22">
            <a:extLst>
              <a:ext uri="{FF2B5EF4-FFF2-40B4-BE49-F238E27FC236}">
                <a16:creationId xmlns:a16="http://schemas.microsoft.com/office/drawing/2014/main" id="{61BA901C-2375-F64E-918B-1C05CFCE581E}"/>
              </a:ext>
            </a:extLst>
          </p:cNvPr>
          <p:cNvSpPr txBox="1"/>
          <p:nvPr/>
        </p:nvSpPr>
        <p:spPr>
          <a:xfrm>
            <a:off x="3160726" y="3942185"/>
            <a:ext cx="530916" cy="288669"/>
          </a:xfrm>
          <a:prstGeom prst="rect">
            <a:avLst/>
          </a:prstGeom>
          <a:noFill/>
        </p:spPr>
        <p:txBody>
          <a:bodyPr wrap="none" rtlCol="0">
            <a:spAutoFit/>
          </a:bodyPr>
          <a:lstStyle/>
          <a:p>
            <a:pPr algn="ctr"/>
            <a:r>
              <a:rPr lang="en-US" sz="638" dirty="0"/>
              <a:t>PRDM1KO</a:t>
            </a:r>
            <a:br>
              <a:rPr lang="en-US" sz="638" dirty="0"/>
            </a:br>
            <a:r>
              <a:rPr lang="en-US" sz="638" dirty="0"/>
              <a:t>_TFH</a:t>
            </a:r>
          </a:p>
        </p:txBody>
      </p:sp>
      <p:sp>
        <p:nvSpPr>
          <p:cNvPr id="24" name="TextBox 23">
            <a:extLst>
              <a:ext uri="{FF2B5EF4-FFF2-40B4-BE49-F238E27FC236}">
                <a16:creationId xmlns:a16="http://schemas.microsoft.com/office/drawing/2014/main" id="{AA454CC8-4A4D-3843-B131-C36565C24F7E}"/>
              </a:ext>
            </a:extLst>
          </p:cNvPr>
          <p:cNvSpPr txBox="1"/>
          <p:nvPr/>
        </p:nvSpPr>
        <p:spPr>
          <a:xfrm>
            <a:off x="3642355" y="3942185"/>
            <a:ext cx="500458" cy="190501"/>
          </a:xfrm>
          <a:prstGeom prst="rect">
            <a:avLst/>
          </a:prstGeom>
          <a:noFill/>
        </p:spPr>
        <p:txBody>
          <a:bodyPr wrap="none" rtlCol="0">
            <a:spAutoFit/>
          </a:bodyPr>
          <a:lstStyle/>
          <a:p>
            <a:r>
              <a:rPr lang="en-US" sz="638" dirty="0"/>
              <a:t>DKO_TFH</a:t>
            </a:r>
          </a:p>
        </p:txBody>
      </p:sp>
      <p:sp>
        <p:nvSpPr>
          <p:cNvPr id="25" name="TextBox 24">
            <a:extLst>
              <a:ext uri="{FF2B5EF4-FFF2-40B4-BE49-F238E27FC236}">
                <a16:creationId xmlns:a16="http://schemas.microsoft.com/office/drawing/2014/main" id="{5B369E72-E6C6-9F43-AED2-3ECE352340A7}"/>
              </a:ext>
            </a:extLst>
          </p:cNvPr>
          <p:cNvSpPr txBox="1"/>
          <p:nvPr/>
        </p:nvSpPr>
        <p:spPr>
          <a:xfrm>
            <a:off x="88520" y="4211351"/>
            <a:ext cx="537327" cy="357406"/>
          </a:xfrm>
          <a:prstGeom prst="rect">
            <a:avLst/>
          </a:prstGeom>
          <a:noFill/>
        </p:spPr>
        <p:txBody>
          <a:bodyPr wrap="none" rtlCol="0">
            <a:spAutoFit/>
          </a:bodyPr>
          <a:lstStyle/>
          <a:p>
            <a:pPr algn="ctr"/>
            <a:r>
              <a:rPr lang="en-US" sz="574" b="1" dirty="0"/>
              <a:t>TFs</a:t>
            </a:r>
            <a:br>
              <a:rPr lang="en-US" sz="574" b="1" dirty="0"/>
            </a:br>
            <a:r>
              <a:rPr lang="en-US" sz="574" b="1" dirty="0"/>
              <a:t>w/ motif</a:t>
            </a:r>
          </a:p>
          <a:p>
            <a:pPr algn="ctr"/>
            <a:r>
              <a:rPr lang="en-US" sz="574" b="1" dirty="0"/>
              <a:t>enrichment</a:t>
            </a:r>
          </a:p>
        </p:txBody>
      </p:sp>
      <p:pic>
        <p:nvPicPr>
          <p:cNvPr id="26" name="Picture 25">
            <a:extLst>
              <a:ext uri="{FF2B5EF4-FFF2-40B4-BE49-F238E27FC236}">
                <a16:creationId xmlns:a16="http://schemas.microsoft.com/office/drawing/2014/main" id="{41765417-FB59-7143-B710-BA990DEC3586}"/>
              </a:ext>
            </a:extLst>
          </p:cNvPr>
          <p:cNvPicPr>
            <a:picLocks noChangeAspect="1"/>
          </p:cNvPicPr>
          <p:nvPr/>
        </p:nvPicPr>
        <p:blipFill>
          <a:blip r:embed="rId2"/>
          <a:stretch>
            <a:fillRect/>
          </a:stretch>
        </p:blipFill>
        <p:spPr>
          <a:xfrm>
            <a:off x="236597" y="4913195"/>
            <a:ext cx="2004814" cy="1770919"/>
          </a:xfrm>
          <a:prstGeom prst="rect">
            <a:avLst/>
          </a:prstGeom>
        </p:spPr>
      </p:pic>
      <p:pic>
        <p:nvPicPr>
          <p:cNvPr id="27" name="Picture 26">
            <a:extLst>
              <a:ext uri="{FF2B5EF4-FFF2-40B4-BE49-F238E27FC236}">
                <a16:creationId xmlns:a16="http://schemas.microsoft.com/office/drawing/2014/main" id="{AEA033ED-A1EC-AA44-B6C1-C6A5E13492B3}"/>
              </a:ext>
            </a:extLst>
          </p:cNvPr>
          <p:cNvPicPr>
            <a:picLocks noChangeAspect="1"/>
          </p:cNvPicPr>
          <p:nvPr/>
        </p:nvPicPr>
        <p:blipFill>
          <a:blip r:embed="rId3"/>
          <a:stretch>
            <a:fillRect/>
          </a:stretch>
        </p:blipFill>
        <p:spPr>
          <a:xfrm>
            <a:off x="2270997" y="5261652"/>
            <a:ext cx="214802" cy="1422463"/>
          </a:xfrm>
          <a:prstGeom prst="rect">
            <a:avLst/>
          </a:prstGeom>
        </p:spPr>
      </p:pic>
      <p:sp>
        <p:nvSpPr>
          <p:cNvPr id="28" name="Rectangle 27">
            <a:extLst>
              <a:ext uri="{FF2B5EF4-FFF2-40B4-BE49-F238E27FC236}">
                <a16:creationId xmlns:a16="http://schemas.microsoft.com/office/drawing/2014/main" id="{DB9412D6-DDEA-D148-B34A-818EBE1737A0}"/>
              </a:ext>
            </a:extLst>
          </p:cNvPr>
          <p:cNvSpPr/>
          <p:nvPr/>
        </p:nvSpPr>
        <p:spPr>
          <a:xfrm>
            <a:off x="151513" y="3664696"/>
            <a:ext cx="4017567" cy="9654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9" dirty="0"/>
          </a:p>
        </p:txBody>
      </p:sp>
      <p:cxnSp>
        <p:nvCxnSpPr>
          <p:cNvPr id="29" name="Straight Connector 28">
            <a:extLst>
              <a:ext uri="{FF2B5EF4-FFF2-40B4-BE49-F238E27FC236}">
                <a16:creationId xmlns:a16="http://schemas.microsoft.com/office/drawing/2014/main" id="{D0424619-B85E-C042-9F01-83D852B386A6}"/>
              </a:ext>
            </a:extLst>
          </p:cNvPr>
          <p:cNvCxnSpPr/>
          <p:nvPr/>
        </p:nvCxnSpPr>
        <p:spPr>
          <a:xfrm>
            <a:off x="2329590" y="3566591"/>
            <a:ext cx="430922" cy="1094"/>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6D75214-62E0-7144-B41D-1E6F334239E0}"/>
              </a:ext>
            </a:extLst>
          </p:cNvPr>
          <p:cNvCxnSpPr/>
          <p:nvPr/>
        </p:nvCxnSpPr>
        <p:spPr>
          <a:xfrm>
            <a:off x="2586406" y="3476563"/>
            <a:ext cx="278011" cy="2014"/>
          </a:xfrm>
          <a:prstGeom prst="line">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EFC2425-24C3-704A-AAB4-BE73850F2DFB}"/>
              </a:ext>
            </a:extLst>
          </p:cNvPr>
          <p:cNvCxnSpPr/>
          <p:nvPr/>
        </p:nvCxnSpPr>
        <p:spPr>
          <a:xfrm>
            <a:off x="2586406" y="3479671"/>
            <a:ext cx="0" cy="86922"/>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FEE76CE-E46E-5847-AE80-91E1D2515275}"/>
              </a:ext>
            </a:extLst>
          </p:cNvPr>
          <p:cNvSpPr txBox="1"/>
          <p:nvPr/>
        </p:nvSpPr>
        <p:spPr>
          <a:xfrm>
            <a:off x="2600511" y="4989602"/>
            <a:ext cx="1075259" cy="386837"/>
          </a:xfrm>
          <a:prstGeom prst="rect">
            <a:avLst/>
          </a:prstGeom>
          <a:noFill/>
        </p:spPr>
        <p:txBody>
          <a:bodyPr wrap="square" rtlCol="0">
            <a:spAutoFit/>
          </a:bodyPr>
          <a:lstStyle/>
          <a:p>
            <a:r>
              <a:rPr lang="en-US" sz="638" dirty="0" err="1"/>
              <a:t>Dapeng</a:t>
            </a:r>
            <a:r>
              <a:rPr lang="en-US" sz="638" dirty="0"/>
              <a:t> et al. </a:t>
            </a:r>
            <a:r>
              <a:rPr lang="en-US" sz="638" i="1" dirty="0"/>
              <a:t>Immunity</a:t>
            </a:r>
            <a:r>
              <a:rPr lang="en-US" sz="638" dirty="0"/>
              <a:t> 2018</a:t>
            </a:r>
          </a:p>
          <a:p>
            <a:r>
              <a:rPr lang="en-US" sz="638" dirty="0"/>
              <a:t>Fig.S4E</a:t>
            </a:r>
          </a:p>
        </p:txBody>
      </p:sp>
      <p:sp>
        <p:nvSpPr>
          <p:cNvPr id="33" name="Rectangle 32">
            <a:extLst>
              <a:ext uri="{FF2B5EF4-FFF2-40B4-BE49-F238E27FC236}">
                <a16:creationId xmlns:a16="http://schemas.microsoft.com/office/drawing/2014/main" id="{ADEEC407-B8FA-5742-820B-F7F6B651A800}"/>
              </a:ext>
            </a:extLst>
          </p:cNvPr>
          <p:cNvSpPr/>
          <p:nvPr/>
        </p:nvSpPr>
        <p:spPr>
          <a:xfrm>
            <a:off x="2703520" y="5326560"/>
            <a:ext cx="1578701" cy="1270348"/>
          </a:xfrm>
          <a:prstGeom prst="rect">
            <a:avLst/>
          </a:prstGeom>
        </p:spPr>
        <p:txBody>
          <a:bodyPr wrap="square">
            <a:spAutoFit/>
          </a:bodyPr>
          <a:lstStyle/>
          <a:p>
            <a:r>
              <a:rPr lang="en-US" sz="638" dirty="0">
                <a:latin typeface="ArialMT"/>
              </a:rPr>
              <a:t>(</a:t>
            </a:r>
            <a:r>
              <a:rPr lang="en-US" sz="638" b="1" dirty="0">
                <a:latin typeface="Arial" panose="020B0604020202020204" pitchFamily="34" charset="0"/>
              </a:rPr>
              <a:t>E</a:t>
            </a:r>
            <a:r>
              <a:rPr lang="en-US" sz="638" dirty="0">
                <a:latin typeface="ArialMT"/>
              </a:rPr>
              <a:t>) Motif enrichment was calculated within the </a:t>
            </a:r>
            <a:r>
              <a:rPr lang="en-US" sz="638" i="1" dirty="0">
                <a:latin typeface="Arial" panose="020B0604020202020204" pitchFamily="34" charset="0"/>
              </a:rPr>
              <a:t>cis</a:t>
            </a:r>
            <a:r>
              <a:rPr lang="en-US" sz="638" dirty="0">
                <a:latin typeface="ArialMT"/>
              </a:rPr>
              <a:t>-acting regions that were accessible in specific CTL subsets (indicated at top). Heatmaps depict the percentages of the most highly enriched TF motifs within regions that become accessible upon TCR stimulation (frequency in target sequences &gt;15%, on-target frequency/background-frequency ratio ≥1.5, and </a:t>
            </a:r>
            <a:r>
              <a:rPr lang="en-US" sz="638" dirty="0" err="1">
                <a:latin typeface="ArialMT"/>
              </a:rPr>
              <a:t>pval</a:t>
            </a:r>
            <a:r>
              <a:rPr lang="en-US" sz="638" dirty="0">
                <a:latin typeface="ArialMT"/>
              </a:rPr>
              <a:t> ≤0.05; see methods and </a:t>
            </a:r>
            <a:r>
              <a:rPr lang="en-US" sz="638" b="1" dirty="0">
                <a:latin typeface="Arial" panose="020B0604020202020204" pitchFamily="34" charset="0"/>
              </a:rPr>
              <a:t>Table S2</a:t>
            </a:r>
            <a:r>
              <a:rPr lang="en-US" sz="638" dirty="0">
                <a:latin typeface="ArialMT"/>
              </a:rPr>
              <a:t>). </a:t>
            </a:r>
            <a:endParaRPr lang="en-US" sz="638" dirty="0"/>
          </a:p>
        </p:txBody>
      </p:sp>
      <p:sp>
        <p:nvSpPr>
          <p:cNvPr id="34" name="TextBox 33">
            <a:extLst>
              <a:ext uri="{FF2B5EF4-FFF2-40B4-BE49-F238E27FC236}">
                <a16:creationId xmlns:a16="http://schemas.microsoft.com/office/drawing/2014/main" id="{E1E3AEB4-D062-784F-A322-37B48F3FE966}"/>
              </a:ext>
            </a:extLst>
          </p:cNvPr>
          <p:cNvSpPr txBox="1"/>
          <p:nvPr/>
        </p:nvSpPr>
        <p:spPr>
          <a:xfrm>
            <a:off x="42968" y="2882719"/>
            <a:ext cx="5222905" cy="268984"/>
          </a:xfrm>
          <a:prstGeom prst="rect">
            <a:avLst/>
          </a:prstGeom>
          <a:noFill/>
        </p:spPr>
        <p:txBody>
          <a:bodyPr wrap="none" rtlCol="0">
            <a:spAutoFit/>
          </a:bodyPr>
          <a:lstStyle/>
          <a:p>
            <a:r>
              <a:rPr lang="en-US" sz="1148" dirty="0"/>
              <a:t>3. Motif Enrichment on </a:t>
            </a:r>
            <a:r>
              <a:rPr lang="en-US" sz="1148" dirty="0" err="1"/>
              <a:t>Tfh</a:t>
            </a:r>
            <a:r>
              <a:rPr lang="en-US" sz="1148" dirty="0"/>
              <a:t> and Th1 associated genes or Group IV or Group II genes?</a:t>
            </a:r>
          </a:p>
        </p:txBody>
      </p:sp>
      <p:sp>
        <p:nvSpPr>
          <p:cNvPr id="35" name="TextBox 34">
            <a:extLst>
              <a:ext uri="{FF2B5EF4-FFF2-40B4-BE49-F238E27FC236}">
                <a16:creationId xmlns:a16="http://schemas.microsoft.com/office/drawing/2014/main" id="{3C66DDF3-9F0C-AF4A-A63C-8A6ACE87175E}"/>
              </a:ext>
            </a:extLst>
          </p:cNvPr>
          <p:cNvSpPr txBox="1"/>
          <p:nvPr/>
        </p:nvSpPr>
        <p:spPr>
          <a:xfrm>
            <a:off x="4599876" y="3521662"/>
            <a:ext cx="2580515" cy="622286"/>
          </a:xfrm>
          <a:prstGeom prst="rect">
            <a:avLst/>
          </a:prstGeom>
          <a:noFill/>
        </p:spPr>
        <p:txBody>
          <a:bodyPr wrap="none" rtlCol="0">
            <a:spAutoFit/>
          </a:bodyPr>
          <a:lstStyle/>
          <a:p>
            <a:r>
              <a:rPr lang="en-US" sz="1148" dirty="0"/>
              <a:t>Two approaches to try:</a:t>
            </a:r>
          </a:p>
          <a:p>
            <a:pPr marL="218597" indent="-218597">
              <a:buAutoNum type="arabicParenBoth"/>
            </a:pPr>
            <a:r>
              <a:rPr lang="en-US" sz="1148" dirty="0"/>
              <a:t>Use </a:t>
            </a:r>
            <a:r>
              <a:rPr lang="en-US" sz="1148" dirty="0" err="1"/>
              <a:t>Tfh</a:t>
            </a:r>
            <a:r>
              <a:rPr lang="en-US" sz="1148" dirty="0"/>
              <a:t> and Th1 associated gene set</a:t>
            </a:r>
          </a:p>
          <a:p>
            <a:pPr marL="218597" indent="-218597">
              <a:buAutoNum type="arabicParenBoth"/>
            </a:pPr>
            <a:r>
              <a:rPr lang="en-US" sz="1148" dirty="0"/>
              <a:t>Use Group IV and II gene set</a:t>
            </a:r>
          </a:p>
        </p:txBody>
      </p:sp>
      <p:cxnSp>
        <p:nvCxnSpPr>
          <p:cNvPr id="36" name="Straight Connector 35">
            <a:extLst>
              <a:ext uri="{FF2B5EF4-FFF2-40B4-BE49-F238E27FC236}">
                <a16:creationId xmlns:a16="http://schemas.microsoft.com/office/drawing/2014/main" id="{B0C7C163-1567-E14E-AC5A-636B41BEE218}"/>
              </a:ext>
            </a:extLst>
          </p:cNvPr>
          <p:cNvCxnSpPr>
            <a:cxnSpLocks/>
          </p:cNvCxnSpPr>
          <p:nvPr/>
        </p:nvCxnSpPr>
        <p:spPr>
          <a:xfrm>
            <a:off x="1531544" y="3523815"/>
            <a:ext cx="171887" cy="0"/>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C602B32-7CC8-A946-A35B-4F02D5449AD6}"/>
              </a:ext>
            </a:extLst>
          </p:cNvPr>
          <p:cNvSpPr txBox="1"/>
          <p:nvPr/>
        </p:nvSpPr>
        <p:spPr>
          <a:xfrm>
            <a:off x="212975" y="138896"/>
            <a:ext cx="1429879" cy="369332"/>
          </a:xfrm>
          <a:prstGeom prst="rect">
            <a:avLst/>
          </a:prstGeom>
          <a:noFill/>
        </p:spPr>
        <p:txBody>
          <a:bodyPr wrap="none" rtlCol="0">
            <a:spAutoFit/>
          </a:bodyPr>
          <a:lstStyle/>
          <a:p>
            <a:r>
              <a:rPr lang="en-US" dirty="0">
                <a:solidFill>
                  <a:srgbClr val="FF0000"/>
                </a:solidFill>
              </a:rPr>
              <a:t>In progress… </a:t>
            </a:r>
          </a:p>
        </p:txBody>
      </p:sp>
    </p:spTree>
    <p:extLst>
      <p:ext uri="{BB962C8B-B14F-4D97-AF65-F5344CB8AC3E}">
        <p14:creationId xmlns:p14="http://schemas.microsoft.com/office/powerpoint/2010/main" val="351110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8EA344B-A0CB-5E4C-9E61-3966CAB42ED4}"/>
              </a:ext>
            </a:extLst>
          </p:cNvPr>
          <p:cNvSpPr txBox="1"/>
          <p:nvPr/>
        </p:nvSpPr>
        <p:spPr>
          <a:xfrm>
            <a:off x="34375" y="65213"/>
            <a:ext cx="2611805" cy="338554"/>
          </a:xfrm>
          <a:prstGeom prst="rect">
            <a:avLst/>
          </a:prstGeom>
          <a:noFill/>
        </p:spPr>
        <p:txBody>
          <a:bodyPr wrap="none" rtlCol="0">
            <a:spAutoFit/>
          </a:bodyPr>
          <a:lstStyle/>
          <a:p>
            <a:r>
              <a:rPr lang="en-US" sz="1600" dirty="0"/>
              <a:t>Naïve vs. each group Opened</a:t>
            </a:r>
          </a:p>
        </p:txBody>
      </p:sp>
      <p:sp>
        <p:nvSpPr>
          <p:cNvPr id="5" name="TextBox 4">
            <a:extLst>
              <a:ext uri="{FF2B5EF4-FFF2-40B4-BE49-F238E27FC236}">
                <a16:creationId xmlns:a16="http://schemas.microsoft.com/office/drawing/2014/main" id="{BD32239B-9A71-E040-AB07-394CB5654F41}"/>
              </a:ext>
            </a:extLst>
          </p:cNvPr>
          <p:cNvSpPr txBox="1"/>
          <p:nvPr/>
        </p:nvSpPr>
        <p:spPr>
          <a:xfrm>
            <a:off x="366328" y="365767"/>
            <a:ext cx="1933478" cy="307777"/>
          </a:xfrm>
          <a:prstGeom prst="rect">
            <a:avLst/>
          </a:prstGeom>
          <a:noFill/>
        </p:spPr>
        <p:txBody>
          <a:bodyPr wrap="none" rtlCol="0">
            <a:spAutoFit/>
          </a:bodyPr>
          <a:lstStyle/>
          <a:p>
            <a:r>
              <a:rPr lang="en-US" sz="1400" dirty="0"/>
              <a:t>Cutoff: &gt; 10% any group</a:t>
            </a:r>
          </a:p>
        </p:txBody>
      </p:sp>
      <p:sp>
        <p:nvSpPr>
          <p:cNvPr id="29" name="TextBox 28">
            <a:extLst>
              <a:ext uri="{FF2B5EF4-FFF2-40B4-BE49-F238E27FC236}">
                <a16:creationId xmlns:a16="http://schemas.microsoft.com/office/drawing/2014/main" id="{EC8D97AB-AB2C-4C47-8E87-E1E0333B22AE}"/>
              </a:ext>
            </a:extLst>
          </p:cNvPr>
          <p:cNvSpPr txBox="1"/>
          <p:nvPr/>
        </p:nvSpPr>
        <p:spPr>
          <a:xfrm>
            <a:off x="3381849" y="371770"/>
            <a:ext cx="1933478" cy="307777"/>
          </a:xfrm>
          <a:prstGeom prst="rect">
            <a:avLst/>
          </a:prstGeom>
          <a:noFill/>
        </p:spPr>
        <p:txBody>
          <a:bodyPr wrap="none" rtlCol="0">
            <a:spAutoFit/>
          </a:bodyPr>
          <a:lstStyle/>
          <a:p>
            <a:r>
              <a:rPr lang="en-US" sz="1400" dirty="0"/>
              <a:t>Cutoff: &gt; 25% any group</a:t>
            </a:r>
          </a:p>
        </p:txBody>
      </p:sp>
      <p:pic>
        <p:nvPicPr>
          <p:cNvPr id="4" name="Picture 3">
            <a:extLst>
              <a:ext uri="{FF2B5EF4-FFF2-40B4-BE49-F238E27FC236}">
                <a16:creationId xmlns:a16="http://schemas.microsoft.com/office/drawing/2014/main" id="{9DDBDF11-48A3-1146-B62C-33EFCFD004D7}"/>
              </a:ext>
            </a:extLst>
          </p:cNvPr>
          <p:cNvPicPr>
            <a:picLocks noChangeAspect="1"/>
          </p:cNvPicPr>
          <p:nvPr/>
        </p:nvPicPr>
        <p:blipFill>
          <a:blip r:embed="rId3"/>
          <a:stretch>
            <a:fillRect/>
          </a:stretch>
        </p:blipFill>
        <p:spPr>
          <a:xfrm>
            <a:off x="-1111624" y="-2461"/>
            <a:ext cx="5325036" cy="10650072"/>
          </a:xfrm>
          <a:prstGeom prst="rect">
            <a:avLst/>
          </a:prstGeom>
        </p:spPr>
      </p:pic>
      <p:pic>
        <p:nvPicPr>
          <p:cNvPr id="7" name="Picture 6">
            <a:extLst>
              <a:ext uri="{FF2B5EF4-FFF2-40B4-BE49-F238E27FC236}">
                <a16:creationId xmlns:a16="http://schemas.microsoft.com/office/drawing/2014/main" id="{9BA36501-C78F-A34B-8012-0B1E9B9BCDD3}"/>
              </a:ext>
            </a:extLst>
          </p:cNvPr>
          <p:cNvPicPr>
            <a:picLocks noChangeAspect="1"/>
          </p:cNvPicPr>
          <p:nvPr/>
        </p:nvPicPr>
        <p:blipFill>
          <a:blip r:embed="rId4"/>
          <a:stretch>
            <a:fillRect/>
          </a:stretch>
        </p:blipFill>
        <p:spPr>
          <a:xfrm>
            <a:off x="1960295" y="-2070846"/>
            <a:ext cx="5445777" cy="10891554"/>
          </a:xfrm>
          <a:prstGeom prst="rect">
            <a:avLst/>
          </a:prstGeom>
        </p:spPr>
      </p:pic>
    </p:spTree>
    <p:extLst>
      <p:ext uri="{BB962C8B-B14F-4D97-AF65-F5344CB8AC3E}">
        <p14:creationId xmlns:p14="http://schemas.microsoft.com/office/powerpoint/2010/main" val="13657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5DCCC37-3CC4-7049-AA43-A1A9A85060B8}"/>
              </a:ext>
            </a:extLst>
          </p:cNvPr>
          <p:cNvSpPr txBox="1"/>
          <p:nvPr/>
        </p:nvSpPr>
        <p:spPr>
          <a:xfrm>
            <a:off x="34375" y="65213"/>
            <a:ext cx="2502801" cy="338554"/>
          </a:xfrm>
          <a:prstGeom prst="rect">
            <a:avLst/>
          </a:prstGeom>
          <a:noFill/>
        </p:spPr>
        <p:txBody>
          <a:bodyPr wrap="none" rtlCol="0">
            <a:spAutoFit/>
          </a:bodyPr>
          <a:lstStyle/>
          <a:p>
            <a:r>
              <a:rPr lang="en-US" sz="1600" dirty="0"/>
              <a:t>Naïve vs. each group Closed</a:t>
            </a:r>
          </a:p>
        </p:txBody>
      </p:sp>
      <p:sp>
        <p:nvSpPr>
          <p:cNvPr id="12" name="TextBox 11">
            <a:extLst>
              <a:ext uri="{FF2B5EF4-FFF2-40B4-BE49-F238E27FC236}">
                <a16:creationId xmlns:a16="http://schemas.microsoft.com/office/drawing/2014/main" id="{07D5F915-7B97-CE4A-B448-274F272F56B6}"/>
              </a:ext>
            </a:extLst>
          </p:cNvPr>
          <p:cNvSpPr txBox="1"/>
          <p:nvPr/>
        </p:nvSpPr>
        <p:spPr>
          <a:xfrm>
            <a:off x="323329" y="496190"/>
            <a:ext cx="1933478" cy="307777"/>
          </a:xfrm>
          <a:prstGeom prst="rect">
            <a:avLst/>
          </a:prstGeom>
          <a:noFill/>
        </p:spPr>
        <p:txBody>
          <a:bodyPr wrap="none" rtlCol="0">
            <a:spAutoFit/>
          </a:bodyPr>
          <a:lstStyle/>
          <a:p>
            <a:r>
              <a:rPr lang="en-US" sz="1400" dirty="0"/>
              <a:t>Cutoff: &gt; 10% any group</a:t>
            </a:r>
          </a:p>
        </p:txBody>
      </p:sp>
      <p:sp>
        <p:nvSpPr>
          <p:cNvPr id="13" name="TextBox 12">
            <a:extLst>
              <a:ext uri="{FF2B5EF4-FFF2-40B4-BE49-F238E27FC236}">
                <a16:creationId xmlns:a16="http://schemas.microsoft.com/office/drawing/2014/main" id="{BE187B84-65C2-7949-A08D-284F2C4154B6}"/>
              </a:ext>
            </a:extLst>
          </p:cNvPr>
          <p:cNvSpPr txBox="1"/>
          <p:nvPr/>
        </p:nvSpPr>
        <p:spPr>
          <a:xfrm>
            <a:off x="4702955" y="496189"/>
            <a:ext cx="1933478" cy="307777"/>
          </a:xfrm>
          <a:prstGeom prst="rect">
            <a:avLst/>
          </a:prstGeom>
          <a:noFill/>
        </p:spPr>
        <p:txBody>
          <a:bodyPr wrap="none" rtlCol="0">
            <a:spAutoFit/>
          </a:bodyPr>
          <a:lstStyle/>
          <a:p>
            <a:r>
              <a:rPr lang="en-US" sz="1400" dirty="0"/>
              <a:t>Cutoff: &gt; 25% any group</a:t>
            </a:r>
          </a:p>
        </p:txBody>
      </p:sp>
      <p:pic>
        <p:nvPicPr>
          <p:cNvPr id="3" name="Picture 2">
            <a:extLst>
              <a:ext uri="{FF2B5EF4-FFF2-40B4-BE49-F238E27FC236}">
                <a16:creationId xmlns:a16="http://schemas.microsoft.com/office/drawing/2014/main" id="{97A65C8D-441D-894C-A1E5-18F7A2663D8E}"/>
              </a:ext>
            </a:extLst>
          </p:cNvPr>
          <p:cNvPicPr>
            <a:picLocks noChangeAspect="1"/>
          </p:cNvPicPr>
          <p:nvPr/>
        </p:nvPicPr>
        <p:blipFill>
          <a:blip r:embed="rId2"/>
          <a:stretch>
            <a:fillRect/>
          </a:stretch>
        </p:blipFill>
        <p:spPr>
          <a:xfrm>
            <a:off x="-425823" y="-546847"/>
            <a:ext cx="5589494" cy="11178988"/>
          </a:xfrm>
          <a:prstGeom prst="rect">
            <a:avLst/>
          </a:prstGeom>
        </p:spPr>
      </p:pic>
      <p:pic>
        <p:nvPicPr>
          <p:cNvPr id="5" name="Picture 4">
            <a:extLst>
              <a:ext uri="{FF2B5EF4-FFF2-40B4-BE49-F238E27FC236}">
                <a16:creationId xmlns:a16="http://schemas.microsoft.com/office/drawing/2014/main" id="{8D1F8081-AFCB-D641-A2EE-B9FEB393989F}"/>
              </a:ext>
            </a:extLst>
          </p:cNvPr>
          <p:cNvPicPr>
            <a:picLocks noChangeAspect="1"/>
          </p:cNvPicPr>
          <p:nvPr/>
        </p:nvPicPr>
        <p:blipFill>
          <a:blip r:embed="rId3"/>
          <a:stretch>
            <a:fillRect/>
          </a:stretch>
        </p:blipFill>
        <p:spPr>
          <a:xfrm>
            <a:off x="3373739" y="-2196353"/>
            <a:ext cx="5750259" cy="11500518"/>
          </a:xfrm>
          <a:prstGeom prst="rect">
            <a:avLst/>
          </a:prstGeom>
        </p:spPr>
      </p:pic>
    </p:spTree>
    <p:extLst>
      <p:ext uri="{BB962C8B-B14F-4D97-AF65-F5344CB8AC3E}">
        <p14:creationId xmlns:p14="http://schemas.microsoft.com/office/powerpoint/2010/main" val="19732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19F6A0-8ECD-A347-ABE1-091F26B7E3A0}"/>
              </a:ext>
            </a:extLst>
          </p:cNvPr>
          <p:cNvSpPr txBox="1"/>
          <p:nvPr/>
        </p:nvSpPr>
        <p:spPr>
          <a:xfrm>
            <a:off x="0" y="0"/>
            <a:ext cx="4107406" cy="338554"/>
          </a:xfrm>
          <a:prstGeom prst="rect">
            <a:avLst/>
          </a:prstGeom>
          <a:noFill/>
        </p:spPr>
        <p:txBody>
          <a:bodyPr wrap="none" rtlCol="0">
            <a:spAutoFit/>
          </a:bodyPr>
          <a:lstStyle/>
          <a:p>
            <a:r>
              <a:rPr lang="en-US" sz="1600" dirty="0"/>
              <a:t>2. Differential motif frequency between KO-WT</a:t>
            </a:r>
          </a:p>
        </p:txBody>
      </p:sp>
      <p:sp>
        <p:nvSpPr>
          <p:cNvPr id="22" name="TextBox 21">
            <a:extLst>
              <a:ext uri="{FF2B5EF4-FFF2-40B4-BE49-F238E27FC236}">
                <a16:creationId xmlns:a16="http://schemas.microsoft.com/office/drawing/2014/main" id="{EA8F7551-FF3F-1E44-A326-A14427EA5224}"/>
              </a:ext>
            </a:extLst>
          </p:cNvPr>
          <p:cNvSpPr txBox="1"/>
          <p:nvPr/>
        </p:nvSpPr>
        <p:spPr>
          <a:xfrm>
            <a:off x="335092" y="307697"/>
            <a:ext cx="1933478" cy="307777"/>
          </a:xfrm>
          <a:prstGeom prst="rect">
            <a:avLst/>
          </a:prstGeom>
          <a:noFill/>
        </p:spPr>
        <p:txBody>
          <a:bodyPr wrap="none" rtlCol="0">
            <a:spAutoFit/>
          </a:bodyPr>
          <a:lstStyle/>
          <a:p>
            <a:r>
              <a:rPr lang="en-US" sz="1400" dirty="0"/>
              <a:t>Cutoff: &gt; 10% any group</a:t>
            </a:r>
          </a:p>
        </p:txBody>
      </p:sp>
      <p:sp>
        <p:nvSpPr>
          <p:cNvPr id="23" name="TextBox 22">
            <a:extLst>
              <a:ext uri="{FF2B5EF4-FFF2-40B4-BE49-F238E27FC236}">
                <a16:creationId xmlns:a16="http://schemas.microsoft.com/office/drawing/2014/main" id="{3730C86E-B8FA-DB4C-AD07-D4D35C92FAE3}"/>
              </a:ext>
            </a:extLst>
          </p:cNvPr>
          <p:cNvSpPr txBox="1"/>
          <p:nvPr/>
        </p:nvSpPr>
        <p:spPr>
          <a:xfrm>
            <a:off x="4714718" y="985491"/>
            <a:ext cx="1933478" cy="307777"/>
          </a:xfrm>
          <a:prstGeom prst="rect">
            <a:avLst/>
          </a:prstGeom>
          <a:noFill/>
        </p:spPr>
        <p:txBody>
          <a:bodyPr wrap="none" rtlCol="0">
            <a:spAutoFit/>
          </a:bodyPr>
          <a:lstStyle/>
          <a:p>
            <a:r>
              <a:rPr lang="en-US" sz="1400" dirty="0"/>
              <a:t>Cutoff: &gt; 25% any group</a:t>
            </a:r>
          </a:p>
        </p:txBody>
      </p:sp>
      <p:sp>
        <p:nvSpPr>
          <p:cNvPr id="24" name="TextBox 23">
            <a:extLst>
              <a:ext uri="{FF2B5EF4-FFF2-40B4-BE49-F238E27FC236}">
                <a16:creationId xmlns:a16="http://schemas.microsoft.com/office/drawing/2014/main" id="{25F60E88-6070-004F-847C-C81B77EFF8E0}"/>
              </a:ext>
            </a:extLst>
          </p:cNvPr>
          <p:cNvSpPr txBox="1"/>
          <p:nvPr/>
        </p:nvSpPr>
        <p:spPr>
          <a:xfrm>
            <a:off x="4107406" y="0"/>
            <a:ext cx="3504806" cy="584775"/>
          </a:xfrm>
          <a:prstGeom prst="rect">
            <a:avLst/>
          </a:prstGeom>
          <a:noFill/>
        </p:spPr>
        <p:txBody>
          <a:bodyPr wrap="none" rtlCol="0">
            <a:spAutoFit/>
          </a:bodyPr>
          <a:lstStyle/>
          <a:p>
            <a:r>
              <a:rPr lang="en-US" sz="1600" dirty="0">
                <a:solidFill>
                  <a:schemeClr val="accent1"/>
                </a:solidFill>
              </a:rPr>
              <a:t>Opened in the first group in comparison</a:t>
            </a:r>
          </a:p>
          <a:p>
            <a:r>
              <a:rPr lang="en-US" sz="1600" dirty="0">
                <a:solidFill>
                  <a:schemeClr val="accent1"/>
                </a:solidFill>
              </a:rPr>
              <a:t>e.g. </a:t>
            </a:r>
            <a:r>
              <a:rPr lang="en-US" sz="1600" dirty="0" err="1">
                <a:solidFill>
                  <a:schemeClr val="accent1"/>
                </a:solidFill>
              </a:rPr>
              <a:t>Tfh</a:t>
            </a:r>
            <a:r>
              <a:rPr lang="en-US" sz="1600" dirty="0">
                <a:solidFill>
                  <a:schemeClr val="accent1"/>
                </a:solidFill>
              </a:rPr>
              <a:t> </a:t>
            </a:r>
            <a:r>
              <a:rPr lang="en-US" sz="1600" dirty="0" err="1">
                <a:solidFill>
                  <a:schemeClr val="accent1"/>
                </a:solidFill>
              </a:rPr>
              <a:t>v.s</a:t>
            </a:r>
            <a:r>
              <a:rPr lang="en-US" sz="1600" dirty="0">
                <a:solidFill>
                  <a:schemeClr val="accent1"/>
                </a:solidFill>
              </a:rPr>
              <a:t>. Th1 – more open in </a:t>
            </a:r>
            <a:r>
              <a:rPr lang="en-US" sz="1600" dirty="0" err="1">
                <a:solidFill>
                  <a:schemeClr val="accent1"/>
                </a:solidFill>
              </a:rPr>
              <a:t>Tfh</a:t>
            </a:r>
            <a:endParaRPr lang="en-US" sz="1600" dirty="0">
              <a:solidFill>
                <a:schemeClr val="accent1"/>
              </a:solidFill>
            </a:endParaRPr>
          </a:p>
        </p:txBody>
      </p:sp>
      <p:pic>
        <p:nvPicPr>
          <p:cNvPr id="4" name="Picture 3">
            <a:extLst>
              <a:ext uri="{FF2B5EF4-FFF2-40B4-BE49-F238E27FC236}">
                <a16:creationId xmlns:a16="http://schemas.microsoft.com/office/drawing/2014/main" id="{A9842579-BD1A-9D4F-9BD1-530C5F6FE0CF}"/>
              </a:ext>
            </a:extLst>
          </p:cNvPr>
          <p:cNvPicPr>
            <a:picLocks noChangeAspect="1"/>
          </p:cNvPicPr>
          <p:nvPr/>
        </p:nvPicPr>
        <p:blipFill>
          <a:blip r:embed="rId3"/>
          <a:stretch>
            <a:fillRect/>
          </a:stretch>
        </p:blipFill>
        <p:spPr>
          <a:xfrm>
            <a:off x="-998192" y="-277906"/>
            <a:ext cx="5570191" cy="11140382"/>
          </a:xfrm>
          <a:prstGeom prst="rect">
            <a:avLst/>
          </a:prstGeom>
        </p:spPr>
      </p:pic>
      <p:pic>
        <p:nvPicPr>
          <p:cNvPr id="6" name="Picture 5">
            <a:extLst>
              <a:ext uri="{FF2B5EF4-FFF2-40B4-BE49-F238E27FC236}">
                <a16:creationId xmlns:a16="http://schemas.microsoft.com/office/drawing/2014/main" id="{ADAB8C57-7675-7E45-B65C-B5131B4FB86A}"/>
              </a:ext>
            </a:extLst>
          </p:cNvPr>
          <p:cNvPicPr>
            <a:picLocks noChangeAspect="1"/>
          </p:cNvPicPr>
          <p:nvPr/>
        </p:nvPicPr>
        <p:blipFill>
          <a:blip r:embed="rId4"/>
          <a:stretch>
            <a:fillRect/>
          </a:stretch>
        </p:blipFill>
        <p:spPr>
          <a:xfrm>
            <a:off x="2171301" y="-2467646"/>
            <a:ext cx="6665061" cy="13330122"/>
          </a:xfrm>
          <a:prstGeom prst="rect">
            <a:avLst/>
          </a:prstGeom>
        </p:spPr>
      </p:pic>
    </p:spTree>
    <p:extLst>
      <p:ext uri="{BB962C8B-B14F-4D97-AF65-F5344CB8AC3E}">
        <p14:creationId xmlns:p14="http://schemas.microsoft.com/office/powerpoint/2010/main" val="45924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19F6A0-8ECD-A347-ABE1-091F26B7E3A0}"/>
              </a:ext>
            </a:extLst>
          </p:cNvPr>
          <p:cNvSpPr txBox="1"/>
          <p:nvPr/>
        </p:nvSpPr>
        <p:spPr>
          <a:xfrm>
            <a:off x="0" y="0"/>
            <a:ext cx="4107406" cy="338554"/>
          </a:xfrm>
          <a:prstGeom prst="rect">
            <a:avLst/>
          </a:prstGeom>
          <a:noFill/>
        </p:spPr>
        <p:txBody>
          <a:bodyPr wrap="none" rtlCol="0">
            <a:spAutoFit/>
          </a:bodyPr>
          <a:lstStyle/>
          <a:p>
            <a:r>
              <a:rPr lang="en-US" sz="1600" dirty="0"/>
              <a:t>2. Differential motif frequency between KO-WT</a:t>
            </a:r>
          </a:p>
        </p:txBody>
      </p:sp>
      <p:sp>
        <p:nvSpPr>
          <p:cNvPr id="22" name="TextBox 21">
            <a:extLst>
              <a:ext uri="{FF2B5EF4-FFF2-40B4-BE49-F238E27FC236}">
                <a16:creationId xmlns:a16="http://schemas.microsoft.com/office/drawing/2014/main" id="{EA8F7551-FF3F-1E44-A326-A14427EA5224}"/>
              </a:ext>
            </a:extLst>
          </p:cNvPr>
          <p:cNvSpPr txBox="1"/>
          <p:nvPr/>
        </p:nvSpPr>
        <p:spPr>
          <a:xfrm>
            <a:off x="335092" y="307697"/>
            <a:ext cx="1933478" cy="307777"/>
          </a:xfrm>
          <a:prstGeom prst="rect">
            <a:avLst/>
          </a:prstGeom>
          <a:noFill/>
        </p:spPr>
        <p:txBody>
          <a:bodyPr wrap="none" rtlCol="0">
            <a:spAutoFit/>
          </a:bodyPr>
          <a:lstStyle/>
          <a:p>
            <a:r>
              <a:rPr lang="en-US" sz="1400" dirty="0"/>
              <a:t>Cutoff: &gt; 10% any group</a:t>
            </a:r>
          </a:p>
        </p:txBody>
      </p:sp>
      <p:sp>
        <p:nvSpPr>
          <p:cNvPr id="23" name="TextBox 22">
            <a:extLst>
              <a:ext uri="{FF2B5EF4-FFF2-40B4-BE49-F238E27FC236}">
                <a16:creationId xmlns:a16="http://schemas.microsoft.com/office/drawing/2014/main" id="{3730C86E-B8FA-DB4C-AD07-D4D35C92FAE3}"/>
              </a:ext>
            </a:extLst>
          </p:cNvPr>
          <p:cNvSpPr txBox="1"/>
          <p:nvPr/>
        </p:nvSpPr>
        <p:spPr>
          <a:xfrm>
            <a:off x="4714718" y="985491"/>
            <a:ext cx="1933478" cy="307777"/>
          </a:xfrm>
          <a:prstGeom prst="rect">
            <a:avLst/>
          </a:prstGeom>
          <a:noFill/>
        </p:spPr>
        <p:txBody>
          <a:bodyPr wrap="none" rtlCol="0">
            <a:spAutoFit/>
          </a:bodyPr>
          <a:lstStyle/>
          <a:p>
            <a:r>
              <a:rPr lang="en-US" sz="1400" dirty="0"/>
              <a:t>Cutoff: &gt; 25% any group</a:t>
            </a:r>
          </a:p>
        </p:txBody>
      </p:sp>
      <p:sp>
        <p:nvSpPr>
          <p:cNvPr id="24" name="TextBox 23">
            <a:extLst>
              <a:ext uri="{FF2B5EF4-FFF2-40B4-BE49-F238E27FC236}">
                <a16:creationId xmlns:a16="http://schemas.microsoft.com/office/drawing/2014/main" id="{25F60E88-6070-004F-847C-C81B77EFF8E0}"/>
              </a:ext>
            </a:extLst>
          </p:cNvPr>
          <p:cNvSpPr txBox="1"/>
          <p:nvPr/>
        </p:nvSpPr>
        <p:spPr>
          <a:xfrm>
            <a:off x="4090618" y="-160"/>
            <a:ext cx="3771802" cy="584775"/>
          </a:xfrm>
          <a:prstGeom prst="rect">
            <a:avLst/>
          </a:prstGeom>
          <a:noFill/>
        </p:spPr>
        <p:txBody>
          <a:bodyPr wrap="none" rtlCol="0">
            <a:spAutoFit/>
          </a:bodyPr>
          <a:lstStyle/>
          <a:p>
            <a:r>
              <a:rPr lang="en-US" sz="1600" dirty="0">
                <a:solidFill>
                  <a:schemeClr val="accent1"/>
                </a:solidFill>
              </a:rPr>
              <a:t>Opened in the second group in comparison</a:t>
            </a:r>
          </a:p>
          <a:p>
            <a:r>
              <a:rPr lang="en-US" sz="1600" dirty="0">
                <a:solidFill>
                  <a:schemeClr val="accent1"/>
                </a:solidFill>
              </a:rPr>
              <a:t>e.g. </a:t>
            </a:r>
            <a:r>
              <a:rPr lang="en-US" sz="1600" dirty="0" err="1">
                <a:solidFill>
                  <a:schemeClr val="accent1"/>
                </a:solidFill>
              </a:rPr>
              <a:t>Tfh</a:t>
            </a:r>
            <a:r>
              <a:rPr lang="en-US" sz="1600" dirty="0">
                <a:solidFill>
                  <a:schemeClr val="accent1"/>
                </a:solidFill>
              </a:rPr>
              <a:t> </a:t>
            </a:r>
            <a:r>
              <a:rPr lang="en-US" sz="1600" dirty="0" err="1">
                <a:solidFill>
                  <a:schemeClr val="accent1"/>
                </a:solidFill>
              </a:rPr>
              <a:t>v.s</a:t>
            </a:r>
            <a:r>
              <a:rPr lang="en-US" sz="1600" dirty="0">
                <a:solidFill>
                  <a:schemeClr val="accent1"/>
                </a:solidFill>
              </a:rPr>
              <a:t>. Th1 – more open in Th1</a:t>
            </a:r>
          </a:p>
        </p:txBody>
      </p:sp>
      <p:pic>
        <p:nvPicPr>
          <p:cNvPr id="3" name="Picture 2">
            <a:extLst>
              <a:ext uri="{FF2B5EF4-FFF2-40B4-BE49-F238E27FC236}">
                <a16:creationId xmlns:a16="http://schemas.microsoft.com/office/drawing/2014/main" id="{681A6A49-12A3-664E-9AFA-8824087E707F}"/>
              </a:ext>
            </a:extLst>
          </p:cNvPr>
          <p:cNvPicPr>
            <a:picLocks noChangeAspect="1"/>
          </p:cNvPicPr>
          <p:nvPr/>
        </p:nvPicPr>
        <p:blipFill>
          <a:blip r:embed="rId3"/>
          <a:stretch>
            <a:fillRect/>
          </a:stretch>
        </p:blipFill>
        <p:spPr>
          <a:xfrm>
            <a:off x="-793669" y="292227"/>
            <a:ext cx="4191000" cy="10058400"/>
          </a:xfrm>
          <a:prstGeom prst="rect">
            <a:avLst/>
          </a:prstGeom>
        </p:spPr>
      </p:pic>
      <p:pic>
        <p:nvPicPr>
          <p:cNvPr id="7" name="Picture 6">
            <a:extLst>
              <a:ext uri="{FF2B5EF4-FFF2-40B4-BE49-F238E27FC236}">
                <a16:creationId xmlns:a16="http://schemas.microsoft.com/office/drawing/2014/main" id="{B6880FB2-CCA8-6048-AEF6-08AEBF7B1AD1}"/>
              </a:ext>
            </a:extLst>
          </p:cNvPr>
          <p:cNvPicPr>
            <a:picLocks noChangeAspect="1"/>
          </p:cNvPicPr>
          <p:nvPr/>
        </p:nvPicPr>
        <p:blipFill>
          <a:blip r:embed="rId4"/>
          <a:stretch>
            <a:fillRect/>
          </a:stretch>
        </p:blipFill>
        <p:spPr>
          <a:xfrm>
            <a:off x="2806451" y="-1254559"/>
            <a:ext cx="6283759" cy="12567518"/>
          </a:xfrm>
          <a:prstGeom prst="rect">
            <a:avLst/>
          </a:prstGeom>
        </p:spPr>
      </p:pic>
    </p:spTree>
    <p:extLst>
      <p:ext uri="{BB962C8B-B14F-4D97-AF65-F5344CB8AC3E}">
        <p14:creationId xmlns:p14="http://schemas.microsoft.com/office/powerpoint/2010/main" val="230407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2E217-6C18-BB4E-88F5-91572BBC7596}"/>
              </a:ext>
            </a:extLst>
          </p:cNvPr>
          <p:cNvSpPr txBox="1"/>
          <p:nvPr/>
        </p:nvSpPr>
        <p:spPr>
          <a:xfrm>
            <a:off x="0" y="0"/>
            <a:ext cx="7782130" cy="338554"/>
          </a:xfrm>
          <a:prstGeom prst="rect">
            <a:avLst/>
          </a:prstGeom>
          <a:noFill/>
        </p:spPr>
        <p:txBody>
          <a:bodyPr wrap="none" rtlCol="0">
            <a:spAutoFit/>
          </a:bodyPr>
          <a:lstStyle/>
          <a:p>
            <a:r>
              <a:rPr lang="en-US" sz="1600" dirty="0"/>
              <a:t>3. Difference of motif enrichment %  -- Comparing with WT </a:t>
            </a:r>
            <a:r>
              <a:rPr lang="en-US" sz="1600" dirty="0" err="1"/>
              <a:t>Tfh</a:t>
            </a:r>
            <a:r>
              <a:rPr lang="en-US" sz="1600" dirty="0"/>
              <a:t> – Naïve upregulated regions</a:t>
            </a:r>
          </a:p>
        </p:txBody>
      </p:sp>
      <p:sp>
        <p:nvSpPr>
          <p:cNvPr id="7" name="TextBox 6">
            <a:extLst>
              <a:ext uri="{FF2B5EF4-FFF2-40B4-BE49-F238E27FC236}">
                <a16:creationId xmlns:a16="http://schemas.microsoft.com/office/drawing/2014/main" id="{FC6F204D-C769-FA43-95A7-21FC98BB70D7}"/>
              </a:ext>
            </a:extLst>
          </p:cNvPr>
          <p:cNvSpPr txBox="1"/>
          <p:nvPr/>
        </p:nvSpPr>
        <p:spPr>
          <a:xfrm>
            <a:off x="1092769" y="681026"/>
            <a:ext cx="1893403" cy="307777"/>
          </a:xfrm>
          <a:prstGeom prst="rect">
            <a:avLst/>
          </a:prstGeom>
          <a:noFill/>
        </p:spPr>
        <p:txBody>
          <a:bodyPr wrap="none" rtlCol="0">
            <a:spAutoFit/>
          </a:bodyPr>
          <a:lstStyle/>
          <a:p>
            <a:r>
              <a:rPr lang="en-US" sz="1400" dirty="0"/>
              <a:t>Cutoff: &gt;10% any group</a:t>
            </a:r>
          </a:p>
        </p:txBody>
      </p:sp>
      <p:sp>
        <p:nvSpPr>
          <p:cNvPr id="8" name="TextBox 7">
            <a:extLst>
              <a:ext uri="{FF2B5EF4-FFF2-40B4-BE49-F238E27FC236}">
                <a16:creationId xmlns:a16="http://schemas.microsoft.com/office/drawing/2014/main" id="{6DB4AB3C-B4EF-3944-85AB-9DBBE8DE0556}"/>
              </a:ext>
            </a:extLst>
          </p:cNvPr>
          <p:cNvSpPr txBox="1"/>
          <p:nvPr/>
        </p:nvSpPr>
        <p:spPr>
          <a:xfrm>
            <a:off x="4353457" y="681025"/>
            <a:ext cx="1893403" cy="307777"/>
          </a:xfrm>
          <a:prstGeom prst="rect">
            <a:avLst/>
          </a:prstGeom>
          <a:noFill/>
        </p:spPr>
        <p:txBody>
          <a:bodyPr wrap="none" rtlCol="0">
            <a:spAutoFit/>
          </a:bodyPr>
          <a:lstStyle/>
          <a:p>
            <a:r>
              <a:rPr lang="en-US" sz="1400" dirty="0"/>
              <a:t>Cutoff: &gt;25% any group</a:t>
            </a:r>
          </a:p>
        </p:txBody>
      </p:sp>
      <p:pic>
        <p:nvPicPr>
          <p:cNvPr id="10" name="Picture 9">
            <a:extLst>
              <a:ext uri="{FF2B5EF4-FFF2-40B4-BE49-F238E27FC236}">
                <a16:creationId xmlns:a16="http://schemas.microsoft.com/office/drawing/2014/main" id="{810B860D-6A34-FF45-9470-5CE188A6DE5B}"/>
              </a:ext>
            </a:extLst>
          </p:cNvPr>
          <p:cNvPicPr>
            <a:picLocks noChangeAspect="1"/>
          </p:cNvPicPr>
          <p:nvPr/>
        </p:nvPicPr>
        <p:blipFill>
          <a:blip r:embed="rId2"/>
          <a:stretch>
            <a:fillRect/>
          </a:stretch>
        </p:blipFill>
        <p:spPr>
          <a:xfrm>
            <a:off x="-168145" y="681025"/>
            <a:ext cx="4572000" cy="9144000"/>
          </a:xfrm>
          <a:prstGeom prst="rect">
            <a:avLst/>
          </a:prstGeom>
        </p:spPr>
      </p:pic>
      <p:pic>
        <p:nvPicPr>
          <p:cNvPr id="12" name="Picture 11">
            <a:extLst>
              <a:ext uri="{FF2B5EF4-FFF2-40B4-BE49-F238E27FC236}">
                <a16:creationId xmlns:a16="http://schemas.microsoft.com/office/drawing/2014/main" id="{3A45F8E0-7349-A745-9E87-26948156A77E}"/>
              </a:ext>
            </a:extLst>
          </p:cNvPr>
          <p:cNvPicPr>
            <a:picLocks noChangeAspect="1"/>
          </p:cNvPicPr>
          <p:nvPr/>
        </p:nvPicPr>
        <p:blipFill>
          <a:blip r:embed="rId3"/>
          <a:stretch>
            <a:fillRect/>
          </a:stretch>
        </p:blipFill>
        <p:spPr>
          <a:xfrm>
            <a:off x="3210130" y="-959223"/>
            <a:ext cx="4572000" cy="9144000"/>
          </a:xfrm>
          <a:prstGeom prst="rect">
            <a:avLst/>
          </a:prstGeom>
        </p:spPr>
      </p:pic>
    </p:spTree>
    <p:extLst>
      <p:ext uri="{BB962C8B-B14F-4D97-AF65-F5344CB8AC3E}">
        <p14:creationId xmlns:p14="http://schemas.microsoft.com/office/powerpoint/2010/main" val="382569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2E217-6C18-BB4E-88F5-91572BBC7596}"/>
              </a:ext>
            </a:extLst>
          </p:cNvPr>
          <p:cNvSpPr txBox="1"/>
          <p:nvPr/>
        </p:nvSpPr>
        <p:spPr>
          <a:xfrm>
            <a:off x="1537825" y="6733"/>
            <a:ext cx="5130443" cy="584775"/>
          </a:xfrm>
          <a:prstGeom prst="rect">
            <a:avLst/>
          </a:prstGeom>
          <a:noFill/>
        </p:spPr>
        <p:txBody>
          <a:bodyPr wrap="none" rtlCol="0">
            <a:spAutoFit/>
          </a:bodyPr>
          <a:lstStyle/>
          <a:p>
            <a:pPr algn="ctr"/>
            <a:r>
              <a:rPr lang="en-US" sz="1600" dirty="0"/>
              <a:t>3. Difference of motif enrichment %  </a:t>
            </a:r>
          </a:p>
          <a:p>
            <a:pPr algn="ctr"/>
            <a:r>
              <a:rPr lang="en-US" sz="1600" dirty="0"/>
              <a:t>-- Comparing with WT </a:t>
            </a:r>
            <a:r>
              <a:rPr lang="en-US" sz="1600" dirty="0" err="1"/>
              <a:t>Tfh</a:t>
            </a:r>
            <a:r>
              <a:rPr lang="en-US" sz="1600" dirty="0"/>
              <a:t> – Naïve – Downregulated regions</a:t>
            </a:r>
          </a:p>
        </p:txBody>
      </p:sp>
      <p:sp>
        <p:nvSpPr>
          <p:cNvPr id="7" name="TextBox 6">
            <a:extLst>
              <a:ext uri="{FF2B5EF4-FFF2-40B4-BE49-F238E27FC236}">
                <a16:creationId xmlns:a16="http://schemas.microsoft.com/office/drawing/2014/main" id="{FC6F204D-C769-FA43-95A7-21FC98BB70D7}"/>
              </a:ext>
            </a:extLst>
          </p:cNvPr>
          <p:cNvSpPr txBox="1"/>
          <p:nvPr/>
        </p:nvSpPr>
        <p:spPr>
          <a:xfrm>
            <a:off x="1092769" y="681026"/>
            <a:ext cx="1893403" cy="307777"/>
          </a:xfrm>
          <a:prstGeom prst="rect">
            <a:avLst/>
          </a:prstGeom>
          <a:noFill/>
        </p:spPr>
        <p:txBody>
          <a:bodyPr wrap="none" rtlCol="0">
            <a:spAutoFit/>
          </a:bodyPr>
          <a:lstStyle/>
          <a:p>
            <a:r>
              <a:rPr lang="en-US" sz="1400" dirty="0"/>
              <a:t>Cutoff: &gt;10% any group</a:t>
            </a:r>
          </a:p>
        </p:txBody>
      </p:sp>
      <p:sp>
        <p:nvSpPr>
          <p:cNvPr id="8" name="TextBox 7">
            <a:extLst>
              <a:ext uri="{FF2B5EF4-FFF2-40B4-BE49-F238E27FC236}">
                <a16:creationId xmlns:a16="http://schemas.microsoft.com/office/drawing/2014/main" id="{6DB4AB3C-B4EF-3944-85AB-9DBBE8DE0556}"/>
              </a:ext>
            </a:extLst>
          </p:cNvPr>
          <p:cNvSpPr txBox="1"/>
          <p:nvPr/>
        </p:nvSpPr>
        <p:spPr>
          <a:xfrm>
            <a:off x="4353457" y="681025"/>
            <a:ext cx="1893403" cy="307777"/>
          </a:xfrm>
          <a:prstGeom prst="rect">
            <a:avLst/>
          </a:prstGeom>
          <a:noFill/>
        </p:spPr>
        <p:txBody>
          <a:bodyPr wrap="none" rtlCol="0">
            <a:spAutoFit/>
          </a:bodyPr>
          <a:lstStyle/>
          <a:p>
            <a:r>
              <a:rPr lang="en-US" sz="1400" dirty="0"/>
              <a:t>Cutoff</a:t>
            </a:r>
            <a:r>
              <a:rPr lang="en-US" sz="1400"/>
              <a:t>: &gt;25% </a:t>
            </a:r>
            <a:r>
              <a:rPr lang="en-US" sz="1400" dirty="0"/>
              <a:t>any group</a:t>
            </a:r>
          </a:p>
        </p:txBody>
      </p:sp>
      <p:pic>
        <p:nvPicPr>
          <p:cNvPr id="12" name="Picture 11">
            <a:extLst>
              <a:ext uri="{FF2B5EF4-FFF2-40B4-BE49-F238E27FC236}">
                <a16:creationId xmlns:a16="http://schemas.microsoft.com/office/drawing/2014/main" id="{483EF259-D6DA-B74E-BDE9-246815B224AD}"/>
              </a:ext>
            </a:extLst>
          </p:cNvPr>
          <p:cNvPicPr>
            <a:picLocks noChangeAspect="1"/>
          </p:cNvPicPr>
          <p:nvPr/>
        </p:nvPicPr>
        <p:blipFill>
          <a:blip r:embed="rId2"/>
          <a:stretch>
            <a:fillRect/>
          </a:stretch>
        </p:blipFill>
        <p:spPr>
          <a:xfrm>
            <a:off x="0" y="457200"/>
            <a:ext cx="4572000" cy="9144000"/>
          </a:xfrm>
          <a:prstGeom prst="rect">
            <a:avLst/>
          </a:prstGeom>
        </p:spPr>
      </p:pic>
      <p:pic>
        <p:nvPicPr>
          <p:cNvPr id="14" name="Picture 13">
            <a:extLst>
              <a:ext uri="{FF2B5EF4-FFF2-40B4-BE49-F238E27FC236}">
                <a16:creationId xmlns:a16="http://schemas.microsoft.com/office/drawing/2014/main" id="{C1D381A2-BD1D-B44C-A124-270410AD07A5}"/>
              </a:ext>
            </a:extLst>
          </p:cNvPr>
          <p:cNvPicPr>
            <a:picLocks noChangeAspect="1"/>
          </p:cNvPicPr>
          <p:nvPr/>
        </p:nvPicPr>
        <p:blipFill>
          <a:blip r:embed="rId3"/>
          <a:stretch>
            <a:fillRect/>
          </a:stretch>
        </p:blipFill>
        <p:spPr>
          <a:xfrm>
            <a:off x="3823825" y="-779930"/>
            <a:ext cx="4572000" cy="9144000"/>
          </a:xfrm>
          <a:prstGeom prst="rect">
            <a:avLst/>
          </a:prstGeom>
        </p:spPr>
      </p:pic>
    </p:spTree>
    <p:extLst>
      <p:ext uri="{BB962C8B-B14F-4D97-AF65-F5344CB8AC3E}">
        <p14:creationId xmlns:p14="http://schemas.microsoft.com/office/powerpoint/2010/main" val="40033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2E217-6C18-BB4E-88F5-91572BBC7596}"/>
              </a:ext>
            </a:extLst>
          </p:cNvPr>
          <p:cNvSpPr txBox="1"/>
          <p:nvPr/>
        </p:nvSpPr>
        <p:spPr>
          <a:xfrm>
            <a:off x="1642404" y="6733"/>
            <a:ext cx="4921284" cy="584775"/>
          </a:xfrm>
          <a:prstGeom prst="rect">
            <a:avLst/>
          </a:prstGeom>
          <a:noFill/>
        </p:spPr>
        <p:txBody>
          <a:bodyPr wrap="none" rtlCol="0">
            <a:spAutoFit/>
          </a:bodyPr>
          <a:lstStyle/>
          <a:p>
            <a:pPr algn="ctr"/>
            <a:r>
              <a:rPr lang="en-US" sz="1600" dirty="0"/>
              <a:t>3. Difference of motif enrichment %  </a:t>
            </a:r>
          </a:p>
          <a:p>
            <a:pPr algn="ctr"/>
            <a:r>
              <a:rPr lang="en-US" sz="1600" dirty="0"/>
              <a:t>-- Comparing with WT Th1 – Naïve – Upregulated regions</a:t>
            </a:r>
          </a:p>
        </p:txBody>
      </p:sp>
      <p:sp>
        <p:nvSpPr>
          <p:cNvPr id="7" name="TextBox 6">
            <a:extLst>
              <a:ext uri="{FF2B5EF4-FFF2-40B4-BE49-F238E27FC236}">
                <a16:creationId xmlns:a16="http://schemas.microsoft.com/office/drawing/2014/main" id="{FC6F204D-C769-FA43-95A7-21FC98BB70D7}"/>
              </a:ext>
            </a:extLst>
          </p:cNvPr>
          <p:cNvSpPr txBox="1"/>
          <p:nvPr/>
        </p:nvSpPr>
        <p:spPr>
          <a:xfrm>
            <a:off x="1092769" y="681026"/>
            <a:ext cx="1893403" cy="307777"/>
          </a:xfrm>
          <a:prstGeom prst="rect">
            <a:avLst/>
          </a:prstGeom>
          <a:noFill/>
        </p:spPr>
        <p:txBody>
          <a:bodyPr wrap="none" rtlCol="0">
            <a:spAutoFit/>
          </a:bodyPr>
          <a:lstStyle/>
          <a:p>
            <a:r>
              <a:rPr lang="en-US" sz="1400" dirty="0"/>
              <a:t>Cutoff: &gt;10% any group</a:t>
            </a:r>
          </a:p>
        </p:txBody>
      </p:sp>
      <p:sp>
        <p:nvSpPr>
          <p:cNvPr id="8" name="TextBox 7">
            <a:extLst>
              <a:ext uri="{FF2B5EF4-FFF2-40B4-BE49-F238E27FC236}">
                <a16:creationId xmlns:a16="http://schemas.microsoft.com/office/drawing/2014/main" id="{6DB4AB3C-B4EF-3944-85AB-9DBBE8DE0556}"/>
              </a:ext>
            </a:extLst>
          </p:cNvPr>
          <p:cNvSpPr txBox="1"/>
          <p:nvPr/>
        </p:nvSpPr>
        <p:spPr>
          <a:xfrm>
            <a:off x="4353457" y="681025"/>
            <a:ext cx="1893403" cy="307777"/>
          </a:xfrm>
          <a:prstGeom prst="rect">
            <a:avLst/>
          </a:prstGeom>
          <a:noFill/>
        </p:spPr>
        <p:txBody>
          <a:bodyPr wrap="none" rtlCol="0">
            <a:spAutoFit/>
          </a:bodyPr>
          <a:lstStyle/>
          <a:p>
            <a:r>
              <a:rPr lang="en-US" sz="1400" dirty="0"/>
              <a:t>Cutoff</a:t>
            </a:r>
            <a:r>
              <a:rPr lang="en-US" sz="1400"/>
              <a:t>: &gt;25% </a:t>
            </a:r>
            <a:r>
              <a:rPr lang="en-US" sz="1400" dirty="0"/>
              <a:t>any group</a:t>
            </a:r>
          </a:p>
        </p:txBody>
      </p:sp>
      <p:pic>
        <p:nvPicPr>
          <p:cNvPr id="3" name="Picture 2">
            <a:extLst>
              <a:ext uri="{FF2B5EF4-FFF2-40B4-BE49-F238E27FC236}">
                <a16:creationId xmlns:a16="http://schemas.microsoft.com/office/drawing/2014/main" id="{E39ED3F4-68DC-4943-9C23-28E37206FDDF}"/>
              </a:ext>
            </a:extLst>
          </p:cNvPr>
          <p:cNvPicPr>
            <a:picLocks noChangeAspect="1"/>
          </p:cNvPicPr>
          <p:nvPr/>
        </p:nvPicPr>
        <p:blipFill>
          <a:blip r:embed="rId2"/>
          <a:stretch>
            <a:fillRect/>
          </a:stretch>
        </p:blipFill>
        <p:spPr>
          <a:xfrm>
            <a:off x="-468954" y="681025"/>
            <a:ext cx="4572000" cy="9144000"/>
          </a:xfrm>
          <a:prstGeom prst="rect">
            <a:avLst/>
          </a:prstGeom>
        </p:spPr>
      </p:pic>
      <p:pic>
        <p:nvPicPr>
          <p:cNvPr id="9" name="Picture 8">
            <a:extLst>
              <a:ext uri="{FF2B5EF4-FFF2-40B4-BE49-F238E27FC236}">
                <a16:creationId xmlns:a16="http://schemas.microsoft.com/office/drawing/2014/main" id="{F9C606AA-A97D-6F4A-9166-D7E91475230C}"/>
              </a:ext>
            </a:extLst>
          </p:cNvPr>
          <p:cNvPicPr>
            <a:picLocks noChangeAspect="1"/>
          </p:cNvPicPr>
          <p:nvPr/>
        </p:nvPicPr>
        <p:blipFill>
          <a:blip r:embed="rId3"/>
          <a:stretch>
            <a:fillRect/>
          </a:stretch>
        </p:blipFill>
        <p:spPr>
          <a:xfrm>
            <a:off x="3014158" y="-1084729"/>
            <a:ext cx="4572000" cy="9144000"/>
          </a:xfrm>
          <a:prstGeom prst="rect">
            <a:avLst/>
          </a:prstGeom>
        </p:spPr>
      </p:pic>
    </p:spTree>
    <p:extLst>
      <p:ext uri="{BB962C8B-B14F-4D97-AF65-F5344CB8AC3E}">
        <p14:creationId xmlns:p14="http://schemas.microsoft.com/office/powerpoint/2010/main" val="150328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32E217-6C18-BB4E-88F5-91572BBC7596}"/>
              </a:ext>
            </a:extLst>
          </p:cNvPr>
          <p:cNvSpPr txBox="1"/>
          <p:nvPr/>
        </p:nvSpPr>
        <p:spPr>
          <a:xfrm>
            <a:off x="1486528" y="6733"/>
            <a:ext cx="5233036" cy="584775"/>
          </a:xfrm>
          <a:prstGeom prst="rect">
            <a:avLst/>
          </a:prstGeom>
          <a:noFill/>
        </p:spPr>
        <p:txBody>
          <a:bodyPr wrap="none" rtlCol="0">
            <a:spAutoFit/>
          </a:bodyPr>
          <a:lstStyle/>
          <a:p>
            <a:pPr algn="ctr"/>
            <a:r>
              <a:rPr lang="en-US" sz="1600" dirty="0"/>
              <a:t>3. Difference of motif enrichment %  </a:t>
            </a:r>
          </a:p>
          <a:p>
            <a:pPr algn="ctr"/>
            <a:r>
              <a:rPr lang="en-US" sz="1600" dirty="0"/>
              <a:t>-- Comparing with WT Th1 – Naïve –</a:t>
            </a:r>
            <a:r>
              <a:rPr lang="en-US" sz="1600" dirty="0" err="1"/>
              <a:t>Downpregulated</a:t>
            </a:r>
            <a:r>
              <a:rPr lang="en-US" sz="1600" dirty="0"/>
              <a:t> regions</a:t>
            </a:r>
          </a:p>
        </p:txBody>
      </p:sp>
      <p:sp>
        <p:nvSpPr>
          <p:cNvPr id="7" name="TextBox 6">
            <a:extLst>
              <a:ext uri="{FF2B5EF4-FFF2-40B4-BE49-F238E27FC236}">
                <a16:creationId xmlns:a16="http://schemas.microsoft.com/office/drawing/2014/main" id="{FC6F204D-C769-FA43-95A7-21FC98BB70D7}"/>
              </a:ext>
            </a:extLst>
          </p:cNvPr>
          <p:cNvSpPr txBox="1"/>
          <p:nvPr/>
        </p:nvSpPr>
        <p:spPr>
          <a:xfrm>
            <a:off x="1092769" y="681026"/>
            <a:ext cx="1893403" cy="307777"/>
          </a:xfrm>
          <a:prstGeom prst="rect">
            <a:avLst/>
          </a:prstGeom>
          <a:noFill/>
        </p:spPr>
        <p:txBody>
          <a:bodyPr wrap="none" rtlCol="0">
            <a:spAutoFit/>
          </a:bodyPr>
          <a:lstStyle/>
          <a:p>
            <a:r>
              <a:rPr lang="en-US" sz="1400" dirty="0"/>
              <a:t>Cutoff: &gt;10% any group</a:t>
            </a:r>
          </a:p>
        </p:txBody>
      </p:sp>
      <p:sp>
        <p:nvSpPr>
          <p:cNvPr id="8" name="TextBox 7">
            <a:extLst>
              <a:ext uri="{FF2B5EF4-FFF2-40B4-BE49-F238E27FC236}">
                <a16:creationId xmlns:a16="http://schemas.microsoft.com/office/drawing/2014/main" id="{6DB4AB3C-B4EF-3944-85AB-9DBBE8DE0556}"/>
              </a:ext>
            </a:extLst>
          </p:cNvPr>
          <p:cNvSpPr txBox="1"/>
          <p:nvPr/>
        </p:nvSpPr>
        <p:spPr>
          <a:xfrm>
            <a:off x="4353457" y="681025"/>
            <a:ext cx="1893403" cy="307777"/>
          </a:xfrm>
          <a:prstGeom prst="rect">
            <a:avLst/>
          </a:prstGeom>
          <a:noFill/>
        </p:spPr>
        <p:txBody>
          <a:bodyPr wrap="none" rtlCol="0">
            <a:spAutoFit/>
          </a:bodyPr>
          <a:lstStyle/>
          <a:p>
            <a:r>
              <a:rPr lang="en-US" sz="1400" dirty="0"/>
              <a:t>Cutoff</a:t>
            </a:r>
            <a:r>
              <a:rPr lang="en-US" sz="1400"/>
              <a:t>: &gt;25% </a:t>
            </a:r>
            <a:r>
              <a:rPr lang="en-US" sz="1400" dirty="0"/>
              <a:t>any group</a:t>
            </a:r>
          </a:p>
        </p:txBody>
      </p:sp>
      <p:pic>
        <p:nvPicPr>
          <p:cNvPr id="5" name="Picture 4">
            <a:extLst>
              <a:ext uri="{FF2B5EF4-FFF2-40B4-BE49-F238E27FC236}">
                <a16:creationId xmlns:a16="http://schemas.microsoft.com/office/drawing/2014/main" id="{4996F9FC-A0A2-ED44-8ABC-2EF6222612A6}"/>
              </a:ext>
            </a:extLst>
          </p:cNvPr>
          <p:cNvPicPr>
            <a:picLocks noChangeAspect="1"/>
          </p:cNvPicPr>
          <p:nvPr/>
        </p:nvPicPr>
        <p:blipFill>
          <a:blip r:embed="rId2"/>
          <a:stretch>
            <a:fillRect/>
          </a:stretch>
        </p:blipFill>
        <p:spPr>
          <a:xfrm>
            <a:off x="3200400" y="-716885"/>
            <a:ext cx="4572000" cy="9144000"/>
          </a:xfrm>
          <a:prstGeom prst="rect">
            <a:avLst/>
          </a:prstGeom>
        </p:spPr>
      </p:pic>
      <p:pic>
        <p:nvPicPr>
          <p:cNvPr id="10" name="Picture 9">
            <a:extLst>
              <a:ext uri="{FF2B5EF4-FFF2-40B4-BE49-F238E27FC236}">
                <a16:creationId xmlns:a16="http://schemas.microsoft.com/office/drawing/2014/main" id="{09E1E4C0-FCCF-4144-8F03-494428024C6E}"/>
              </a:ext>
            </a:extLst>
          </p:cNvPr>
          <p:cNvPicPr>
            <a:picLocks noChangeAspect="1"/>
          </p:cNvPicPr>
          <p:nvPr/>
        </p:nvPicPr>
        <p:blipFill>
          <a:blip r:embed="rId3"/>
          <a:stretch>
            <a:fillRect/>
          </a:stretch>
        </p:blipFill>
        <p:spPr>
          <a:xfrm>
            <a:off x="-218543" y="681026"/>
            <a:ext cx="4572000" cy="9144000"/>
          </a:xfrm>
          <a:prstGeom prst="rect">
            <a:avLst/>
          </a:prstGeom>
        </p:spPr>
      </p:pic>
    </p:spTree>
    <p:extLst>
      <p:ext uri="{BB962C8B-B14F-4D97-AF65-F5344CB8AC3E}">
        <p14:creationId xmlns:p14="http://schemas.microsoft.com/office/powerpoint/2010/main" val="4178092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600</Words>
  <Application>Microsoft Macintosh PowerPoint</Application>
  <PresentationFormat>Custom</PresentationFormat>
  <Paragraphs>100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ArialMT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Jinyong Choi</dc:creator>
  <cp:lastModifiedBy>Huitian Diao</cp:lastModifiedBy>
  <cp:revision>101</cp:revision>
  <dcterms:created xsi:type="dcterms:W3CDTF">2018-10-15T19:43:23Z</dcterms:created>
  <dcterms:modified xsi:type="dcterms:W3CDTF">2018-11-16T22:17:03Z</dcterms:modified>
</cp:coreProperties>
</file>