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933" r:id="rId2"/>
    <p:sldId id="2076137638" r:id="rId3"/>
    <p:sldId id="2076137694" r:id="rId4"/>
    <p:sldId id="2076137679" r:id="rId5"/>
    <p:sldId id="2076137680" r:id="rId6"/>
    <p:sldId id="2076137699" r:id="rId7"/>
    <p:sldId id="2076137624" r:id="rId8"/>
    <p:sldId id="2076137684" r:id="rId9"/>
    <p:sldId id="2076136803" r:id="rId10"/>
    <p:sldId id="2076137707" r:id="rId11"/>
    <p:sldId id="20761367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7E9B-E15D-664F-9D3E-524765B3BCAA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C998C-04F4-BA42-802D-8E4C87E2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2/1/21 5:56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38B7A-8725-4956-B3BD-FBC8499B11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38B7A-8725-4956-B3BD-FBC8499B11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2/1/21 6:00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So, how do you get that magical sidecar that does all these things?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Well, on k8s, that’s as simple as decorating your deployment with a few annotations (2 required, enabled, app-id, but there is more)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Dapr will inject a sidecar into your Pod, and your app has the same API you had on your laptop during the development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standalone mode (or self-hosted as it is sometimes called) you use the “</a:t>
            </a:r>
            <a:r>
              <a:rPr lang="en-US" dirty="0" err="1"/>
              <a:t>dapr</a:t>
            </a:r>
            <a:r>
              <a:rPr lang="en-US" dirty="0"/>
              <a:t> run” command with a few flags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Whether this is Java, C#, Go, Python or compiled executable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580C0-206E-3042-993A-50E6ACAAE1B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1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2/1/21 6:08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D05A-B2A5-944F-8FB2-110D6C2A4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52D8D-94F4-DA4C-B4B1-B382B073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F968-2F0C-2C45-A51F-68812CFF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771C-03B1-B348-AFE5-8DA390F6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27F8-D236-ED4C-9FFF-71C05142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FBBC-5C61-5D43-87D0-6E3825E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3412B-714F-DC4E-BB38-675C43AB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A329-FB2D-B94B-8D85-8998939C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815F-E0BF-1146-B90A-4DB17DA3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9890-6508-0540-A7C9-66351663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1924-E5BC-8146-AB27-443887633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38CCA-2E8F-524D-9681-85E685BC9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A969-C258-7344-A132-071D6F04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F0CE-8C2A-064D-9D59-90682253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802B-8786-914F-9F3D-7C98DFE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esentation Name">
            <a:extLst>
              <a:ext uri="{FF2B5EF4-FFF2-40B4-BE49-F238E27FC236}">
                <a16:creationId xmlns:a16="http://schemas.microsoft.com/office/drawing/2014/main" id="{BCAB9FA8-CF7F-B944-9561-0314ACFE5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167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14" name="Speaker Name and Title">
            <a:extLst>
              <a:ext uri="{FF2B5EF4-FFF2-40B4-BE49-F238E27FC236}">
                <a16:creationId xmlns:a16="http://schemas.microsoft.com/office/drawing/2014/main" id="{37E9CA04-0B6B-D040-957C-3C5E7A312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032027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6277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CDAD-3D49-9B4A-A81B-93D83F96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880D-B8B0-924B-A288-1A71E28E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259E-BA18-EB4C-B19E-0BA14585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6E6A-85E7-1146-91A8-C90DB7E8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8BD6-623F-3C4A-AFAE-8E967A79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DDA1-B9BE-1B4E-9ADE-F6063C34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49230-8692-A34C-88BE-8FD78442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7807-2CE9-A942-ADA5-E75BE5FB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FAF2-6D03-B944-81DE-590BB449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ACBE-4A4C-D843-A9B3-47E3256C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3068-FD3C-3A4D-8995-685133AB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D875-C161-8242-923E-268766280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45287-F649-CF41-95B5-AB79417B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177F-4351-F64C-ADB2-69BCB556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8F58E-5B35-6147-90BB-18F05CD8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A3C4-6A8F-5D46-B5B1-831E90CC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63D7-2520-2148-A148-467C0FF2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E77C-7E67-7640-8461-2CF5DA93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D84D-92F5-8048-BD24-1DEFBE37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EDFBF-E869-2D4B-92BB-2C652FF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0AB9-8D26-694D-B60F-839A3F49E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68834-639C-5E49-AA87-5B2C82DB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38D6C-DA7F-0E4E-89FA-1989A13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A32E4-D17E-F14A-9022-6DE6B7F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54A8-C728-1D4D-ADA2-25CF0E83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15FFC-C775-C046-A9A1-CF949614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CD6D1-AFD4-8542-ACA5-B779985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3A118-521E-794C-A7FC-DAFC1DEF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277CD-F35B-8046-8B3D-9EA25DC5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7E995-2290-2D4A-AF9A-BD4AFA8C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E2E18-CCA2-CA43-9A5D-E3A8391C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DD3C-B198-8648-93BC-8584EAF1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D26D-9355-C746-A86B-7841BA9F1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29460-DBD2-0745-B5AB-EBD9E927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1B0A-30B9-AC46-B146-0B92BC72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5D7C-FD60-9B4E-BE0A-43AEC94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61A6-40CB-8646-992D-40943060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BFEA-E2F9-D345-BFE1-B64D543D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0C409-79E3-B24E-A3E1-6CDB7B43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46719-21BF-BA4F-9125-87EAFA94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27C9D-2C5F-504F-9458-8D72F5F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03CE1-1BD5-F44B-908F-65573414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CDF5-3EC2-9745-85C7-8D611866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5B03A-3FC8-A048-BF51-0D39FE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79166-BF70-6343-AE62-FD8EAAE8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B4A8-9B46-9E4A-B02B-6660393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1917-F9DF-814A-B779-01CE4BB2A0C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F442-B619-5C42-82C1-1D7DC7AD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F4EA-B511-CF46-8212-79348D5A6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2.sv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dapr.io/operations/components/setup-state-store/supported-state-stores/setup-azure-cosmosdb/" TargetMode="External"/><Relationship Id="rId21" Type="http://schemas.openxmlformats.org/officeDocument/2006/relationships/hyperlink" Target="https://docs.dapr.io/operations/components/setup-state-store/supported-state-stores/setup-mongodb/" TargetMode="External"/><Relationship Id="rId34" Type="http://schemas.openxmlformats.org/officeDocument/2006/relationships/hyperlink" Target="https://docs.dapr.io/operations/components/setup-secret-store/supported-secret-stores/gcp-secret-manager/" TargetMode="External"/><Relationship Id="rId42" Type="http://schemas.openxmlformats.org/officeDocument/2006/relationships/hyperlink" Target="https://docs.dapr.io/operations/components/setup-bindings/supported-bindings/influxdb/" TargetMode="External"/><Relationship Id="rId47" Type="http://schemas.openxmlformats.org/officeDocument/2006/relationships/hyperlink" Target="https://docs.dapr.io/operations/components/setup-bindings/supported-bindings/rabbitmq/" TargetMode="External"/><Relationship Id="rId50" Type="http://schemas.openxmlformats.org/officeDocument/2006/relationships/hyperlink" Target="https://docs.dapr.io/operations/components/setup-bindings/supported-bindings/twitter/" TargetMode="External"/><Relationship Id="rId55" Type="http://schemas.openxmlformats.org/officeDocument/2006/relationships/hyperlink" Target="https://docs.dapr.io/operations/components/setup-bindings/supported-bindings/sqs/" TargetMode="External"/><Relationship Id="rId63" Type="http://schemas.openxmlformats.org/officeDocument/2006/relationships/hyperlink" Target="https://docs.dapr.io/operations/components/setup-bindings/supported-bindings/signalr/" TargetMode="External"/><Relationship Id="rId7" Type="http://schemas.openxmlformats.org/officeDocument/2006/relationships/hyperlink" Target="https://docs.dapr.io/operations/components/setup-pubsub/supported-pubsub/setup-gcp/" TargetMode="External"/><Relationship Id="rId2" Type="http://schemas.openxmlformats.org/officeDocument/2006/relationships/hyperlink" Target="https://docs.dapr.io/operations/components/setup-pubsub/supported-pubsub/setup-redis-pubsub/" TargetMode="External"/><Relationship Id="rId16" Type="http://schemas.openxmlformats.org/officeDocument/2006/relationships/hyperlink" Target="https://docs.dapr.io/operations/components/setup-state-store/supported-state-stores/setup-couchbase/" TargetMode="External"/><Relationship Id="rId29" Type="http://schemas.openxmlformats.org/officeDocument/2006/relationships/hyperlink" Target="https://docs.dapr.io/operations/components/setup-state-store/supported-state-stores/setup-azure-blobstorage/" TargetMode="External"/><Relationship Id="rId11" Type="http://schemas.openxmlformats.org/officeDocument/2006/relationships/hyperlink" Target="https://docs.dapr.io/operations/components/setup-pubsub/supported-pubsub/setup-pulsar/" TargetMode="External"/><Relationship Id="rId24" Type="http://schemas.openxmlformats.org/officeDocument/2006/relationships/hyperlink" Target="https://docs.dapr.io/operations/components/setup-state-store/supported-state-stores/setup-redis/" TargetMode="External"/><Relationship Id="rId32" Type="http://schemas.openxmlformats.org/officeDocument/2006/relationships/hyperlink" Target="https://docs.dapr.io/operations/components/setup-secret-store/supported-secret-stores/azure-keyvault-managed-identity/" TargetMode="External"/><Relationship Id="rId37" Type="http://schemas.openxmlformats.org/officeDocument/2006/relationships/hyperlink" Target="https://docs.dapr.io/operations/components/setup-secret-store/supported-secret-stores/envvar-secret-store/" TargetMode="External"/><Relationship Id="rId40" Type="http://schemas.openxmlformats.org/officeDocument/2006/relationships/hyperlink" Target="https://docs.dapr.io/operations/components/setup-bindings/supported-bindings/cron/" TargetMode="External"/><Relationship Id="rId45" Type="http://schemas.openxmlformats.org/officeDocument/2006/relationships/hyperlink" Target="https://docs.dapr.io/operations/components/setup-bindings/supported-bindings/mqtt/" TargetMode="External"/><Relationship Id="rId53" Type="http://schemas.openxmlformats.org/officeDocument/2006/relationships/hyperlink" Target="https://docs.dapr.io/operations/components/setup-bindings/supported-bindings/s3/" TargetMode="External"/><Relationship Id="rId58" Type="http://schemas.openxmlformats.org/officeDocument/2006/relationships/hyperlink" Target="https://docs.dapr.io/operations/components/setup-bindings/supported-bindings/gcpbucket/" TargetMode="External"/><Relationship Id="rId66" Type="http://schemas.openxmlformats.org/officeDocument/2006/relationships/hyperlink" Target="https://github.com/dapr/components-contrib/tree/master/middleware/http" TargetMode="External"/><Relationship Id="rId5" Type="http://schemas.openxmlformats.org/officeDocument/2006/relationships/hyperlink" Target="https://docs.dapr.io/operations/components/setup-pubsub/supported-pubsub/setup-azure-eventhubs/" TargetMode="External"/><Relationship Id="rId61" Type="http://schemas.openxmlformats.org/officeDocument/2006/relationships/hyperlink" Target="https://docs.dapr.io/operations/components/setup-bindings/supported-bindings/cosmosdb/" TargetMode="External"/><Relationship Id="rId19" Type="http://schemas.openxmlformats.org/officeDocument/2006/relationships/hyperlink" Target="https://docs.dapr.io/operations/components/setup-state-store/supported-state-stores/setup-hazelcast/" TargetMode="External"/><Relationship Id="rId14" Type="http://schemas.openxmlformats.org/officeDocument/2006/relationships/hyperlink" Target="https://docs.dapr.io/operations/components/setup-state-store/supported-state-stores/setup-cassandra/" TargetMode="External"/><Relationship Id="rId22" Type="http://schemas.openxmlformats.org/officeDocument/2006/relationships/hyperlink" Target="https://docs.dapr.io/operations/components/setup-state-store/supported-state-stores/setup-postgresql/" TargetMode="External"/><Relationship Id="rId27" Type="http://schemas.openxmlformats.org/officeDocument/2006/relationships/hyperlink" Target="https://docs.dapr.io/operations/components/setup-state-store/supported-state-stores/setup-sqlserver/" TargetMode="External"/><Relationship Id="rId30" Type="http://schemas.openxmlformats.org/officeDocument/2006/relationships/hyperlink" Target="https://docs.dapr.io/operations/components/setup-state-store/supported-state-stores/setup-firestore/" TargetMode="External"/><Relationship Id="rId35" Type="http://schemas.openxmlformats.org/officeDocument/2006/relationships/hyperlink" Target="https://docs.dapr.io/operations/components/setup-secret-store/supported-secret-stores/hashicorp-vault/" TargetMode="External"/><Relationship Id="rId43" Type="http://schemas.openxmlformats.org/officeDocument/2006/relationships/hyperlink" Target="https://docs.dapr.io/operations/components/setup-bindings/supported-bindings/kafka/" TargetMode="External"/><Relationship Id="rId48" Type="http://schemas.openxmlformats.org/officeDocument/2006/relationships/hyperlink" Target="https://docs.dapr.io/operations/components/setup-bindings/supported-bindings/redis/" TargetMode="External"/><Relationship Id="rId56" Type="http://schemas.openxmlformats.org/officeDocument/2006/relationships/hyperlink" Target="https://docs.dapr.io/operations/components/setup-bindings/supported-bindings/kinesis/" TargetMode="External"/><Relationship Id="rId64" Type="http://schemas.openxmlformats.org/officeDocument/2006/relationships/hyperlink" Target="https://docs.dapr.io/operations/components/setup-bindings/supported-bindings/storagequeues/" TargetMode="External"/><Relationship Id="rId8" Type="http://schemas.openxmlformats.org/officeDocument/2006/relationships/hyperlink" Target="https://docs.dapr.io/operations/components/setup-pubsub/supported-pubsub/setup-hazelcast/" TargetMode="External"/><Relationship Id="rId51" Type="http://schemas.openxmlformats.org/officeDocument/2006/relationships/hyperlink" Target="https://docs.dapr.io/operations/components/setup-bindings/supported-bindings/sendgrid/" TargetMode="External"/><Relationship Id="rId3" Type="http://schemas.openxmlformats.org/officeDocument/2006/relationships/hyperlink" Target="https://docs.dapr.io/operations/components/setup-pubsub/supported-pubsub/setup-apache-kafka/" TargetMode="External"/><Relationship Id="rId12" Type="http://schemas.openxmlformats.org/officeDocument/2006/relationships/hyperlink" Target="https://docs.dapr.io/operations/components/setup-pubsub/supported-pubsub/setup-rabbitmq/" TargetMode="External"/><Relationship Id="rId17" Type="http://schemas.openxmlformats.org/officeDocument/2006/relationships/hyperlink" Target="https://docs.dapr.io/operations/components/setup-state-store/supported-state-stores/setup-etcd/" TargetMode="External"/><Relationship Id="rId25" Type="http://schemas.openxmlformats.org/officeDocument/2006/relationships/hyperlink" Target="https://docs.dapr.io/operations/components/setup-state-store/supported-state-stores/setup-zookeeper/" TargetMode="External"/><Relationship Id="rId33" Type="http://schemas.openxmlformats.org/officeDocument/2006/relationships/hyperlink" Target="https://docs.dapr.io/operations/components/setup-secret-store/supported-secret-stores/aws-secret-manager/" TargetMode="External"/><Relationship Id="rId38" Type="http://schemas.openxmlformats.org/officeDocument/2006/relationships/hyperlink" Target="https://docs.dapr.io/operations/components/setup-secret-store/supported-secret-stores/file-secret-store/" TargetMode="External"/><Relationship Id="rId46" Type="http://schemas.openxmlformats.org/officeDocument/2006/relationships/hyperlink" Target="https://docs.dapr.io/operations/components/setup-bindings/supported-bindings/postgres/" TargetMode="External"/><Relationship Id="rId59" Type="http://schemas.openxmlformats.org/officeDocument/2006/relationships/hyperlink" Target="https://docs.dapr.io/operations/components/setup-bindings/supported-bindings/blobstorage/" TargetMode="External"/><Relationship Id="rId67" Type="http://schemas.openxmlformats.org/officeDocument/2006/relationships/hyperlink" Target="https://github.com/dapr/components-contrib/tree/master/nameresolution" TargetMode="External"/><Relationship Id="rId20" Type="http://schemas.openxmlformats.org/officeDocument/2006/relationships/hyperlink" Target="https://docs.dapr.io/operations/components/setup-state-store/supported-state-stores/setup-memcached/" TargetMode="External"/><Relationship Id="rId41" Type="http://schemas.openxmlformats.org/officeDocument/2006/relationships/hyperlink" Target="https://docs.dapr.io/operations/components/setup-bindings/supported-bindings/http/" TargetMode="External"/><Relationship Id="rId54" Type="http://schemas.openxmlformats.org/officeDocument/2006/relationships/hyperlink" Target="https://docs.dapr.io/operations/components/setup-bindings/supported-bindings/sns/" TargetMode="External"/><Relationship Id="rId62" Type="http://schemas.openxmlformats.org/officeDocument/2006/relationships/hyperlink" Target="https://docs.dapr.io/operations/components/setup-bindings/supported-bindings/servicebusqueue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dapr.io/operations/components/setup-pubsub/supported-pubsub/setup-azure-servicebus/" TargetMode="External"/><Relationship Id="rId15" Type="http://schemas.openxmlformats.org/officeDocument/2006/relationships/hyperlink" Target="https://docs.dapr.io/operations/components/setup-state-store/supported-state-stores/setup-cloudstate/" TargetMode="External"/><Relationship Id="rId23" Type="http://schemas.openxmlformats.org/officeDocument/2006/relationships/hyperlink" Target="https://docs.dapr.io/operations/components/setup-state-store/supported-state-stores/setup-rethinkdb/" TargetMode="External"/><Relationship Id="rId28" Type="http://schemas.openxmlformats.org/officeDocument/2006/relationships/hyperlink" Target="https://docs.dapr.io/operations/components/setup-state-store/supported-state-stores/setup-azure-tablestorage/" TargetMode="External"/><Relationship Id="rId36" Type="http://schemas.openxmlformats.org/officeDocument/2006/relationships/hyperlink" Target="https://docs.dapr.io/operations/components/setup-secret-store/supported-secret-stores/kubernetes-secret-store/" TargetMode="External"/><Relationship Id="rId49" Type="http://schemas.openxmlformats.org/officeDocument/2006/relationships/hyperlink" Target="https://docs.dapr.io/operations/components/setup-bindings/supported-bindings/twilio/" TargetMode="External"/><Relationship Id="rId57" Type="http://schemas.openxmlformats.org/officeDocument/2006/relationships/hyperlink" Target="https://docs.dapr.io/operations/components/setup-bindings/supported-bindings/gcppubsub/" TargetMode="External"/><Relationship Id="rId10" Type="http://schemas.openxmlformats.org/officeDocument/2006/relationships/hyperlink" Target="https://docs.dapr.io/operations/components/setup-pubsub/supported-pubsub/setup-nats-streaming/" TargetMode="External"/><Relationship Id="rId31" Type="http://schemas.openxmlformats.org/officeDocument/2006/relationships/hyperlink" Target="https://docs.dapr.io/operations/components/setup-secret-store/supported-secret-stores/azure-keyvault/" TargetMode="External"/><Relationship Id="rId44" Type="http://schemas.openxmlformats.org/officeDocument/2006/relationships/hyperlink" Target="https://docs.dapr.io/operations/components/setup-bindings/supported-bindings/kubernetes-binding/" TargetMode="External"/><Relationship Id="rId52" Type="http://schemas.openxmlformats.org/officeDocument/2006/relationships/hyperlink" Target="https://docs.dapr.io/operations/components/setup-bindings/supported-bindings/dynamodb/" TargetMode="External"/><Relationship Id="rId60" Type="http://schemas.openxmlformats.org/officeDocument/2006/relationships/hyperlink" Target="https://docs.dapr.io/operations/components/setup-bindings/supported-bindings/eventhubs/" TargetMode="External"/><Relationship Id="rId65" Type="http://schemas.openxmlformats.org/officeDocument/2006/relationships/hyperlink" Target="https://docs.dapr.io/operations/components/setup-bindings/supported-bindings/eventgrid/" TargetMode="External"/><Relationship Id="rId4" Type="http://schemas.openxmlformats.org/officeDocument/2006/relationships/hyperlink" Target="https://docs.dapr.io/operations/components/setup-pubsub/supported-pubsub/setup-aws-snssqs/" TargetMode="External"/><Relationship Id="rId9" Type="http://schemas.openxmlformats.org/officeDocument/2006/relationships/hyperlink" Target="https://docs.dapr.io/operations/components/setup-pubsub/supported-pubsub/setup-mqtt/" TargetMode="External"/><Relationship Id="rId13" Type="http://schemas.openxmlformats.org/officeDocument/2006/relationships/hyperlink" Target="https://docs.dapr.io/operations/components/setup-state-store/supported-state-stores/setup-aerospike/" TargetMode="External"/><Relationship Id="rId18" Type="http://schemas.openxmlformats.org/officeDocument/2006/relationships/hyperlink" Target="https://docs.dapr.io/operations/components/setup-state-store/supported-state-stores/setup-consul/" TargetMode="External"/><Relationship Id="rId39" Type="http://schemas.openxmlformats.org/officeDocument/2006/relationships/hyperlink" Target="https://docs.dapr.io/operations/components/setup-bindings/supported-bindings/apn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jpeg"/><Relationship Id="rId18" Type="http://schemas.openxmlformats.org/officeDocument/2006/relationships/image" Target="../media/image27.jpeg"/><Relationship Id="rId3" Type="http://schemas.openxmlformats.org/officeDocument/2006/relationships/image" Target="../media/image14.tiff"/><Relationship Id="rId21" Type="http://schemas.openxmlformats.org/officeDocument/2006/relationships/image" Target="../media/image30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.svg"/><Relationship Id="rId25" Type="http://schemas.openxmlformats.org/officeDocument/2006/relationships/image" Target="../media/image34.png"/><Relationship Id="rId2" Type="http://schemas.openxmlformats.org/officeDocument/2006/relationships/image" Target="../media/image13.tiff"/><Relationship Id="rId16" Type="http://schemas.openxmlformats.org/officeDocument/2006/relationships/image" Target="../media/image1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24" Type="http://schemas.openxmlformats.org/officeDocument/2006/relationships/image" Target="../media/image33.jpeg"/><Relationship Id="rId5" Type="http://schemas.openxmlformats.org/officeDocument/2006/relationships/image" Target="../media/image16.tiff"/><Relationship Id="rId15" Type="http://schemas.openxmlformats.org/officeDocument/2006/relationships/image" Target="../media/image26.png"/><Relationship Id="rId23" Type="http://schemas.openxmlformats.org/officeDocument/2006/relationships/image" Target="../media/image32.svg"/><Relationship Id="rId10" Type="http://schemas.openxmlformats.org/officeDocument/2006/relationships/image" Target="../media/image21.svg"/><Relationship Id="rId19" Type="http://schemas.openxmlformats.org/officeDocument/2006/relationships/image" Target="../media/image28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jpe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3.tiff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6CE32-D16F-45D0-A8FD-B8143F2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9" y="2398119"/>
            <a:ext cx="8555737" cy="1323439"/>
          </a:xfrm>
        </p:spPr>
        <p:txBody>
          <a:bodyPr/>
          <a:lstStyle/>
          <a:p>
            <a:r>
              <a:rPr lang="en-US" dirty="0"/>
              <a:t>Distributed Application Runtime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D8D9-217F-4299-9DC0-EAF4B84E6F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2167" y="4154903"/>
            <a:ext cx="7667494" cy="997196"/>
          </a:xfrm>
        </p:spPr>
        <p:txBody>
          <a:bodyPr/>
          <a:lstStyle/>
          <a:p>
            <a:r>
              <a:rPr lang="en-US" dirty="0"/>
              <a:t>Ryan Nowak - @</a:t>
            </a:r>
            <a:r>
              <a:rPr lang="en-US" dirty="0" err="1"/>
              <a:t>aVerySpicyBoi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code &amp; slides: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rynowak</a:t>
            </a:r>
            <a:r>
              <a:rPr lang="en-US" dirty="0"/>
              <a:t>/presentations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50112B1-CB0B-41CC-B47C-9EF4D4DA3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8354681" y="1964774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1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52D4B5A-CCA7-4C6D-8C41-2C4BB3543677}"/>
              </a:ext>
            </a:extLst>
          </p:cNvPr>
          <p:cNvSpPr/>
          <p:nvPr/>
        </p:nvSpPr>
        <p:spPr>
          <a:xfrm>
            <a:off x="269662" y="206058"/>
            <a:ext cx="8159745" cy="498598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/>
              </a:rPr>
              <a:t>How Dapr is run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4A5107-ACBD-4C4F-B5BA-3264D06396BB}"/>
              </a:ext>
            </a:extLst>
          </p:cNvPr>
          <p:cNvGrpSpPr/>
          <p:nvPr/>
        </p:nvGrpSpPr>
        <p:grpSpPr>
          <a:xfrm>
            <a:off x="6616215" y="660393"/>
            <a:ext cx="5284056" cy="5990520"/>
            <a:chOff x="6616215" y="660393"/>
            <a:chExt cx="5284056" cy="5990520"/>
          </a:xfrm>
        </p:grpSpPr>
        <p:sp>
          <p:nvSpPr>
            <p:cNvPr id="76" name="Freeform: Shape 23">
              <a:extLst>
                <a:ext uri="{FF2B5EF4-FFF2-40B4-BE49-F238E27FC236}">
                  <a16:creationId xmlns:a16="http://schemas.microsoft.com/office/drawing/2014/main" id="{67F5D032-8A56-2249-8D98-AF3BC594B0F7}"/>
                </a:ext>
              </a:extLst>
            </p:cNvPr>
            <p:cNvSpPr/>
            <p:nvPr/>
          </p:nvSpPr>
          <p:spPr>
            <a:xfrm>
              <a:off x="6616215" y="660393"/>
              <a:ext cx="5284055" cy="332399"/>
            </a:xfrm>
            <a:custGeom>
              <a:avLst/>
              <a:gdLst>
                <a:gd name="connsiteX0" fmla="*/ 0 w 4732020"/>
                <a:gd name="connsiteY0" fmla="*/ 0 h 1164569"/>
                <a:gd name="connsiteX1" fmla="*/ 4732020 w 4732020"/>
                <a:gd name="connsiteY1" fmla="*/ 0 h 1164569"/>
                <a:gd name="connsiteX2" fmla="*/ 4732020 w 4732020"/>
                <a:gd name="connsiteY2" fmla="*/ 1164569 h 1164569"/>
                <a:gd name="connsiteX3" fmla="*/ 0 w 4732020"/>
                <a:gd name="connsiteY3" fmla="*/ 1164569 h 1164569"/>
                <a:gd name="connsiteX4" fmla="*/ 0 w 4732020"/>
                <a:gd name="connsiteY4" fmla="*/ 0 h 1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164569">
                  <a:moveTo>
                    <a:pt x="0" y="0"/>
                  </a:moveTo>
                  <a:lnTo>
                    <a:pt x="4732020" y="0"/>
                  </a:lnTo>
                  <a:lnTo>
                    <a:pt x="4732020" y="1164569"/>
                  </a:lnTo>
                  <a:lnTo>
                    <a:pt x="0" y="11645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spAutoFit/>
            </a:bodyPr>
            <a:lstStyle/>
            <a:p>
              <a:pPr marL="0" marR="0" lvl="0" indent="0" algn="l" defTabSz="1422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Kubernetes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1C04A0-E60F-5749-9867-8E48F5F9E604}"/>
                </a:ext>
              </a:extLst>
            </p:cNvPr>
            <p:cNvSpPr txBox="1"/>
            <p:nvPr/>
          </p:nvSpPr>
          <p:spPr>
            <a:xfrm>
              <a:off x="6616216" y="1018602"/>
              <a:ext cx="5284055" cy="5632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apiVersion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: apps/v1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kind: Deployment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metadata: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name: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labels: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app: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spec: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selector: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matchLabels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app: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template: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metadata: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labels: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app: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annotations: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dapr.io/enabled: "true"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dapr.io/app-id: "my-appr"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dapr.io/app-protocol: ”http"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dapr.io/app-port: ”8080”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…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236254-9146-4E70-BC07-D6B3C061E854}"/>
              </a:ext>
            </a:extLst>
          </p:cNvPr>
          <p:cNvGrpSpPr/>
          <p:nvPr/>
        </p:nvGrpSpPr>
        <p:grpSpPr>
          <a:xfrm>
            <a:off x="291728" y="913805"/>
            <a:ext cx="5346297" cy="5738137"/>
            <a:chOff x="6344547" y="820938"/>
            <a:chExt cx="5346297" cy="5738137"/>
          </a:xfrm>
        </p:grpSpPr>
        <p:sp>
          <p:nvSpPr>
            <p:cNvPr id="77" name="Freeform: Shape 23">
              <a:extLst>
                <a:ext uri="{FF2B5EF4-FFF2-40B4-BE49-F238E27FC236}">
                  <a16:creationId xmlns:a16="http://schemas.microsoft.com/office/drawing/2014/main" id="{C6E91DEF-8773-3F47-913B-AEB19913F02A}"/>
                </a:ext>
              </a:extLst>
            </p:cNvPr>
            <p:cNvSpPr/>
            <p:nvPr/>
          </p:nvSpPr>
          <p:spPr>
            <a:xfrm>
              <a:off x="6344547" y="820938"/>
              <a:ext cx="5056313" cy="332399"/>
            </a:xfrm>
            <a:custGeom>
              <a:avLst/>
              <a:gdLst>
                <a:gd name="connsiteX0" fmla="*/ 0 w 4732020"/>
                <a:gd name="connsiteY0" fmla="*/ 0 h 1164569"/>
                <a:gd name="connsiteX1" fmla="*/ 4732020 w 4732020"/>
                <a:gd name="connsiteY1" fmla="*/ 0 h 1164569"/>
                <a:gd name="connsiteX2" fmla="*/ 4732020 w 4732020"/>
                <a:gd name="connsiteY2" fmla="*/ 1164569 h 1164569"/>
                <a:gd name="connsiteX3" fmla="*/ 0 w 4732020"/>
                <a:gd name="connsiteY3" fmla="*/ 1164569 h 1164569"/>
                <a:gd name="connsiteX4" fmla="*/ 0 w 4732020"/>
                <a:gd name="connsiteY4" fmla="*/ 0 h 1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164569">
                  <a:moveTo>
                    <a:pt x="0" y="0"/>
                  </a:moveTo>
                  <a:lnTo>
                    <a:pt x="4732020" y="0"/>
                  </a:lnTo>
                  <a:lnTo>
                    <a:pt x="4732020" y="1164569"/>
                  </a:lnTo>
                  <a:lnTo>
                    <a:pt x="0" y="11645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spAutoFit/>
            </a:bodyPr>
            <a:lstStyle/>
            <a:p>
              <a:pPr marL="0" marR="0" lvl="0" indent="0" algn="l" defTabSz="1422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Standalone (self-hosted)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FDCC09F-6974-D14B-8B50-AE116A330CAB}"/>
                </a:ext>
              </a:extLst>
            </p:cNvPr>
            <p:cNvSpPr txBox="1"/>
            <p:nvPr/>
          </p:nvSpPr>
          <p:spPr>
            <a:xfrm>
              <a:off x="6344547" y="1188062"/>
              <a:ext cx="534629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dapr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run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--app-id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my-app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--app-protocol </a:t>
              </a:r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grpc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--app-port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50105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--components-path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./config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go run </a:t>
              </a:r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main.go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68DE36-6DB7-184A-B1A8-4A7E2406872C}"/>
                </a:ext>
              </a:extLst>
            </p:cNvPr>
            <p:cNvSpPr txBox="1"/>
            <p:nvPr/>
          </p:nvSpPr>
          <p:spPr>
            <a:xfrm>
              <a:off x="6344547" y="3142755"/>
              <a:ext cx="534629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dapr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run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--app-id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my-app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--app-protocol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http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--app-port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3000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--components-path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./config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dotnet run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8DF7-639B-6848-A9E0-EE496BF58553}"/>
                </a:ext>
              </a:extLst>
            </p:cNvPr>
            <p:cNvSpPr txBox="1"/>
            <p:nvPr/>
          </p:nvSpPr>
          <p:spPr>
            <a:xfrm>
              <a:off x="6344547" y="5081747"/>
              <a:ext cx="534629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dapr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run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--app-id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my-app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--app-protocol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http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--app-port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5678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--components-path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./config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./my-exe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43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B5D30F-8B87-4002-9173-45447811562B}"/>
              </a:ext>
            </a:extLst>
          </p:cNvPr>
          <p:cNvSpPr txBox="1">
            <a:spLocks/>
          </p:cNvSpPr>
          <p:nvPr/>
        </p:nvSpPr>
        <p:spPr>
          <a:xfrm>
            <a:off x="2238375" y="3274951"/>
            <a:ext cx="7715250" cy="498598"/>
          </a:xfrm>
          <a:prstGeom prst="rect">
            <a:avLst/>
          </a:prstGeom>
        </p:spPr>
        <p:txBody>
          <a:bodyPr anchor="ctr" anchorCtr="0"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5000" dirty="0" err="1"/>
              <a:t>Dapr</a:t>
            </a:r>
            <a:r>
              <a:rPr lang="en-US" sz="5000" dirty="0"/>
              <a:t> for the .NET developer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8E61968-2783-4B43-A502-2ED98EA3F3B8}"/>
              </a:ext>
            </a:extLst>
          </p:cNvPr>
          <p:cNvSpPr txBox="1">
            <a:spLocks/>
          </p:cNvSpPr>
          <p:nvPr/>
        </p:nvSpPr>
        <p:spPr>
          <a:xfrm>
            <a:off x="5469446" y="1993173"/>
            <a:ext cx="1253109" cy="461665"/>
          </a:xfrm>
          <a:prstGeom prst="rect">
            <a:avLst/>
          </a:prstGeom>
          <a:noFill/>
          <a:ln w="19050">
            <a:gradFill>
              <a:gsLst>
                <a:gs pos="0">
                  <a:schemeClr val="accent4"/>
                </a:gs>
                <a:gs pos="100000">
                  <a:schemeClr val="accent1"/>
                </a:gs>
                <a:gs pos="51000">
                  <a:schemeClr val="accent3"/>
                </a:gs>
              </a:gsLst>
              <a:lin ang="0" scaled="0"/>
            </a:gradFill>
          </a:ln>
        </p:spPr>
        <p:txBody>
          <a:bodyPr tIns="91440" bIns="91440" anchor="ctr" anchorCtr="1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spc="30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40BA3-6880-4DA3-BC38-1879B001C5A5}"/>
              </a:ext>
            </a:extLst>
          </p:cNvPr>
          <p:cNvSpPr/>
          <p:nvPr/>
        </p:nvSpPr>
        <p:spPr>
          <a:xfrm>
            <a:off x="0" y="-509633"/>
            <a:ext cx="3834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DEMO: </a:t>
            </a:r>
            <a:r>
              <a:rPr lang="en-US" sz="1400" err="1">
                <a:solidFill>
                  <a:schemeClr val="bg1"/>
                </a:solidFill>
              </a:rPr>
              <a:t>Dapr</a:t>
            </a:r>
            <a:r>
              <a:rPr lang="en-US" sz="1400">
                <a:solidFill>
                  <a:schemeClr val="bg1"/>
                </a:solidFill>
              </a:rPr>
              <a:t> state management and bindings </a:t>
            </a:r>
          </a:p>
        </p:txBody>
      </p:sp>
    </p:spTree>
    <p:extLst>
      <p:ext uri="{BB962C8B-B14F-4D97-AF65-F5344CB8AC3E}">
        <p14:creationId xmlns:p14="http://schemas.microsoft.com/office/powerpoint/2010/main" val="3861646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32A269-F952-4A03-831E-0C4A6E9D5794}"/>
              </a:ext>
            </a:extLst>
          </p:cNvPr>
          <p:cNvSpPr/>
          <p:nvPr/>
        </p:nvSpPr>
        <p:spPr>
          <a:xfrm>
            <a:off x="4356101" y="0"/>
            <a:ext cx="7835900" cy="6858000"/>
          </a:xfrm>
          <a:prstGeom prst="rect">
            <a:avLst/>
          </a:prstGeom>
          <a:solidFill>
            <a:srgbClr val="DDE7F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4142CF-031C-4A88-AAE8-8E0846C21AEE}"/>
              </a:ext>
            </a:extLst>
          </p:cNvPr>
          <p:cNvSpPr txBox="1">
            <a:spLocks/>
          </p:cNvSpPr>
          <p:nvPr/>
        </p:nvSpPr>
        <p:spPr>
          <a:xfrm>
            <a:off x="593725" y="5059363"/>
            <a:ext cx="22447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https://dapr.io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08D6CE-55B7-4AE7-872E-81AF43DD76C0}"/>
              </a:ext>
            </a:extLst>
          </p:cNvPr>
          <p:cNvSpPr txBox="1">
            <a:spLocks/>
          </p:cNvSpPr>
          <p:nvPr/>
        </p:nvSpPr>
        <p:spPr>
          <a:xfrm>
            <a:off x="593725" y="3221038"/>
            <a:ext cx="3073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+mj-lt"/>
              </a:rPr>
              <a:t>Distributed Application Runtime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3EEF73B-30C0-4702-8393-EAD0199A9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509016" y="1506855"/>
            <a:ext cx="1967706" cy="153240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1CE093-A244-47A5-859E-FB321A748F76}"/>
              </a:ext>
            </a:extLst>
          </p:cNvPr>
          <p:cNvSpPr txBox="1">
            <a:spLocks/>
          </p:cNvSpPr>
          <p:nvPr/>
        </p:nvSpPr>
        <p:spPr>
          <a:xfrm>
            <a:off x="593725" y="3925888"/>
            <a:ext cx="36517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/>
              <a:t>Portable, event-driven, runtime for building distributed applications across cloud and edge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9F5FC-6A25-4E4D-88E1-4E632D685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08" r="5208"/>
          <a:stretch/>
        </p:blipFill>
        <p:spPr>
          <a:xfrm>
            <a:off x="4791474" y="882220"/>
            <a:ext cx="6965155" cy="5093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08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2D18E5-E8EE-45C1-9E9E-EA56FD7A9365}"/>
              </a:ext>
            </a:extLst>
          </p:cNvPr>
          <p:cNvSpPr/>
          <p:nvPr/>
        </p:nvSpPr>
        <p:spPr>
          <a:xfrm>
            <a:off x="533400" y="4245145"/>
            <a:ext cx="3124200" cy="1204945"/>
          </a:xfrm>
          <a:custGeom>
            <a:avLst/>
            <a:gdLst>
              <a:gd name="connsiteX0" fmla="*/ 0 w 2942995"/>
              <a:gd name="connsiteY0" fmla="*/ 0 h 1331069"/>
              <a:gd name="connsiteX1" fmla="*/ 2942995 w 2942995"/>
              <a:gd name="connsiteY1" fmla="*/ 0 h 1331069"/>
              <a:gd name="connsiteX2" fmla="*/ 2942995 w 2942995"/>
              <a:gd name="connsiteY2" fmla="*/ 1331069 h 1331069"/>
              <a:gd name="connsiteX3" fmla="*/ 0 w 2942995"/>
              <a:gd name="connsiteY3" fmla="*/ 1331069 h 1331069"/>
              <a:gd name="connsiteX4" fmla="*/ 0 w 2942995"/>
              <a:gd name="connsiteY4" fmla="*/ 0 h 13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995" h="1331069">
                <a:moveTo>
                  <a:pt x="0" y="0"/>
                </a:moveTo>
                <a:lnTo>
                  <a:pt x="2942995" y="0"/>
                </a:lnTo>
                <a:lnTo>
                  <a:pt x="2942995" y="1331069"/>
                </a:lnTo>
                <a:lnTo>
                  <a:pt x="0" y="1331069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algn="ctr" defTabSz="844550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Need to support lots of different integration points</a:t>
            </a:r>
          </a:p>
          <a:p>
            <a:pPr algn="ctr" defTabSz="844550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(cache, message queues, 3</a:t>
            </a:r>
            <a:r>
              <a:rPr lang="en-US" kern="0" baseline="30000" dirty="0">
                <a:latin typeface="+mj-lt"/>
                <a:ea typeface="Segoe UI" pitchFamily="34" charset="0"/>
                <a:cs typeface="Segoe UI" pitchFamily="34" charset="0"/>
              </a:rPr>
              <a:t>rd</a:t>
            </a: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 party APIs, secret stores)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F979A2-66B4-4DCF-816F-D1A6920D79F9}"/>
              </a:ext>
            </a:extLst>
          </p:cNvPr>
          <p:cNvSpPr/>
          <p:nvPr/>
        </p:nvSpPr>
        <p:spPr>
          <a:xfrm>
            <a:off x="8428384" y="4245145"/>
            <a:ext cx="3230216" cy="1204945"/>
          </a:xfrm>
          <a:custGeom>
            <a:avLst/>
            <a:gdLst>
              <a:gd name="connsiteX0" fmla="*/ 0 w 2942995"/>
              <a:gd name="connsiteY0" fmla="*/ 0 h 1331069"/>
              <a:gd name="connsiteX1" fmla="*/ 2942995 w 2942995"/>
              <a:gd name="connsiteY1" fmla="*/ 0 h 1331069"/>
              <a:gd name="connsiteX2" fmla="*/ 2942995 w 2942995"/>
              <a:gd name="connsiteY2" fmla="*/ 1331069 h 1331069"/>
              <a:gd name="connsiteX3" fmla="*/ 0 w 2942995"/>
              <a:gd name="connsiteY3" fmla="*/ 1331069 h 1331069"/>
              <a:gd name="connsiteX4" fmla="*/ 0 w 2942995"/>
              <a:gd name="connsiteY4" fmla="*/ 0 h 13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995" h="1331069">
                <a:moveTo>
                  <a:pt x="0" y="0"/>
                </a:moveTo>
                <a:lnTo>
                  <a:pt x="2942995" y="0"/>
                </a:lnTo>
                <a:lnTo>
                  <a:pt x="2942995" y="1331069"/>
                </a:lnTo>
                <a:lnTo>
                  <a:pt x="0" y="1331069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R="0" lvl="0" indent="0" algn="ctr" defTabSz="8445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Lots of different targets to support tracing, configuration, and secret management</a:t>
            </a:r>
          </a:p>
          <a:p>
            <a:pPr marR="0" lvl="0" indent="0" algn="ctr" defTabSz="8445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A0DD0F5-8E58-4E53-B858-6FE0371F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6" y="1211580"/>
            <a:ext cx="5681474" cy="997196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What’s hard about microservices?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2F3F05-33B3-4A21-8216-1DE59F917728}"/>
              </a:ext>
            </a:extLst>
          </p:cNvPr>
          <p:cNvGrpSpPr/>
          <p:nvPr/>
        </p:nvGrpSpPr>
        <p:grpSpPr>
          <a:xfrm>
            <a:off x="1806292" y="2510882"/>
            <a:ext cx="1288569" cy="1288569"/>
            <a:chOff x="1977795" y="2537053"/>
            <a:chExt cx="1417426" cy="14174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4759FB-EADB-412D-801E-6EA45E8689C1}"/>
                </a:ext>
              </a:extLst>
            </p:cNvPr>
            <p:cNvSpPr/>
            <p:nvPr/>
          </p:nvSpPr>
          <p:spPr bwMode="auto">
            <a:xfrm>
              <a:off x="1977795" y="2537053"/>
              <a:ext cx="1417426" cy="141742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25" name="migrate" descr=" migrate">
              <a:extLst>
                <a:ext uri="{FF2B5EF4-FFF2-40B4-BE49-F238E27FC236}">
                  <a16:creationId xmlns:a16="http://schemas.microsoft.com/office/drawing/2014/main" id="{B637E145-5F72-470C-9A69-F9C357BE68DE}"/>
                </a:ext>
              </a:extLst>
            </p:cNvPr>
            <p:cNvGrpSpPr/>
            <p:nvPr/>
          </p:nvGrpSpPr>
          <p:grpSpPr>
            <a:xfrm>
              <a:off x="2421178" y="2981928"/>
              <a:ext cx="530660" cy="527677"/>
              <a:chOff x="-1617663" y="3241675"/>
              <a:chExt cx="282575" cy="280988"/>
            </a:xfrm>
          </p:grpSpPr>
          <p:sp>
            <p:nvSpPr>
              <p:cNvPr id="26" name="Freeform 345">
                <a:extLst>
                  <a:ext uri="{FF2B5EF4-FFF2-40B4-BE49-F238E27FC236}">
                    <a16:creationId xmlns:a16="http://schemas.microsoft.com/office/drawing/2014/main" id="{D4DB45B6-F143-4859-B531-0BAD67596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617663" y="3241675"/>
                <a:ext cx="282575" cy="280988"/>
              </a:xfrm>
              <a:custGeom>
                <a:avLst/>
                <a:gdLst>
                  <a:gd name="T0" fmla="*/ 178 w 178"/>
                  <a:gd name="T1" fmla="*/ 0 h 177"/>
                  <a:gd name="T2" fmla="*/ 178 w 178"/>
                  <a:gd name="T3" fmla="*/ 177 h 177"/>
                  <a:gd name="T4" fmla="*/ 96 w 178"/>
                  <a:gd name="T5" fmla="*/ 95 h 177"/>
                  <a:gd name="T6" fmla="*/ 83 w 178"/>
                  <a:gd name="T7" fmla="*/ 82 h 177"/>
                  <a:gd name="T8" fmla="*/ 0 w 178"/>
                  <a:gd name="T9" fmla="*/ 0 h 177"/>
                  <a:gd name="T10" fmla="*/ 178 w 178"/>
                  <a:gd name="T11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77">
                    <a:moveTo>
                      <a:pt x="178" y="0"/>
                    </a:moveTo>
                    <a:lnTo>
                      <a:pt x="178" y="177"/>
                    </a:lnTo>
                    <a:lnTo>
                      <a:pt x="96" y="95"/>
                    </a:lnTo>
                    <a:lnTo>
                      <a:pt x="83" y="82"/>
                    </a:lnTo>
                    <a:lnTo>
                      <a:pt x="0" y="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7" name="Freeform 346">
                <a:extLst>
                  <a:ext uri="{FF2B5EF4-FFF2-40B4-BE49-F238E27FC236}">
                    <a16:creationId xmlns:a16="http://schemas.microsoft.com/office/drawing/2014/main" id="{82E42206-C3FD-46F5-9249-7C9E04F96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41463" y="3371850"/>
                <a:ext cx="76200" cy="76200"/>
              </a:xfrm>
              <a:custGeom>
                <a:avLst/>
                <a:gdLst>
                  <a:gd name="T0" fmla="*/ 35 w 48"/>
                  <a:gd name="T1" fmla="*/ 0 h 48"/>
                  <a:gd name="T2" fmla="*/ 0 w 48"/>
                  <a:gd name="T3" fmla="*/ 35 h 48"/>
                  <a:gd name="T4" fmla="*/ 13 w 48"/>
                  <a:gd name="T5" fmla="*/ 48 h 48"/>
                  <a:gd name="T6" fmla="*/ 48 w 48"/>
                  <a:gd name="T7" fmla="*/ 13 h 48"/>
                  <a:gd name="T8" fmla="*/ 35 w 4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35" y="0"/>
                    </a:moveTo>
                    <a:lnTo>
                      <a:pt x="0" y="35"/>
                    </a:lnTo>
                    <a:lnTo>
                      <a:pt x="13" y="48"/>
                    </a:lnTo>
                    <a:lnTo>
                      <a:pt x="48" y="1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8" name="Freeform 347">
                <a:extLst>
                  <a:ext uri="{FF2B5EF4-FFF2-40B4-BE49-F238E27FC236}">
                    <a16:creationId xmlns:a16="http://schemas.microsoft.com/office/drawing/2014/main" id="{959FB73B-2289-4144-89F9-4E250AD22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8600" y="3270250"/>
                <a:ext cx="134938" cy="133350"/>
              </a:xfrm>
              <a:custGeom>
                <a:avLst/>
                <a:gdLst>
                  <a:gd name="T0" fmla="*/ 0 w 85"/>
                  <a:gd name="T1" fmla="*/ 0 h 84"/>
                  <a:gd name="T2" fmla="*/ 0 w 85"/>
                  <a:gd name="T3" fmla="*/ 19 h 84"/>
                  <a:gd name="T4" fmla="*/ 53 w 85"/>
                  <a:gd name="T5" fmla="*/ 19 h 84"/>
                  <a:gd name="T6" fmla="*/ 8 w 85"/>
                  <a:gd name="T7" fmla="*/ 64 h 84"/>
                  <a:gd name="T8" fmla="*/ 21 w 85"/>
                  <a:gd name="T9" fmla="*/ 77 h 84"/>
                  <a:gd name="T10" fmla="*/ 66 w 85"/>
                  <a:gd name="T11" fmla="*/ 32 h 84"/>
                  <a:gd name="T12" fmla="*/ 66 w 85"/>
                  <a:gd name="T13" fmla="*/ 84 h 84"/>
                  <a:gd name="T14" fmla="*/ 85 w 85"/>
                  <a:gd name="T15" fmla="*/ 84 h 84"/>
                  <a:gd name="T16" fmla="*/ 85 w 85"/>
                  <a:gd name="T17" fmla="*/ 0 h 84"/>
                  <a:gd name="T18" fmla="*/ 0 w 85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84">
                    <a:moveTo>
                      <a:pt x="0" y="0"/>
                    </a:moveTo>
                    <a:lnTo>
                      <a:pt x="0" y="19"/>
                    </a:lnTo>
                    <a:lnTo>
                      <a:pt x="53" y="19"/>
                    </a:lnTo>
                    <a:lnTo>
                      <a:pt x="8" y="64"/>
                    </a:lnTo>
                    <a:lnTo>
                      <a:pt x="21" y="77"/>
                    </a:lnTo>
                    <a:lnTo>
                      <a:pt x="66" y="32"/>
                    </a:lnTo>
                    <a:lnTo>
                      <a:pt x="66" y="84"/>
                    </a:lnTo>
                    <a:lnTo>
                      <a:pt x="85" y="84"/>
                    </a:ln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9" name="Freeform 348">
                <a:extLst>
                  <a:ext uri="{FF2B5EF4-FFF2-40B4-BE49-F238E27FC236}">
                    <a16:creationId xmlns:a16="http://schemas.microsoft.com/office/drawing/2014/main" id="{23D18A49-B160-4626-8354-FF0EBFC8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2738" y="3443288"/>
                <a:ext cx="44450" cy="44450"/>
              </a:xfrm>
              <a:custGeom>
                <a:avLst/>
                <a:gdLst>
                  <a:gd name="T0" fmla="*/ 13 w 28"/>
                  <a:gd name="T1" fmla="*/ 0 h 28"/>
                  <a:gd name="T2" fmla="*/ 0 w 28"/>
                  <a:gd name="T3" fmla="*/ 14 h 28"/>
                  <a:gd name="T4" fmla="*/ 14 w 28"/>
                  <a:gd name="T5" fmla="*/ 28 h 28"/>
                  <a:gd name="T6" fmla="*/ 28 w 28"/>
                  <a:gd name="T7" fmla="*/ 15 h 28"/>
                  <a:gd name="T8" fmla="*/ 13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13" y="0"/>
                    </a:moveTo>
                    <a:lnTo>
                      <a:pt x="0" y="14"/>
                    </a:lnTo>
                    <a:lnTo>
                      <a:pt x="14" y="28"/>
                    </a:lnTo>
                    <a:lnTo>
                      <a:pt x="28" y="1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ECF543-A995-4D63-829F-99C63105591F}"/>
              </a:ext>
            </a:extLst>
          </p:cNvPr>
          <p:cNvGrpSpPr/>
          <p:nvPr/>
        </p:nvGrpSpPr>
        <p:grpSpPr>
          <a:xfrm>
            <a:off x="5460890" y="2514747"/>
            <a:ext cx="1288569" cy="1288569"/>
            <a:chOff x="5376086" y="2537053"/>
            <a:chExt cx="1417426" cy="14174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496F1B-F9CF-4828-AA55-4E35D3B71674}"/>
                </a:ext>
              </a:extLst>
            </p:cNvPr>
            <p:cNvSpPr/>
            <p:nvPr/>
          </p:nvSpPr>
          <p:spPr bwMode="auto">
            <a:xfrm>
              <a:off x="5376086" y="2537053"/>
              <a:ext cx="1417426" cy="141742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30" name="chip 1" descr="chip, wheel">
              <a:extLst>
                <a:ext uri="{FF2B5EF4-FFF2-40B4-BE49-F238E27FC236}">
                  <a16:creationId xmlns:a16="http://schemas.microsoft.com/office/drawing/2014/main" id="{69F90FA4-37D3-4914-8BA6-7D8E24AD4716}"/>
                </a:ext>
              </a:extLst>
            </p:cNvPr>
            <p:cNvGrpSpPr/>
            <p:nvPr/>
          </p:nvGrpSpPr>
          <p:grpSpPr>
            <a:xfrm>
              <a:off x="5716886" y="2877853"/>
              <a:ext cx="735827" cy="735827"/>
              <a:chOff x="3478894" y="5699187"/>
              <a:chExt cx="519802" cy="51980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857539B-465A-42BC-AACF-B1CC41F07754}"/>
                  </a:ext>
                </a:extLst>
              </p:cNvPr>
              <p:cNvSpPr/>
              <p:nvPr/>
            </p:nvSpPr>
            <p:spPr>
              <a:xfrm>
                <a:off x="3480179" y="5697996"/>
                <a:ext cx="514443" cy="514443"/>
              </a:xfrm>
              <a:custGeom>
                <a:avLst/>
                <a:gdLst>
                  <a:gd name="connsiteX0" fmla="*/ 516591 w 514443"/>
                  <a:gd name="connsiteY0" fmla="*/ 163971 h 514443"/>
                  <a:gd name="connsiteX1" fmla="*/ 516591 w 514443"/>
                  <a:gd name="connsiteY1" fmla="*/ 110992 h 514443"/>
                  <a:gd name="connsiteX2" fmla="*/ 490958 w 514443"/>
                  <a:gd name="connsiteY2" fmla="*/ 110992 h 514443"/>
                  <a:gd name="connsiteX3" fmla="*/ 490958 w 514443"/>
                  <a:gd name="connsiteY3" fmla="*/ 27508 h 514443"/>
                  <a:gd name="connsiteX4" fmla="*/ 408377 w 514443"/>
                  <a:gd name="connsiteY4" fmla="*/ 27508 h 514443"/>
                  <a:gd name="connsiteX5" fmla="*/ 408377 w 514443"/>
                  <a:gd name="connsiteY5" fmla="*/ 2237 h 514443"/>
                  <a:gd name="connsiteX6" fmla="*/ 354045 w 514443"/>
                  <a:gd name="connsiteY6" fmla="*/ 2237 h 514443"/>
                  <a:gd name="connsiteX7" fmla="*/ 354045 w 514443"/>
                  <a:gd name="connsiteY7" fmla="*/ 27508 h 514443"/>
                  <a:gd name="connsiteX8" fmla="*/ 286445 w 514443"/>
                  <a:gd name="connsiteY8" fmla="*/ 27508 h 514443"/>
                  <a:gd name="connsiteX9" fmla="*/ 286445 w 514443"/>
                  <a:gd name="connsiteY9" fmla="*/ 2237 h 514443"/>
                  <a:gd name="connsiteX10" fmla="*/ 232383 w 514443"/>
                  <a:gd name="connsiteY10" fmla="*/ 2237 h 514443"/>
                  <a:gd name="connsiteX11" fmla="*/ 232383 w 514443"/>
                  <a:gd name="connsiteY11" fmla="*/ 27508 h 514443"/>
                  <a:gd name="connsiteX12" fmla="*/ 164784 w 514443"/>
                  <a:gd name="connsiteY12" fmla="*/ 27508 h 514443"/>
                  <a:gd name="connsiteX13" fmla="*/ 164784 w 514443"/>
                  <a:gd name="connsiteY13" fmla="*/ 2237 h 514443"/>
                  <a:gd name="connsiteX14" fmla="*/ 110722 w 514443"/>
                  <a:gd name="connsiteY14" fmla="*/ 2237 h 514443"/>
                  <a:gd name="connsiteX15" fmla="*/ 110722 w 514443"/>
                  <a:gd name="connsiteY15" fmla="*/ 27508 h 514443"/>
                  <a:gd name="connsiteX16" fmla="*/ 27960 w 514443"/>
                  <a:gd name="connsiteY16" fmla="*/ 27508 h 514443"/>
                  <a:gd name="connsiteX17" fmla="*/ 27960 w 514443"/>
                  <a:gd name="connsiteY17" fmla="*/ 110361 h 514443"/>
                  <a:gd name="connsiteX18" fmla="*/ 2689 w 514443"/>
                  <a:gd name="connsiteY18" fmla="*/ 110361 h 514443"/>
                  <a:gd name="connsiteX19" fmla="*/ 2689 w 514443"/>
                  <a:gd name="connsiteY19" fmla="*/ 164423 h 514443"/>
                  <a:gd name="connsiteX20" fmla="*/ 27960 w 514443"/>
                  <a:gd name="connsiteY20" fmla="*/ 164423 h 514443"/>
                  <a:gd name="connsiteX21" fmla="*/ 27960 w 514443"/>
                  <a:gd name="connsiteY21" fmla="*/ 232022 h 514443"/>
                  <a:gd name="connsiteX22" fmla="*/ 2237 w 514443"/>
                  <a:gd name="connsiteY22" fmla="*/ 232022 h 514443"/>
                  <a:gd name="connsiteX23" fmla="*/ 2237 w 514443"/>
                  <a:gd name="connsiteY23" fmla="*/ 286084 h 514443"/>
                  <a:gd name="connsiteX24" fmla="*/ 27960 w 514443"/>
                  <a:gd name="connsiteY24" fmla="*/ 286084 h 514443"/>
                  <a:gd name="connsiteX25" fmla="*/ 27960 w 514443"/>
                  <a:gd name="connsiteY25" fmla="*/ 353684 h 514443"/>
                  <a:gd name="connsiteX26" fmla="*/ 2237 w 514443"/>
                  <a:gd name="connsiteY26" fmla="*/ 353684 h 514443"/>
                  <a:gd name="connsiteX27" fmla="*/ 2237 w 514443"/>
                  <a:gd name="connsiteY27" fmla="*/ 408377 h 514443"/>
                  <a:gd name="connsiteX28" fmla="*/ 27960 w 514443"/>
                  <a:gd name="connsiteY28" fmla="*/ 408377 h 514443"/>
                  <a:gd name="connsiteX29" fmla="*/ 27960 w 514443"/>
                  <a:gd name="connsiteY29" fmla="*/ 490507 h 514443"/>
                  <a:gd name="connsiteX30" fmla="*/ 110542 w 514443"/>
                  <a:gd name="connsiteY30" fmla="*/ 490507 h 514443"/>
                  <a:gd name="connsiteX31" fmla="*/ 110542 w 514443"/>
                  <a:gd name="connsiteY31" fmla="*/ 516681 h 514443"/>
                  <a:gd name="connsiteX32" fmla="*/ 164874 w 514443"/>
                  <a:gd name="connsiteY32" fmla="*/ 516681 h 514443"/>
                  <a:gd name="connsiteX33" fmla="*/ 164874 w 514443"/>
                  <a:gd name="connsiteY33" fmla="*/ 490507 h 514443"/>
                  <a:gd name="connsiteX34" fmla="*/ 232473 w 514443"/>
                  <a:gd name="connsiteY34" fmla="*/ 490507 h 514443"/>
                  <a:gd name="connsiteX35" fmla="*/ 232473 w 514443"/>
                  <a:gd name="connsiteY35" fmla="*/ 516681 h 514443"/>
                  <a:gd name="connsiteX36" fmla="*/ 286535 w 514443"/>
                  <a:gd name="connsiteY36" fmla="*/ 516681 h 514443"/>
                  <a:gd name="connsiteX37" fmla="*/ 286535 w 514443"/>
                  <a:gd name="connsiteY37" fmla="*/ 490507 h 514443"/>
                  <a:gd name="connsiteX38" fmla="*/ 354135 w 514443"/>
                  <a:gd name="connsiteY38" fmla="*/ 490507 h 514443"/>
                  <a:gd name="connsiteX39" fmla="*/ 354135 w 514443"/>
                  <a:gd name="connsiteY39" fmla="*/ 516681 h 514443"/>
                  <a:gd name="connsiteX40" fmla="*/ 408196 w 514443"/>
                  <a:gd name="connsiteY40" fmla="*/ 516681 h 514443"/>
                  <a:gd name="connsiteX41" fmla="*/ 408196 w 514443"/>
                  <a:gd name="connsiteY41" fmla="*/ 490507 h 514443"/>
                  <a:gd name="connsiteX42" fmla="*/ 491049 w 514443"/>
                  <a:gd name="connsiteY42" fmla="*/ 490507 h 514443"/>
                  <a:gd name="connsiteX43" fmla="*/ 491049 w 514443"/>
                  <a:gd name="connsiteY43" fmla="*/ 408286 h 514443"/>
                  <a:gd name="connsiteX44" fmla="*/ 516681 w 514443"/>
                  <a:gd name="connsiteY44" fmla="*/ 408286 h 514443"/>
                  <a:gd name="connsiteX45" fmla="*/ 516681 w 514443"/>
                  <a:gd name="connsiteY45" fmla="*/ 354225 h 514443"/>
                  <a:gd name="connsiteX46" fmla="*/ 491049 w 514443"/>
                  <a:gd name="connsiteY46" fmla="*/ 354225 h 514443"/>
                  <a:gd name="connsiteX47" fmla="*/ 491049 w 514443"/>
                  <a:gd name="connsiteY47" fmla="*/ 286445 h 514443"/>
                  <a:gd name="connsiteX48" fmla="*/ 516681 w 514443"/>
                  <a:gd name="connsiteY48" fmla="*/ 286445 h 514443"/>
                  <a:gd name="connsiteX49" fmla="*/ 516681 w 514443"/>
                  <a:gd name="connsiteY49" fmla="*/ 232383 h 514443"/>
                  <a:gd name="connsiteX50" fmla="*/ 491049 w 514443"/>
                  <a:gd name="connsiteY50" fmla="*/ 232383 h 514443"/>
                  <a:gd name="connsiteX51" fmla="*/ 491049 w 514443"/>
                  <a:gd name="connsiteY51" fmla="*/ 163971 h 514443"/>
                  <a:gd name="connsiteX52" fmla="*/ 516591 w 514443"/>
                  <a:gd name="connsiteY52" fmla="*/ 163971 h 514443"/>
                  <a:gd name="connsiteX53" fmla="*/ 462619 w 514443"/>
                  <a:gd name="connsiteY53" fmla="*/ 462528 h 514443"/>
                  <a:gd name="connsiteX54" fmla="*/ 56389 w 514443"/>
                  <a:gd name="connsiteY54" fmla="*/ 462528 h 514443"/>
                  <a:gd name="connsiteX55" fmla="*/ 56389 w 514443"/>
                  <a:gd name="connsiteY55" fmla="*/ 56389 h 514443"/>
                  <a:gd name="connsiteX56" fmla="*/ 462619 w 514443"/>
                  <a:gd name="connsiteY56" fmla="*/ 56389 h 514443"/>
                  <a:gd name="connsiteX57" fmla="*/ 462619 w 514443"/>
                  <a:gd name="connsiteY57" fmla="*/ 462528 h 5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14443" h="514443">
                    <a:moveTo>
                      <a:pt x="516591" y="163971"/>
                    </a:moveTo>
                    <a:lnTo>
                      <a:pt x="516591" y="110992"/>
                    </a:lnTo>
                    <a:lnTo>
                      <a:pt x="490958" y="110992"/>
                    </a:lnTo>
                    <a:lnTo>
                      <a:pt x="490958" y="27508"/>
                    </a:lnTo>
                    <a:lnTo>
                      <a:pt x="408377" y="27508"/>
                    </a:lnTo>
                    <a:lnTo>
                      <a:pt x="408377" y="2237"/>
                    </a:lnTo>
                    <a:lnTo>
                      <a:pt x="354045" y="2237"/>
                    </a:lnTo>
                    <a:lnTo>
                      <a:pt x="354045" y="27508"/>
                    </a:lnTo>
                    <a:lnTo>
                      <a:pt x="286445" y="27508"/>
                    </a:lnTo>
                    <a:lnTo>
                      <a:pt x="286445" y="2237"/>
                    </a:lnTo>
                    <a:lnTo>
                      <a:pt x="232383" y="2237"/>
                    </a:lnTo>
                    <a:lnTo>
                      <a:pt x="232383" y="27508"/>
                    </a:lnTo>
                    <a:lnTo>
                      <a:pt x="164784" y="27508"/>
                    </a:lnTo>
                    <a:lnTo>
                      <a:pt x="164784" y="2237"/>
                    </a:lnTo>
                    <a:lnTo>
                      <a:pt x="110722" y="2237"/>
                    </a:lnTo>
                    <a:lnTo>
                      <a:pt x="110722" y="27508"/>
                    </a:lnTo>
                    <a:lnTo>
                      <a:pt x="27960" y="27508"/>
                    </a:lnTo>
                    <a:lnTo>
                      <a:pt x="27960" y="110361"/>
                    </a:lnTo>
                    <a:lnTo>
                      <a:pt x="2689" y="110361"/>
                    </a:lnTo>
                    <a:lnTo>
                      <a:pt x="2689" y="164423"/>
                    </a:lnTo>
                    <a:lnTo>
                      <a:pt x="27960" y="164423"/>
                    </a:lnTo>
                    <a:lnTo>
                      <a:pt x="27960" y="232022"/>
                    </a:lnTo>
                    <a:lnTo>
                      <a:pt x="2237" y="232022"/>
                    </a:lnTo>
                    <a:lnTo>
                      <a:pt x="2237" y="286084"/>
                    </a:lnTo>
                    <a:lnTo>
                      <a:pt x="27960" y="286084"/>
                    </a:lnTo>
                    <a:lnTo>
                      <a:pt x="27960" y="353684"/>
                    </a:lnTo>
                    <a:lnTo>
                      <a:pt x="2237" y="353684"/>
                    </a:lnTo>
                    <a:lnTo>
                      <a:pt x="2237" y="408377"/>
                    </a:lnTo>
                    <a:lnTo>
                      <a:pt x="27960" y="408377"/>
                    </a:lnTo>
                    <a:lnTo>
                      <a:pt x="27960" y="490507"/>
                    </a:lnTo>
                    <a:lnTo>
                      <a:pt x="110542" y="490507"/>
                    </a:lnTo>
                    <a:lnTo>
                      <a:pt x="110542" y="516681"/>
                    </a:lnTo>
                    <a:lnTo>
                      <a:pt x="164874" y="516681"/>
                    </a:lnTo>
                    <a:lnTo>
                      <a:pt x="164874" y="490507"/>
                    </a:lnTo>
                    <a:lnTo>
                      <a:pt x="232473" y="490507"/>
                    </a:lnTo>
                    <a:lnTo>
                      <a:pt x="232473" y="516681"/>
                    </a:lnTo>
                    <a:lnTo>
                      <a:pt x="286535" y="516681"/>
                    </a:lnTo>
                    <a:lnTo>
                      <a:pt x="286535" y="490507"/>
                    </a:lnTo>
                    <a:lnTo>
                      <a:pt x="354135" y="490507"/>
                    </a:lnTo>
                    <a:lnTo>
                      <a:pt x="354135" y="516681"/>
                    </a:lnTo>
                    <a:lnTo>
                      <a:pt x="408196" y="516681"/>
                    </a:lnTo>
                    <a:lnTo>
                      <a:pt x="408196" y="490507"/>
                    </a:lnTo>
                    <a:lnTo>
                      <a:pt x="491049" y="490507"/>
                    </a:lnTo>
                    <a:lnTo>
                      <a:pt x="491049" y="408286"/>
                    </a:lnTo>
                    <a:lnTo>
                      <a:pt x="516681" y="408286"/>
                    </a:lnTo>
                    <a:lnTo>
                      <a:pt x="516681" y="354225"/>
                    </a:lnTo>
                    <a:lnTo>
                      <a:pt x="491049" y="354225"/>
                    </a:lnTo>
                    <a:lnTo>
                      <a:pt x="491049" y="286445"/>
                    </a:lnTo>
                    <a:lnTo>
                      <a:pt x="516681" y="286445"/>
                    </a:lnTo>
                    <a:lnTo>
                      <a:pt x="516681" y="232383"/>
                    </a:lnTo>
                    <a:lnTo>
                      <a:pt x="491049" y="232383"/>
                    </a:lnTo>
                    <a:lnTo>
                      <a:pt x="491049" y="163971"/>
                    </a:lnTo>
                    <a:lnTo>
                      <a:pt x="516591" y="163971"/>
                    </a:lnTo>
                    <a:close/>
                    <a:moveTo>
                      <a:pt x="462619" y="462528"/>
                    </a:moveTo>
                    <a:lnTo>
                      <a:pt x="56389" y="462528"/>
                    </a:lnTo>
                    <a:lnTo>
                      <a:pt x="56389" y="56389"/>
                    </a:lnTo>
                    <a:lnTo>
                      <a:pt x="462619" y="56389"/>
                    </a:lnTo>
                    <a:lnTo>
                      <a:pt x="462619" y="462528"/>
                    </a:lnTo>
                    <a:close/>
                  </a:path>
                </a:pathLst>
              </a:custGeom>
              <a:solidFill>
                <a:srgbClr val="50E6FF"/>
              </a:solidFill>
              <a:ln w="5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DE87384-8D9C-49CF-8D71-D1E50B7EFCDC}"/>
                  </a:ext>
                </a:extLst>
              </p:cNvPr>
              <p:cNvSpPr/>
              <p:nvPr/>
            </p:nvSpPr>
            <p:spPr>
              <a:xfrm>
                <a:off x="3661768" y="5768037"/>
                <a:ext cx="262580" cy="262580"/>
              </a:xfrm>
              <a:custGeom>
                <a:avLst/>
                <a:gdLst>
                  <a:gd name="connsiteX0" fmla="*/ 265596 w 262580"/>
                  <a:gd name="connsiteY0" fmla="*/ 147726 h 262580"/>
                  <a:gd name="connsiteX1" fmla="*/ 265596 w 262580"/>
                  <a:gd name="connsiteY1" fmla="*/ 120018 h 262580"/>
                  <a:gd name="connsiteX2" fmla="*/ 236986 w 262580"/>
                  <a:gd name="connsiteY2" fmla="*/ 120018 h 262580"/>
                  <a:gd name="connsiteX3" fmla="*/ 216589 w 262580"/>
                  <a:gd name="connsiteY3" fmla="*/ 70830 h 262580"/>
                  <a:gd name="connsiteX4" fmla="*/ 236895 w 262580"/>
                  <a:gd name="connsiteY4" fmla="*/ 50523 h 262580"/>
                  <a:gd name="connsiteX5" fmla="*/ 217311 w 262580"/>
                  <a:gd name="connsiteY5" fmla="*/ 30938 h 262580"/>
                  <a:gd name="connsiteX6" fmla="*/ 197004 w 262580"/>
                  <a:gd name="connsiteY6" fmla="*/ 51245 h 262580"/>
                  <a:gd name="connsiteX7" fmla="*/ 147816 w 262580"/>
                  <a:gd name="connsiteY7" fmla="*/ 30848 h 262580"/>
                  <a:gd name="connsiteX8" fmla="*/ 147816 w 262580"/>
                  <a:gd name="connsiteY8" fmla="*/ 2237 h 262580"/>
                  <a:gd name="connsiteX9" fmla="*/ 120108 w 262580"/>
                  <a:gd name="connsiteY9" fmla="*/ 2237 h 262580"/>
                  <a:gd name="connsiteX10" fmla="*/ 120108 w 262580"/>
                  <a:gd name="connsiteY10" fmla="*/ 30848 h 262580"/>
                  <a:gd name="connsiteX11" fmla="*/ 70920 w 262580"/>
                  <a:gd name="connsiteY11" fmla="*/ 51245 h 262580"/>
                  <a:gd name="connsiteX12" fmla="*/ 50613 w 262580"/>
                  <a:gd name="connsiteY12" fmla="*/ 30938 h 262580"/>
                  <a:gd name="connsiteX13" fmla="*/ 30937 w 262580"/>
                  <a:gd name="connsiteY13" fmla="*/ 50523 h 262580"/>
                  <a:gd name="connsiteX14" fmla="*/ 51245 w 262580"/>
                  <a:gd name="connsiteY14" fmla="*/ 70830 h 262580"/>
                  <a:gd name="connsiteX15" fmla="*/ 30847 w 262580"/>
                  <a:gd name="connsiteY15" fmla="*/ 120018 h 262580"/>
                  <a:gd name="connsiteX16" fmla="*/ 2237 w 262580"/>
                  <a:gd name="connsiteY16" fmla="*/ 120018 h 262580"/>
                  <a:gd name="connsiteX17" fmla="*/ 2237 w 262580"/>
                  <a:gd name="connsiteY17" fmla="*/ 147726 h 262580"/>
                  <a:gd name="connsiteX18" fmla="*/ 30847 w 262580"/>
                  <a:gd name="connsiteY18" fmla="*/ 147726 h 262580"/>
                  <a:gd name="connsiteX19" fmla="*/ 51245 w 262580"/>
                  <a:gd name="connsiteY19" fmla="*/ 196913 h 262580"/>
                  <a:gd name="connsiteX20" fmla="*/ 30937 w 262580"/>
                  <a:gd name="connsiteY20" fmla="*/ 217221 h 262580"/>
                  <a:gd name="connsiteX21" fmla="*/ 50523 w 262580"/>
                  <a:gd name="connsiteY21" fmla="*/ 236806 h 262580"/>
                  <a:gd name="connsiteX22" fmla="*/ 70830 w 262580"/>
                  <a:gd name="connsiteY22" fmla="*/ 216499 h 262580"/>
                  <a:gd name="connsiteX23" fmla="*/ 120018 w 262580"/>
                  <a:gd name="connsiteY23" fmla="*/ 236896 h 262580"/>
                  <a:gd name="connsiteX24" fmla="*/ 120018 w 262580"/>
                  <a:gd name="connsiteY24" fmla="*/ 265506 h 262580"/>
                  <a:gd name="connsiteX25" fmla="*/ 147725 w 262580"/>
                  <a:gd name="connsiteY25" fmla="*/ 265506 h 262580"/>
                  <a:gd name="connsiteX26" fmla="*/ 147725 w 262580"/>
                  <a:gd name="connsiteY26" fmla="*/ 236896 h 262580"/>
                  <a:gd name="connsiteX27" fmla="*/ 196913 w 262580"/>
                  <a:gd name="connsiteY27" fmla="*/ 216499 h 262580"/>
                  <a:gd name="connsiteX28" fmla="*/ 217221 w 262580"/>
                  <a:gd name="connsiteY28" fmla="*/ 236806 h 262580"/>
                  <a:gd name="connsiteX29" fmla="*/ 236805 w 262580"/>
                  <a:gd name="connsiteY29" fmla="*/ 217221 h 262580"/>
                  <a:gd name="connsiteX30" fmla="*/ 216498 w 262580"/>
                  <a:gd name="connsiteY30" fmla="*/ 196913 h 262580"/>
                  <a:gd name="connsiteX31" fmla="*/ 236895 w 262580"/>
                  <a:gd name="connsiteY31" fmla="*/ 147726 h 262580"/>
                  <a:gd name="connsiteX32" fmla="*/ 265596 w 262580"/>
                  <a:gd name="connsiteY32" fmla="*/ 147726 h 262580"/>
                  <a:gd name="connsiteX33" fmla="*/ 133917 w 262580"/>
                  <a:gd name="connsiteY33" fmla="*/ 183827 h 262580"/>
                  <a:gd name="connsiteX34" fmla="*/ 84007 w 262580"/>
                  <a:gd name="connsiteY34" fmla="*/ 133917 h 262580"/>
                  <a:gd name="connsiteX35" fmla="*/ 133917 w 262580"/>
                  <a:gd name="connsiteY35" fmla="*/ 84007 h 262580"/>
                  <a:gd name="connsiteX36" fmla="*/ 183827 w 262580"/>
                  <a:gd name="connsiteY36" fmla="*/ 133917 h 262580"/>
                  <a:gd name="connsiteX37" fmla="*/ 133917 w 262580"/>
                  <a:gd name="connsiteY37" fmla="*/ 183827 h 2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62580" h="262580">
                    <a:moveTo>
                      <a:pt x="265596" y="147726"/>
                    </a:moveTo>
                    <a:lnTo>
                      <a:pt x="265596" y="120018"/>
                    </a:lnTo>
                    <a:lnTo>
                      <a:pt x="236986" y="120018"/>
                    </a:lnTo>
                    <a:cubicBezTo>
                      <a:pt x="234549" y="101696"/>
                      <a:pt x="227329" y="84820"/>
                      <a:pt x="216589" y="70830"/>
                    </a:cubicBezTo>
                    <a:lnTo>
                      <a:pt x="236895" y="50523"/>
                    </a:lnTo>
                    <a:lnTo>
                      <a:pt x="217311" y="30938"/>
                    </a:lnTo>
                    <a:lnTo>
                      <a:pt x="197004" y="51245"/>
                    </a:lnTo>
                    <a:cubicBezTo>
                      <a:pt x="183014" y="40505"/>
                      <a:pt x="166137" y="33285"/>
                      <a:pt x="147816" y="30848"/>
                    </a:cubicBezTo>
                    <a:lnTo>
                      <a:pt x="147816" y="2237"/>
                    </a:lnTo>
                    <a:lnTo>
                      <a:pt x="120108" y="2237"/>
                    </a:lnTo>
                    <a:lnTo>
                      <a:pt x="120108" y="30848"/>
                    </a:lnTo>
                    <a:cubicBezTo>
                      <a:pt x="101786" y="33285"/>
                      <a:pt x="84909" y="40505"/>
                      <a:pt x="70920" y="51245"/>
                    </a:cubicBezTo>
                    <a:lnTo>
                      <a:pt x="50613" y="30938"/>
                    </a:lnTo>
                    <a:lnTo>
                      <a:pt x="30937" y="50523"/>
                    </a:lnTo>
                    <a:lnTo>
                      <a:pt x="51245" y="70830"/>
                    </a:lnTo>
                    <a:cubicBezTo>
                      <a:pt x="40505" y="84820"/>
                      <a:pt x="33284" y="101696"/>
                      <a:pt x="30847" y="120018"/>
                    </a:cubicBezTo>
                    <a:lnTo>
                      <a:pt x="2237" y="120018"/>
                    </a:lnTo>
                    <a:lnTo>
                      <a:pt x="2237" y="147726"/>
                    </a:lnTo>
                    <a:lnTo>
                      <a:pt x="30847" y="147726"/>
                    </a:lnTo>
                    <a:cubicBezTo>
                      <a:pt x="33284" y="166047"/>
                      <a:pt x="40505" y="182924"/>
                      <a:pt x="51245" y="196913"/>
                    </a:cubicBezTo>
                    <a:lnTo>
                      <a:pt x="30937" y="217221"/>
                    </a:lnTo>
                    <a:lnTo>
                      <a:pt x="50523" y="236806"/>
                    </a:lnTo>
                    <a:lnTo>
                      <a:pt x="70830" y="216499"/>
                    </a:lnTo>
                    <a:cubicBezTo>
                      <a:pt x="84819" y="227239"/>
                      <a:pt x="101696" y="234459"/>
                      <a:pt x="120018" y="236896"/>
                    </a:cubicBezTo>
                    <a:lnTo>
                      <a:pt x="120018" y="265506"/>
                    </a:lnTo>
                    <a:lnTo>
                      <a:pt x="147725" y="265506"/>
                    </a:lnTo>
                    <a:lnTo>
                      <a:pt x="147725" y="236896"/>
                    </a:lnTo>
                    <a:cubicBezTo>
                      <a:pt x="166047" y="234459"/>
                      <a:pt x="182924" y="227239"/>
                      <a:pt x="196913" y="216499"/>
                    </a:cubicBezTo>
                    <a:lnTo>
                      <a:pt x="217221" y="236806"/>
                    </a:lnTo>
                    <a:lnTo>
                      <a:pt x="236805" y="217221"/>
                    </a:lnTo>
                    <a:lnTo>
                      <a:pt x="216498" y="196913"/>
                    </a:lnTo>
                    <a:cubicBezTo>
                      <a:pt x="227238" y="182924"/>
                      <a:pt x="234459" y="166047"/>
                      <a:pt x="236895" y="147726"/>
                    </a:cubicBezTo>
                    <a:lnTo>
                      <a:pt x="265596" y="147726"/>
                    </a:lnTo>
                    <a:close/>
                    <a:moveTo>
                      <a:pt x="133917" y="183827"/>
                    </a:moveTo>
                    <a:cubicBezTo>
                      <a:pt x="106389" y="183827"/>
                      <a:pt x="84007" y="161444"/>
                      <a:pt x="84007" y="133917"/>
                    </a:cubicBezTo>
                    <a:cubicBezTo>
                      <a:pt x="84007" y="106390"/>
                      <a:pt x="106389" y="84007"/>
                      <a:pt x="133917" y="84007"/>
                    </a:cubicBezTo>
                    <a:cubicBezTo>
                      <a:pt x="161444" y="84007"/>
                      <a:pt x="183827" y="106390"/>
                      <a:pt x="183827" y="133917"/>
                    </a:cubicBezTo>
                    <a:cubicBezTo>
                      <a:pt x="183827" y="161444"/>
                      <a:pt x="161444" y="183827"/>
                      <a:pt x="133917" y="183827"/>
                    </a:cubicBezTo>
                    <a:close/>
                  </a:path>
                </a:pathLst>
              </a:custGeom>
              <a:solidFill>
                <a:srgbClr val="0078D4"/>
              </a:solidFill>
              <a:ln w="5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441E957-BADC-4DE8-A8A6-B69DB92B2A73}"/>
                  </a:ext>
                </a:extLst>
              </p:cNvPr>
              <p:cNvSpPr/>
              <p:nvPr/>
            </p:nvSpPr>
            <p:spPr>
              <a:xfrm>
                <a:off x="3546606" y="5984273"/>
                <a:ext cx="166122" cy="166122"/>
              </a:xfrm>
              <a:custGeom>
                <a:avLst/>
                <a:gdLst>
                  <a:gd name="connsiteX0" fmla="*/ 164603 w 166122"/>
                  <a:gd name="connsiteY0" fmla="*/ 96823 h 166122"/>
                  <a:gd name="connsiteX1" fmla="*/ 164603 w 166122"/>
                  <a:gd name="connsiteY1" fmla="*/ 69837 h 166122"/>
                  <a:gd name="connsiteX2" fmla="*/ 135812 w 166122"/>
                  <a:gd name="connsiteY2" fmla="*/ 69837 h 166122"/>
                  <a:gd name="connsiteX3" fmla="*/ 130036 w 166122"/>
                  <a:gd name="connsiteY3" fmla="*/ 55848 h 166122"/>
                  <a:gd name="connsiteX4" fmla="*/ 150434 w 166122"/>
                  <a:gd name="connsiteY4" fmla="*/ 35451 h 166122"/>
                  <a:gd name="connsiteX5" fmla="*/ 131299 w 166122"/>
                  <a:gd name="connsiteY5" fmla="*/ 16317 h 166122"/>
                  <a:gd name="connsiteX6" fmla="*/ 110902 w 166122"/>
                  <a:gd name="connsiteY6" fmla="*/ 36804 h 166122"/>
                  <a:gd name="connsiteX7" fmla="*/ 96913 w 166122"/>
                  <a:gd name="connsiteY7" fmla="*/ 31028 h 166122"/>
                  <a:gd name="connsiteX8" fmla="*/ 96913 w 166122"/>
                  <a:gd name="connsiteY8" fmla="*/ 2237 h 166122"/>
                  <a:gd name="connsiteX9" fmla="*/ 69927 w 166122"/>
                  <a:gd name="connsiteY9" fmla="*/ 2237 h 166122"/>
                  <a:gd name="connsiteX10" fmla="*/ 69927 w 166122"/>
                  <a:gd name="connsiteY10" fmla="*/ 31119 h 166122"/>
                  <a:gd name="connsiteX11" fmla="*/ 56028 w 166122"/>
                  <a:gd name="connsiteY11" fmla="*/ 36895 h 166122"/>
                  <a:gd name="connsiteX12" fmla="*/ 35631 w 166122"/>
                  <a:gd name="connsiteY12" fmla="*/ 16497 h 166122"/>
                  <a:gd name="connsiteX13" fmla="*/ 16498 w 166122"/>
                  <a:gd name="connsiteY13" fmla="*/ 35451 h 166122"/>
                  <a:gd name="connsiteX14" fmla="*/ 36895 w 166122"/>
                  <a:gd name="connsiteY14" fmla="*/ 55848 h 166122"/>
                  <a:gd name="connsiteX15" fmla="*/ 31119 w 166122"/>
                  <a:gd name="connsiteY15" fmla="*/ 69747 h 166122"/>
                  <a:gd name="connsiteX16" fmla="*/ 2237 w 166122"/>
                  <a:gd name="connsiteY16" fmla="*/ 69747 h 166122"/>
                  <a:gd name="connsiteX17" fmla="*/ 2237 w 166122"/>
                  <a:gd name="connsiteY17" fmla="*/ 96823 h 166122"/>
                  <a:gd name="connsiteX18" fmla="*/ 31119 w 166122"/>
                  <a:gd name="connsiteY18" fmla="*/ 96823 h 166122"/>
                  <a:gd name="connsiteX19" fmla="*/ 36895 w 166122"/>
                  <a:gd name="connsiteY19" fmla="*/ 110722 h 166122"/>
                  <a:gd name="connsiteX20" fmla="*/ 16498 w 166122"/>
                  <a:gd name="connsiteY20" fmla="*/ 131119 h 166122"/>
                  <a:gd name="connsiteX21" fmla="*/ 35631 w 166122"/>
                  <a:gd name="connsiteY21" fmla="*/ 150252 h 166122"/>
                  <a:gd name="connsiteX22" fmla="*/ 56028 w 166122"/>
                  <a:gd name="connsiteY22" fmla="*/ 129855 h 166122"/>
                  <a:gd name="connsiteX23" fmla="*/ 69927 w 166122"/>
                  <a:gd name="connsiteY23" fmla="*/ 135632 h 166122"/>
                  <a:gd name="connsiteX24" fmla="*/ 69927 w 166122"/>
                  <a:gd name="connsiteY24" fmla="*/ 164513 h 166122"/>
                  <a:gd name="connsiteX25" fmla="*/ 96913 w 166122"/>
                  <a:gd name="connsiteY25" fmla="*/ 164513 h 166122"/>
                  <a:gd name="connsiteX26" fmla="*/ 96913 w 166122"/>
                  <a:gd name="connsiteY26" fmla="*/ 135722 h 166122"/>
                  <a:gd name="connsiteX27" fmla="*/ 110902 w 166122"/>
                  <a:gd name="connsiteY27" fmla="*/ 129946 h 166122"/>
                  <a:gd name="connsiteX28" fmla="*/ 131299 w 166122"/>
                  <a:gd name="connsiteY28" fmla="*/ 150343 h 166122"/>
                  <a:gd name="connsiteX29" fmla="*/ 150434 w 166122"/>
                  <a:gd name="connsiteY29" fmla="*/ 131209 h 166122"/>
                  <a:gd name="connsiteX30" fmla="*/ 130036 w 166122"/>
                  <a:gd name="connsiteY30" fmla="*/ 110812 h 166122"/>
                  <a:gd name="connsiteX31" fmla="*/ 135812 w 166122"/>
                  <a:gd name="connsiteY31" fmla="*/ 96823 h 166122"/>
                  <a:gd name="connsiteX32" fmla="*/ 164603 w 166122"/>
                  <a:gd name="connsiteY32" fmla="*/ 96823 h 166122"/>
                  <a:gd name="connsiteX33" fmla="*/ 83465 w 166122"/>
                  <a:gd name="connsiteY33" fmla="*/ 110361 h 166122"/>
                  <a:gd name="connsiteX34" fmla="*/ 56480 w 166122"/>
                  <a:gd name="connsiteY34" fmla="*/ 83375 h 166122"/>
                  <a:gd name="connsiteX35" fmla="*/ 83465 w 166122"/>
                  <a:gd name="connsiteY35" fmla="*/ 56390 h 166122"/>
                  <a:gd name="connsiteX36" fmla="*/ 110451 w 166122"/>
                  <a:gd name="connsiteY36" fmla="*/ 83375 h 166122"/>
                  <a:gd name="connsiteX37" fmla="*/ 83465 w 166122"/>
                  <a:gd name="connsiteY37" fmla="*/ 110361 h 16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6122" h="166122">
                    <a:moveTo>
                      <a:pt x="164603" y="96823"/>
                    </a:moveTo>
                    <a:lnTo>
                      <a:pt x="164603" y="69837"/>
                    </a:lnTo>
                    <a:lnTo>
                      <a:pt x="135812" y="69837"/>
                    </a:lnTo>
                    <a:cubicBezTo>
                      <a:pt x="134548" y="64873"/>
                      <a:pt x="132563" y="60180"/>
                      <a:pt x="130036" y="55848"/>
                    </a:cubicBezTo>
                    <a:lnTo>
                      <a:pt x="150434" y="35451"/>
                    </a:lnTo>
                    <a:lnTo>
                      <a:pt x="131299" y="16317"/>
                    </a:lnTo>
                    <a:lnTo>
                      <a:pt x="110902" y="36804"/>
                    </a:lnTo>
                    <a:cubicBezTo>
                      <a:pt x="106570" y="34277"/>
                      <a:pt x="101877" y="32292"/>
                      <a:pt x="96913" y="31028"/>
                    </a:cubicBezTo>
                    <a:lnTo>
                      <a:pt x="96913" y="2237"/>
                    </a:lnTo>
                    <a:lnTo>
                      <a:pt x="69927" y="2237"/>
                    </a:lnTo>
                    <a:lnTo>
                      <a:pt x="69927" y="31119"/>
                    </a:lnTo>
                    <a:cubicBezTo>
                      <a:pt x="64964" y="32382"/>
                      <a:pt x="60270" y="34368"/>
                      <a:pt x="56028" y="36895"/>
                    </a:cubicBezTo>
                    <a:lnTo>
                      <a:pt x="35631" y="16497"/>
                    </a:lnTo>
                    <a:lnTo>
                      <a:pt x="16498" y="35451"/>
                    </a:lnTo>
                    <a:lnTo>
                      <a:pt x="36895" y="55848"/>
                    </a:lnTo>
                    <a:cubicBezTo>
                      <a:pt x="34368" y="60180"/>
                      <a:pt x="32382" y="64783"/>
                      <a:pt x="31119" y="69747"/>
                    </a:cubicBezTo>
                    <a:lnTo>
                      <a:pt x="2237" y="69747"/>
                    </a:lnTo>
                    <a:lnTo>
                      <a:pt x="2237" y="96823"/>
                    </a:lnTo>
                    <a:lnTo>
                      <a:pt x="31119" y="96823"/>
                    </a:lnTo>
                    <a:cubicBezTo>
                      <a:pt x="32382" y="101786"/>
                      <a:pt x="34368" y="106480"/>
                      <a:pt x="36895" y="110722"/>
                    </a:cubicBezTo>
                    <a:lnTo>
                      <a:pt x="16498" y="131119"/>
                    </a:lnTo>
                    <a:lnTo>
                      <a:pt x="35631" y="150252"/>
                    </a:lnTo>
                    <a:lnTo>
                      <a:pt x="56028" y="129855"/>
                    </a:lnTo>
                    <a:cubicBezTo>
                      <a:pt x="60360" y="132382"/>
                      <a:pt x="64964" y="134368"/>
                      <a:pt x="69927" y="135632"/>
                    </a:cubicBezTo>
                    <a:lnTo>
                      <a:pt x="69927" y="164513"/>
                    </a:lnTo>
                    <a:lnTo>
                      <a:pt x="96913" y="164513"/>
                    </a:lnTo>
                    <a:lnTo>
                      <a:pt x="96913" y="135722"/>
                    </a:lnTo>
                    <a:cubicBezTo>
                      <a:pt x="101877" y="134458"/>
                      <a:pt x="106570" y="132473"/>
                      <a:pt x="110902" y="129946"/>
                    </a:cubicBezTo>
                    <a:lnTo>
                      <a:pt x="131299" y="150343"/>
                    </a:lnTo>
                    <a:lnTo>
                      <a:pt x="150434" y="131209"/>
                    </a:lnTo>
                    <a:lnTo>
                      <a:pt x="130036" y="110812"/>
                    </a:lnTo>
                    <a:cubicBezTo>
                      <a:pt x="132563" y="106480"/>
                      <a:pt x="134548" y="101786"/>
                      <a:pt x="135812" y="96823"/>
                    </a:cubicBezTo>
                    <a:lnTo>
                      <a:pt x="164603" y="96823"/>
                    </a:lnTo>
                    <a:close/>
                    <a:moveTo>
                      <a:pt x="83465" y="110361"/>
                    </a:moveTo>
                    <a:cubicBezTo>
                      <a:pt x="68574" y="110361"/>
                      <a:pt x="56480" y="98267"/>
                      <a:pt x="56480" y="83375"/>
                    </a:cubicBezTo>
                    <a:cubicBezTo>
                      <a:pt x="56480" y="68483"/>
                      <a:pt x="68574" y="56390"/>
                      <a:pt x="83465" y="56390"/>
                    </a:cubicBezTo>
                    <a:cubicBezTo>
                      <a:pt x="98357" y="56390"/>
                      <a:pt x="110451" y="68483"/>
                      <a:pt x="110451" y="83375"/>
                    </a:cubicBezTo>
                    <a:cubicBezTo>
                      <a:pt x="110542" y="98267"/>
                      <a:pt x="98357" y="110361"/>
                      <a:pt x="83465" y="110361"/>
                    </a:cubicBezTo>
                    <a:close/>
                  </a:path>
                </a:pathLst>
              </a:custGeom>
              <a:solidFill>
                <a:srgbClr val="0078D4"/>
              </a:solidFill>
              <a:ln w="5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FD9136-7408-4A87-BCB8-9F16293FF6EA}"/>
              </a:ext>
            </a:extLst>
          </p:cNvPr>
          <p:cNvGrpSpPr/>
          <p:nvPr/>
        </p:nvGrpSpPr>
        <p:grpSpPr>
          <a:xfrm>
            <a:off x="9484673" y="2597935"/>
            <a:ext cx="1288569" cy="1288569"/>
            <a:chOff x="8774377" y="2537053"/>
            <a:chExt cx="1417426" cy="141742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CF4E8C-1857-4BE2-AE3F-730ABFAD42BB}"/>
                </a:ext>
              </a:extLst>
            </p:cNvPr>
            <p:cNvSpPr/>
            <p:nvPr/>
          </p:nvSpPr>
          <p:spPr bwMode="auto">
            <a:xfrm>
              <a:off x="8774377" y="2537053"/>
              <a:ext cx="1417426" cy="141742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C1FA0CE-3D0C-4F9C-8714-A94C767CD6B9}"/>
                </a:ext>
              </a:extLst>
            </p:cNvPr>
            <p:cNvGrpSpPr/>
            <p:nvPr/>
          </p:nvGrpSpPr>
          <p:grpSpPr>
            <a:xfrm>
              <a:off x="9138160" y="3006560"/>
              <a:ext cx="861078" cy="612154"/>
              <a:chOff x="2835274" y="6039203"/>
              <a:chExt cx="577851" cy="41080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CCC67F4-D605-4F2E-A228-69D8F19A507B}"/>
                  </a:ext>
                </a:extLst>
              </p:cNvPr>
              <p:cNvSpPr/>
              <p:nvPr/>
            </p:nvSpPr>
            <p:spPr>
              <a:xfrm>
                <a:off x="3108905" y="6141562"/>
                <a:ext cx="58172" cy="81414"/>
              </a:xfrm>
              <a:custGeom>
                <a:avLst/>
                <a:gdLst>
                  <a:gd name="connsiteX0" fmla="*/ 81 w 69061"/>
                  <a:gd name="connsiteY0" fmla="*/ 63527 h 96653"/>
                  <a:gd name="connsiteX1" fmla="*/ 35052 w 69061"/>
                  <a:gd name="connsiteY1" fmla="*/ 96654 h 96653"/>
                  <a:gd name="connsiteX2" fmla="*/ 69062 w 69061"/>
                  <a:gd name="connsiteY2" fmla="*/ 62644 h 96653"/>
                  <a:gd name="connsiteX3" fmla="*/ 69062 w 69061"/>
                  <a:gd name="connsiteY3" fmla="*/ 35052 h 96653"/>
                  <a:gd name="connsiteX4" fmla="*/ 35052 w 69061"/>
                  <a:gd name="connsiteY4" fmla="*/ 0 h 96653"/>
                  <a:gd name="connsiteX5" fmla="*/ 0 w 69061"/>
                  <a:gd name="connsiteY5" fmla="*/ 35052 h 96653"/>
                  <a:gd name="connsiteX6" fmla="*/ 81 w 69061"/>
                  <a:gd name="connsiteY6" fmla="*/ 63527 h 96653"/>
                  <a:gd name="connsiteX7" fmla="*/ 21256 w 69061"/>
                  <a:gd name="connsiteY7" fmla="*/ 35052 h 96653"/>
                  <a:gd name="connsiteX8" fmla="*/ 34170 w 69061"/>
                  <a:gd name="connsiteY8" fmla="*/ 21256 h 96653"/>
                  <a:gd name="connsiteX9" fmla="*/ 47806 w 69061"/>
                  <a:gd name="connsiteY9" fmla="*/ 35052 h 96653"/>
                  <a:gd name="connsiteX10" fmla="*/ 47806 w 69061"/>
                  <a:gd name="connsiteY10" fmla="*/ 62644 h 96653"/>
                  <a:gd name="connsiteX11" fmla="*/ 35052 w 69061"/>
                  <a:gd name="connsiteY11" fmla="*/ 75398 h 96653"/>
                  <a:gd name="connsiteX12" fmla="*/ 21256 w 69061"/>
                  <a:gd name="connsiteY12" fmla="*/ 62644 h 96653"/>
                  <a:gd name="connsiteX13" fmla="*/ 21256 w 69061"/>
                  <a:gd name="connsiteY13" fmla="*/ 3505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81" y="63527"/>
                    </a:moveTo>
                    <a:cubicBezTo>
                      <a:pt x="1605" y="82055"/>
                      <a:pt x="17005" y="96654"/>
                      <a:pt x="35052" y="96654"/>
                    </a:cubicBezTo>
                    <a:cubicBezTo>
                      <a:pt x="53822" y="96654"/>
                      <a:pt x="69062" y="81414"/>
                      <a:pt x="69062" y="62644"/>
                    </a:cubicBezTo>
                    <a:lnTo>
                      <a:pt x="69062" y="35052"/>
                    </a:lnTo>
                    <a:cubicBezTo>
                      <a:pt x="69062" y="17005"/>
                      <a:pt x="54544" y="1604"/>
                      <a:pt x="35052" y="0"/>
                    </a:cubicBezTo>
                    <a:cubicBezTo>
                      <a:pt x="16043" y="0"/>
                      <a:pt x="0" y="16042"/>
                      <a:pt x="0" y="35052"/>
                    </a:cubicBezTo>
                    <a:lnTo>
                      <a:pt x="81" y="63527"/>
                    </a:lnTo>
                    <a:close/>
                    <a:moveTo>
                      <a:pt x="21256" y="35052"/>
                    </a:moveTo>
                    <a:cubicBezTo>
                      <a:pt x="21256" y="26951"/>
                      <a:pt x="28555" y="21256"/>
                      <a:pt x="34170" y="21256"/>
                    </a:cubicBezTo>
                    <a:cubicBezTo>
                      <a:pt x="41710" y="21897"/>
                      <a:pt x="47806" y="28074"/>
                      <a:pt x="47806" y="35052"/>
                    </a:cubicBezTo>
                    <a:lnTo>
                      <a:pt x="47806" y="62644"/>
                    </a:lnTo>
                    <a:cubicBezTo>
                      <a:pt x="47806" y="69542"/>
                      <a:pt x="41951" y="75398"/>
                      <a:pt x="35052" y="75398"/>
                    </a:cubicBezTo>
                    <a:cubicBezTo>
                      <a:pt x="28074" y="75398"/>
                      <a:pt x="21818" y="69302"/>
                      <a:pt x="21256" y="62644"/>
                    </a:cubicBezTo>
                    <a:lnTo>
                      <a:pt x="21256" y="35052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75BF790-A74F-4B3D-BC93-14C41AF6C6F0}"/>
                  </a:ext>
                </a:extLst>
              </p:cNvPr>
              <p:cNvGrpSpPr/>
              <p:nvPr/>
            </p:nvGrpSpPr>
            <p:grpSpPr>
              <a:xfrm>
                <a:off x="3103834" y="6140718"/>
                <a:ext cx="309291" cy="309289"/>
                <a:chOff x="2265634" y="6080393"/>
                <a:chExt cx="271113" cy="271111"/>
              </a:xfrm>
            </p:grpSpPr>
            <p:sp>
              <p:nvSpPr>
                <p:cNvPr id="63" name="Freeform 218">
                  <a:extLst>
                    <a:ext uri="{FF2B5EF4-FFF2-40B4-BE49-F238E27FC236}">
                      <a16:creationId xmlns:a16="http://schemas.microsoft.com/office/drawing/2014/main" id="{F4CEA5AA-8009-4805-A438-4B2C25B8B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634" y="6080393"/>
                  <a:ext cx="271113" cy="271111"/>
                </a:xfrm>
                <a:custGeom>
                  <a:avLst/>
                  <a:gdLst>
                    <a:gd name="T0" fmla="*/ 248 w 248"/>
                    <a:gd name="T1" fmla="*/ 235 h 249"/>
                    <a:gd name="T2" fmla="*/ 159 w 248"/>
                    <a:gd name="T3" fmla="*/ 146 h 249"/>
                    <a:gd name="T4" fmla="*/ 179 w 248"/>
                    <a:gd name="T5" fmla="*/ 90 h 249"/>
                    <a:gd name="T6" fmla="*/ 90 w 248"/>
                    <a:gd name="T7" fmla="*/ 0 h 249"/>
                    <a:gd name="T8" fmla="*/ 0 w 248"/>
                    <a:gd name="T9" fmla="*/ 90 h 249"/>
                    <a:gd name="T10" fmla="*/ 90 w 248"/>
                    <a:gd name="T11" fmla="*/ 179 h 249"/>
                    <a:gd name="T12" fmla="*/ 145 w 248"/>
                    <a:gd name="T13" fmla="*/ 160 h 249"/>
                    <a:gd name="T14" fmla="*/ 233 w 248"/>
                    <a:gd name="T15" fmla="*/ 249 h 249"/>
                    <a:gd name="T16" fmla="*/ 248 w 248"/>
                    <a:gd name="T17" fmla="*/ 235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8" h="249">
                      <a:moveTo>
                        <a:pt x="248" y="235"/>
                      </a:moveTo>
                      <a:cubicBezTo>
                        <a:pt x="159" y="146"/>
                        <a:pt x="159" y="146"/>
                        <a:pt x="159" y="146"/>
                      </a:cubicBezTo>
                      <a:cubicBezTo>
                        <a:pt x="172" y="131"/>
                        <a:pt x="179" y="111"/>
                        <a:pt x="179" y="90"/>
                      </a:cubicBezTo>
                      <a:cubicBezTo>
                        <a:pt x="179" y="40"/>
                        <a:pt x="139" y="0"/>
                        <a:pt x="90" y="0"/>
                      </a:cubicBezTo>
                      <a:cubicBezTo>
                        <a:pt x="40" y="0"/>
                        <a:pt x="0" y="40"/>
                        <a:pt x="0" y="90"/>
                      </a:cubicBezTo>
                      <a:cubicBezTo>
                        <a:pt x="0" y="139"/>
                        <a:pt x="40" y="179"/>
                        <a:pt x="90" y="179"/>
                      </a:cubicBezTo>
                      <a:cubicBezTo>
                        <a:pt x="110" y="179"/>
                        <a:pt x="129" y="172"/>
                        <a:pt x="145" y="160"/>
                      </a:cubicBezTo>
                      <a:cubicBezTo>
                        <a:pt x="233" y="249"/>
                        <a:pt x="233" y="249"/>
                        <a:pt x="233" y="249"/>
                      </a:cubicBezTo>
                      <a:lnTo>
                        <a:pt x="248" y="23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4" name="Oval 219">
                  <a:extLst>
                    <a:ext uri="{FF2B5EF4-FFF2-40B4-BE49-F238E27FC236}">
                      <a16:creationId xmlns:a16="http://schemas.microsoft.com/office/drawing/2014/main" id="{561D441C-F157-4042-AFA0-60378AEDF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262" y="6101021"/>
                  <a:ext cx="154711" cy="15323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5" name="Rectangle 220">
                  <a:extLst>
                    <a:ext uri="{FF2B5EF4-FFF2-40B4-BE49-F238E27FC236}">
                      <a16:creationId xmlns:a16="http://schemas.microsoft.com/office/drawing/2014/main" id="{46E79A02-427E-4C7F-99BE-DFEC4C086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568" y="6124596"/>
                  <a:ext cx="22102" cy="7514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6" name="Rectangle 221">
                  <a:extLst>
                    <a:ext uri="{FF2B5EF4-FFF2-40B4-BE49-F238E27FC236}">
                      <a16:creationId xmlns:a16="http://schemas.microsoft.com/office/drawing/2014/main" id="{09BF8ACE-6EA3-4542-AD47-08822EDEB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568" y="6211529"/>
                  <a:ext cx="22102" cy="22102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3DC2FDF-18B6-4D7C-B8F8-AECC6B2A1453}"/>
                  </a:ext>
                </a:extLst>
              </p:cNvPr>
              <p:cNvSpPr/>
              <p:nvPr/>
            </p:nvSpPr>
            <p:spPr>
              <a:xfrm>
                <a:off x="3023170" y="6039203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1 h 96653"/>
                  <a:gd name="connsiteX4" fmla="*/ 34009 w 69061"/>
                  <a:gd name="connsiteY4" fmla="*/ 96653 h 96653"/>
                  <a:gd name="connsiteX5" fmla="*/ 69061 w 69061"/>
                  <a:gd name="connsiteY5" fmla="*/ 61601 h 96653"/>
                  <a:gd name="connsiteX6" fmla="*/ 68981 w 69061"/>
                  <a:gd name="connsiteY6" fmla="*/ 33127 h 96653"/>
                  <a:gd name="connsiteX7" fmla="*/ 47725 w 69061"/>
                  <a:gd name="connsiteY7" fmla="*/ 61601 h 96653"/>
                  <a:gd name="connsiteX8" fmla="*/ 34811 w 69061"/>
                  <a:gd name="connsiteY8" fmla="*/ 75398 h 96653"/>
                  <a:gd name="connsiteX9" fmla="*/ 21175 w 69061"/>
                  <a:gd name="connsiteY9" fmla="*/ 61601 h 96653"/>
                  <a:gd name="connsiteX10" fmla="*/ 21175 w 69061"/>
                  <a:gd name="connsiteY10" fmla="*/ 34009 h 96653"/>
                  <a:gd name="connsiteX11" fmla="*/ 33929 w 69061"/>
                  <a:gd name="connsiteY11" fmla="*/ 21256 h 96653"/>
                  <a:gd name="connsiteX12" fmla="*/ 47725 w 69061"/>
                  <a:gd name="connsiteY12" fmla="*/ 34009 h 96653"/>
                  <a:gd name="connsiteX13" fmla="*/ 47725 w 69061"/>
                  <a:gd name="connsiteY13" fmla="*/ 61601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6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1"/>
                    </a:lnTo>
                    <a:cubicBezTo>
                      <a:pt x="0" y="79649"/>
                      <a:pt x="14518" y="95049"/>
                      <a:pt x="34009" y="96653"/>
                    </a:cubicBezTo>
                    <a:cubicBezTo>
                      <a:pt x="53019" y="96653"/>
                      <a:pt x="69061" y="80611"/>
                      <a:pt x="69061" y="61601"/>
                    </a:cubicBezTo>
                    <a:lnTo>
                      <a:pt x="68981" y="33127"/>
                    </a:lnTo>
                    <a:close/>
                    <a:moveTo>
                      <a:pt x="47725" y="61601"/>
                    </a:moveTo>
                    <a:cubicBezTo>
                      <a:pt x="47725" y="69703"/>
                      <a:pt x="40426" y="75398"/>
                      <a:pt x="34811" y="75398"/>
                    </a:cubicBezTo>
                    <a:cubicBezTo>
                      <a:pt x="27271" y="74756"/>
                      <a:pt x="21175" y="68580"/>
                      <a:pt x="21175" y="61601"/>
                    </a:cubicBezTo>
                    <a:lnTo>
                      <a:pt x="21175" y="34009"/>
                    </a:lnTo>
                    <a:cubicBezTo>
                      <a:pt x="21175" y="27111"/>
                      <a:pt x="27031" y="21256"/>
                      <a:pt x="33929" y="21256"/>
                    </a:cubicBezTo>
                    <a:cubicBezTo>
                      <a:pt x="40907" y="21256"/>
                      <a:pt x="47164" y="27352"/>
                      <a:pt x="47725" y="34009"/>
                    </a:cubicBezTo>
                    <a:lnTo>
                      <a:pt x="47725" y="616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2A1E490-3843-4932-81F8-DD5B75D762D1}"/>
                  </a:ext>
                </a:extLst>
              </p:cNvPr>
              <p:cNvSpPr/>
              <p:nvPr/>
            </p:nvSpPr>
            <p:spPr>
              <a:xfrm>
                <a:off x="2973236" y="6039735"/>
                <a:ext cx="20133" cy="81212"/>
              </a:xfrm>
              <a:custGeom>
                <a:avLst/>
                <a:gdLst>
                  <a:gd name="connsiteX0" fmla="*/ 11951 w 23902"/>
                  <a:gd name="connsiteY0" fmla="*/ 96413 h 96413"/>
                  <a:gd name="connsiteX1" fmla="*/ 0 w 23902"/>
                  <a:gd name="connsiteY1" fmla="*/ 84461 h 96413"/>
                  <a:gd name="connsiteX2" fmla="*/ 0 w 23902"/>
                  <a:gd name="connsiteY2" fmla="*/ 11951 h 96413"/>
                  <a:gd name="connsiteX3" fmla="*/ 11951 w 23902"/>
                  <a:gd name="connsiteY3" fmla="*/ 0 h 96413"/>
                  <a:gd name="connsiteX4" fmla="*/ 23902 w 23902"/>
                  <a:gd name="connsiteY4" fmla="*/ 11951 h 96413"/>
                  <a:gd name="connsiteX5" fmla="*/ 23902 w 23902"/>
                  <a:gd name="connsiteY5" fmla="*/ 84381 h 96413"/>
                  <a:gd name="connsiteX6" fmla="*/ 11951 w 23902"/>
                  <a:gd name="connsiteY6" fmla="*/ 96413 h 9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413">
                    <a:moveTo>
                      <a:pt x="11951" y="96413"/>
                    </a:moveTo>
                    <a:cubicBezTo>
                      <a:pt x="5374" y="96413"/>
                      <a:pt x="0" y="91039"/>
                      <a:pt x="0" y="84461"/>
                    </a:cubicBezTo>
                    <a:lnTo>
                      <a:pt x="0" y="11951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8" y="0"/>
                      <a:pt x="23902" y="5374"/>
                      <a:pt x="23902" y="11951"/>
                    </a:cubicBezTo>
                    <a:lnTo>
                      <a:pt x="23902" y="84381"/>
                    </a:lnTo>
                    <a:cubicBezTo>
                      <a:pt x="23902" y="91039"/>
                      <a:pt x="18528" y="96413"/>
                      <a:pt x="11951" y="9641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F9A494E-E6CD-410F-A487-DB79F3781DD0}"/>
                  </a:ext>
                </a:extLst>
              </p:cNvPr>
              <p:cNvSpPr/>
              <p:nvPr/>
            </p:nvSpPr>
            <p:spPr>
              <a:xfrm>
                <a:off x="2885271" y="6039203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1 h 96653"/>
                  <a:gd name="connsiteX4" fmla="*/ 34009 w 69061"/>
                  <a:gd name="connsiteY4" fmla="*/ 96653 h 96653"/>
                  <a:gd name="connsiteX5" fmla="*/ 69061 w 69061"/>
                  <a:gd name="connsiteY5" fmla="*/ 61601 h 96653"/>
                  <a:gd name="connsiteX6" fmla="*/ 68981 w 69061"/>
                  <a:gd name="connsiteY6" fmla="*/ 33127 h 96653"/>
                  <a:gd name="connsiteX7" fmla="*/ 47805 w 69061"/>
                  <a:gd name="connsiteY7" fmla="*/ 61601 h 96653"/>
                  <a:gd name="connsiteX8" fmla="*/ 34891 w 69061"/>
                  <a:gd name="connsiteY8" fmla="*/ 75398 h 96653"/>
                  <a:gd name="connsiteX9" fmla="*/ 21256 w 69061"/>
                  <a:gd name="connsiteY9" fmla="*/ 61601 h 96653"/>
                  <a:gd name="connsiteX10" fmla="*/ 21256 w 69061"/>
                  <a:gd name="connsiteY10" fmla="*/ 34009 h 96653"/>
                  <a:gd name="connsiteX11" fmla="*/ 34009 w 69061"/>
                  <a:gd name="connsiteY11" fmla="*/ 21256 h 96653"/>
                  <a:gd name="connsiteX12" fmla="*/ 47805 w 69061"/>
                  <a:gd name="connsiteY12" fmla="*/ 34009 h 96653"/>
                  <a:gd name="connsiteX13" fmla="*/ 47805 w 69061"/>
                  <a:gd name="connsiteY13" fmla="*/ 61601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7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1"/>
                    </a:lnTo>
                    <a:cubicBezTo>
                      <a:pt x="0" y="79649"/>
                      <a:pt x="14518" y="95049"/>
                      <a:pt x="34009" y="96653"/>
                    </a:cubicBezTo>
                    <a:cubicBezTo>
                      <a:pt x="53019" y="96653"/>
                      <a:pt x="69061" y="80611"/>
                      <a:pt x="69061" y="61601"/>
                    </a:cubicBezTo>
                    <a:lnTo>
                      <a:pt x="68981" y="33127"/>
                    </a:lnTo>
                    <a:close/>
                    <a:moveTo>
                      <a:pt x="47805" y="61601"/>
                    </a:moveTo>
                    <a:cubicBezTo>
                      <a:pt x="47805" y="69703"/>
                      <a:pt x="40506" y="75398"/>
                      <a:pt x="34891" y="75398"/>
                    </a:cubicBezTo>
                    <a:cubicBezTo>
                      <a:pt x="27352" y="74756"/>
                      <a:pt x="21256" y="68580"/>
                      <a:pt x="21256" y="61601"/>
                    </a:cubicBezTo>
                    <a:lnTo>
                      <a:pt x="21256" y="34009"/>
                    </a:lnTo>
                    <a:cubicBezTo>
                      <a:pt x="21256" y="27111"/>
                      <a:pt x="27111" y="21256"/>
                      <a:pt x="34009" y="21256"/>
                    </a:cubicBezTo>
                    <a:cubicBezTo>
                      <a:pt x="40987" y="21256"/>
                      <a:pt x="47244" y="27352"/>
                      <a:pt x="47805" y="34009"/>
                    </a:cubicBezTo>
                    <a:lnTo>
                      <a:pt x="47805" y="616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7CB29D2-9DB9-4D49-A5A0-5820578BEB81}"/>
                  </a:ext>
                </a:extLst>
              </p:cNvPr>
              <p:cNvSpPr/>
              <p:nvPr/>
            </p:nvSpPr>
            <p:spPr>
              <a:xfrm>
                <a:off x="2835337" y="6039735"/>
                <a:ext cx="20134" cy="81212"/>
              </a:xfrm>
              <a:custGeom>
                <a:avLst/>
                <a:gdLst>
                  <a:gd name="connsiteX0" fmla="*/ 11952 w 23903"/>
                  <a:gd name="connsiteY0" fmla="*/ 96413 h 96413"/>
                  <a:gd name="connsiteX1" fmla="*/ 1 w 23903"/>
                  <a:gd name="connsiteY1" fmla="*/ 84461 h 96413"/>
                  <a:gd name="connsiteX2" fmla="*/ 1 w 23903"/>
                  <a:gd name="connsiteY2" fmla="*/ 11951 h 96413"/>
                  <a:gd name="connsiteX3" fmla="*/ 11952 w 23903"/>
                  <a:gd name="connsiteY3" fmla="*/ 0 h 96413"/>
                  <a:gd name="connsiteX4" fmla="*/ 23904 w 23903"/>
                  <a:gd name="connsiteY4" fmla="*/ 11951 h 96413"/>
                  <a:gd name="connsiteX5" fmla="*/ 23904 w 23903"/>
                  <a:gd name="connsiteY5" fmla="*/ 84381 h 96413"/>
                  <a:gd name="connsiteX6" fmla="*/ 11952 w 23903"/>
                  <a:gd name="connsiteY6" fmla="*/ 96413 h 9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3" h="96413">
                    <a:moveTo>
                      <a:pt x="11952" y="96413"/>
                    </a:moveTo>
                    <a:cubicBezTo>
                      <a:pt x="5375" y="96413"/>
                      <a:pt x="1" y="91039"/>
                      <a:pt x="1" y="84461"/>
                    </a:cubicBezTo>
                    <a:lnTo>
                      <a:pt x="1" y="11951"/>
                    </a:lnTo>
                    <a:cubicBezTo>
                      <a:pt x="-79" y="5374"/>
                      <a:pt x="5295" y="0"/>
                      <a:pt x="11952" y="0"/>
                    </a:cubicBezTo>
                    <a:cubicBezTo>
                      <a:pt x="18530" y="0"/>
                      <a:pt x="23904" y="5374"/>
                      <a:pt x="23904" y="11951"/>
                    </a:cubicBezTo>
                    <a:lnTo>
                      <a:pt x="23904" y="84381"/>
                    </a:lnTo>
                    <a:cubicBezTo>
                      <a:pt x="23904" y="91039"/>
                      <a:pt x="18530" y="96413"/>
                      <a:pt x="11952" y="9641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481BDC8-8E31-4013-8586-1CB1C6FC15CC}"/>
                  </a:ext>
                </a:extLst>
              </p:cNvPr>
              <p:cNvSpPr/>
              <p:nvPr/>
            </p:nvSpPr>
            <p:spPr>
              <a:xfrm>
                <a:off x="3161069" y="6039203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1 h 96653"/>
                  <a:gd name="connsiteX4" fmla="*/ 34009 w 69061"/>
                  <a:gd name="connsiteY4" fmla="*/ 96653 h 96653"/>
                  <a:gd name="connsiteX5" fmla="*/ 69061 w 69061"/>
                  <a:gd name="connsiteY5" fmla="*/ 61601 h 96653"/>
                  <a:gd name="connsiteX6" fmla="*/ 68981 w 69061"/>
                  <a:gd name="connsiteY6" fmla="*/ 33127 h 96653"/>
                  <a:gd name="connsiteX7" fmla="*/ 47725 w 69061"/>
                  <a:gd name="connsiteY7" fmla="*/ 61601 h 96653"/>
                  <a:gd name="connsiteX8" fmla="*/ 34811 w 69061"/>
                  <a:gd name="connsiteY8" fmla="*/ 75398 h 96653"/>
                  <a:gd name="connsiteX9" fmla="*/ 21175 w 69061"/>
                  <a:gd name="connsiteY9" fmla="*/ 61601 h 96653"/>
                  <a:gd name="connsiteX10" fmla="*/ 21175 w 69061"/>
                  <a:gd name="connsiteY10" fmla="*/ 34009 h 96653"/>
                  <a:gd name="connsiteX11" fmla="*/ 33929 w 69061"/>
                  <a:gd name="connsiteY11" fmla="*/ 21256 h 96653"/>
                  <a:gd name="connsiteX12" fmla="*/ 47725 w 69061"/>
                  <a:gd name="connsiteY12" fmla="*/ 34009 h 96653"/>
                  <a:gd name="connsiteX13" fmla="*/ 47725 w 69061"/>
                  <a:gd name="connsiteY13" fmla="*/ 61601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7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1"/>
                    </a:lnTo>
                    <a:cubicBezTo>
                      <a:pt x="0" y="79649"/>
                      <a:pt x="14518" y="95049"/>
                      <a:pt x="34009" y="96653"/>
                    </a:cubicBezTo>
                    <a:cubicBezTo>
                      <a:pt x="53019" y="96653"/>
                      <a:pt x="69061" y="80611"/>
                      <a:pt x="69061" y="61601"/>
                    </a:cubicBezTo>
                    <a:lnTo>
                      <a:pt x="68981" y="33127"/>
                    </a:lnTo>
                    <a:close/>
                    <a:moveTo>
                      <a:pt x="47725" y="61601"/>
                    </a:moveTo>
                    <a:cubicBezTo>
                      <a:pt x="47725" y="69703"/>
                      <a:pt x="40426" y="75398"/>
                      <a:pt x="34811" y="75398"/>
                    </a:cubicBezTo>
                    <a:cubicBezTo>
                      <a:pt x="27271" y="74756"/>
                      <a:pt x="21175" y="68580"/>
                      <a:pt x="21175" y="61601"/>
                    </a:cubicBezTo>
                    <a:lnTo>
                      <a:pt x="21175" y="34009"/>
                    </a:lnTo>
                    <a:cubicBezTo>
                      <a:pt x="21175" y="27111"/>
                      <a:pt x="27031" y="21256"/>
                      <a:pt x="33929" y="21256"/>
                    </a:cubicBezTo>
                    <a:cubicBezTo>
                      <a:pt x="40907" y="21256"/>
                      <a:pt x="47164" y="27352"/>
                      <a:pt x="47725" y="34009"/>
                    </a:cubicBezTo>
                    <a:lnTo>
                      <a:pt x="47725" y="616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7C25FAF-9A74-448F-AFF0-3BC65464E78B}"/>
                  </a:ext>
                </a:extLst>
              </p:cNvPr>
              <p:cNvSpPr/>
              <p:nvPr/>
            </p:nvSpPr>
            <p:spPr>
              <a:xfrm>
                <a:off x="3111069" y="6039735"/>
                <a:ext cx="20133" cy="81212"/>
              </a:xfrm>
              <a:custGeom>
                <a:avLst/>
                <a:gdLst>
                  <a:gd name="connsiteX0" fmla="*/ 11951 w 23902"/>
                  <a:gd name="connsiteY0" fmla="*/ 96413 h 96413"/>
                  <a:gd name="connsiteX1" fmla="*/ 0 w 23902"/>
                  <a:gd name="connsiteY1" fmla="*/ 84461 h 96413"/>
                  <a:gd name="connsiteX2" fmla="*/ 0 w 23902"/>
                  <a:gd name="connsiteY2" fmla="*/ 11951 h 96413"/>
                  <a:gd name="connsiteX3" fmla="*/ 11951 w 23902"/>
                  <a:gd name="connsiteY3" fmla="*/ 0 h 96413"/>
                  <a:gd name="connsiteX4" fmla="*/ 23902 w 23902"/>
                  <a:gd name="connsiteY4" fmla="*/ 11951 h 96413"/>
                  <a:gd name="connsiteX5" fmla="*/ 23902 w 23902"/>
                  <a:gd name="connsiteY5" fmla="*/ 84381 h 96413"/>
                  <a:gd name="connsiteX6" fmla="*/ 11951 w 23902"/>
                  <a:gd name="connsiteY6" fmla="*/ 96413 h 9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413">
                    <a:moveTo>
                      <a:pt x="11951" y="96413"/>
                    </a:moveTo>
                    <a:cubicBezTo>
                      <a:pt x="5374" y="96413"/>
                      <a:pt x="0" y="91039"/>
                      <a:pt x="0" y="84461"/>
                    </a:cubicBezTo>
                    <a:lnTo>
                      <a:pt x="0" y="11951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8" y="0"/>
                      <a:pt x="23902" y="5374"/>
                      <a:pt x="23902" y="11951"/>
                    </a:cubicBezTo>
                    <a:lnTo>
                      <a:pt x="23902" y="84381"/>
                    </a:lnTo>
                    <a:cubicBezTo>
                      <a:pt x="23983" y="91039"/>
                      <a:pt x="18608" y="96413"/>
                      <a:pt x="11951" y="9641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FA4B09-6B01-4936-B21B-AA5465409D54}"/>
                  </a:ext>
                </a:extLst>
              </p:cNvPr>
              <p:cNvSpPr/>
              <p:nvPr/>
            </p:nvSpPr>
            <p:spPr>
              <a:xfrm>
                <a:off x="3023170" y="6241915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2 h 96653"/>
                  <a:gd name="connsiteX4" fmla="*/ 34009 w 69061"/>
                  <a:gd name="connsiteY4" fmla="*/ 96654 h 96653"/>
                  <a:gd name="connsiteX5" fmla="*/ 69061 w 69061"/>
                  <a:gd name="connsiteY5" fmla="*/ 61602 h 96653"/>
                  <a:gd name="connsiteX6" fmla="*/ 68981 w 69061"/>
                  <a:gd name="connsiteY6" fmla="*/ 33127 h 96653"/>
                  <a:gd name="connsiteX7" fmla="*/ 47725 w 69061"/>
                  <a:gd name="connsiteY7" fmla="*/ 61602 h 96653"/>
                  <a:gd name="connsiteX8" fmla="*/ 34811 w 69061"/>
                  <a:gd name="connsiteY8" fmla="*/ 75398 h 96653"/>
                  <a:gd name="connsiteX9" fmla="*/ 21175 w 69061"/>
                  <a:gd name="connsiteY9" fmla="*/ 61602 h 96653"/>
                  <a:gd name="connsiteX10" fmla="*/ 21175 w 69061"/>
                  <a:gd name="connsiteY10" fmla="*/ 34009 h 96653"/>
                  <a:gd name="connsiteX11" fmla="*/ 33929 w 69061"/>
                  <a:gd name="connsiteY11" fmla="*/ 21256 h 96653"/>
                  <a:gd name="connsiteX12" fmla="*/ 47725 w 69061"/>
                  <a:gd name="connsiteY12" fmla="*/ 34009 h 96653"/>
                  <a:gd name="connsiteX13" fmla="*/ 47725 w 69061"/>
                  <a:gd name="connsiteY13" fmla="*/ 6160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6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2"/>
                    </a:lnTo>
                    <a:cubicBezTo>
                      <a:pt x="0" y="79649"/>
                      <a:pt x="14518" y="95049"/>
                      <a:pt x="34009" y="96654"/>
                    </a:cubicBezTo>
                    <a:cubicBezTo>
                      <a:pt x="53019" y="96654"/>
                      <a:pt x="69061" y="80612"/>
                      <a:pt x="69061" y="61602"/>
                    </a:cubicBezTo>
                    <a:lnTo>
                      <a:pt x="68981" y="33127"/>
                    </a:lnTo>
                    <a:close/>
                    <a:moveTo>
                      <a:pt x="47725" y="61602"/>
                    </a:moveTo>
                    <a:cubicBezTo>
                      <a:pt x="47725" y="69703"/>
                      <a:pt x="40426" y="75398"/>
                      <a:pt x="34811" y="75398"/>
                    </a:cubicBezTo>
                    <a:cubicBezTo>
                      <a:pt x="27271" y="74756"/>
                      <a:pt x="21175" y="68580"/>
                      <a:pt x="21175" y="61602"/>
                    </a:cubicBezTo>
                    <a:lnTo>
                      <a:pt x="21175" y="34009"/>
                    </a:lnTo>
                    <a:cubicBezTo>
                      <a:pt x="21175" y="27111"/>
                      <a:pt x="27031" y="21256"/>
                      <a:pt x="33929" y="21256"/>
                    </a:cubicBezTo>
                    <a:cubicBezTo>
                      <a:pt x="40907" y="21256"/>
                      <a:pt x="47164" y="27352"/>
                      <a:pt x="47725" y="34009"/>
                    </a:cubicBezTo>
                    <a:lnTo>
                      <a:pt x="47725" y="61602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0E01AD5-A118-4B33-B2BA-3160A8A93846}"/>
                  </a:ext>
                </a:extLst>
              </p:cNvPr>
              <p:cNvSpPr/>
              <p:nvPr/>
            </p:nvSpPr>
            <p:spPr>
              <a:xfrm>
                <a:off x="2973236" y="6242509"/>
                <a:ext cx="20133" cy="81145"/>
              </a:xfrm>
              <a:custGeom>
                <a:avLst/>
                <a:gdLst>
                  <a:gd name="connsiteX0" fmla="*/ 11951 w 23902"/>
                  <a:gd name="connsiteY0" fmla="*/ 96333 h 96333"/>
                  <a:gd name="connsiteX1" fmla="*/ 0 w 23902"/>
                  <a:gd name="connsiteY1" fmla="*/ 84382 h 96333"/>
                  <a:gd name="connsiteX2" fmla="*/ 0 w 23902"/>
                  <a:gd name="connsiteY2" fmla="*/ 11952 h 96333"/>
                  <a:gd name="connsiteX3" fmla="*/ 11951 w 23902"/>
                  <a:gd name="connsiteY3" fmla="*/ 0 h 96333"/>
                  <a:gd name="connsiteX4" fmla="*/ 23902 w 23902"/>
                  <a:gd name="connsiteY4" fmla="*/ 11952 h 96333"/>
                  <a:gd name="connsiteX5" fmla="*/ 23902 w 23902"/>
                  <a:gd name="connsiteY5" fmla="*/ 84382 h 96333"/>
                  <a:gd name="connsiteX6" fmla="*/ 11951 w 23902"/>
                  <a:gd name="connsiteY6" fmla="*/ 96333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96333"/>
                    </a:move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8" y="0"/>
                      <a:pt x="23902" y="5374"/>
                      <a:pt x="23902" y="11952"/>
                    </a:cubicBezTo>
                    <a:lnTo>
                      <a:pt x="23902" y="84382"/>
                    </a:lnTo>
                    <a:cubicBezTo>
                      <a:pt x="23902" y="90959"/>
                      <a:pt x="18528" y="96333"/>
                      <a:pt x="11951" y="9633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EDDD522-F33A-4D5D-817A-4A5101432E97}"/>
                  </a:ext>
                </a:extLst>
              </p:cNvPr>
              <p:cNvSpPr/>
              <p:nvPr/>
            </p:nvSpPr>
            <p:spPr>
              <a:xfrm>
                <a:off x="2885271" y="6241915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2 h 96653"/>
                  <a:gd name="connsiteX4" fmla="*/ 34009 w 69061"/>
                  <a:gd name="connsiteY4" fmla="*/ 96654 h 96653"/>
                  <a:gd name="connsiteX5" fmla="*/ 69061 w 69061"/>
                  <a:gd name="connsiteY5" fmla="*/ 61602 h 96653"/>
                  <a:gd name="connsiteX6" fmla="*/ 68981 w 69061"/>
                  <a:gd name="connsiteY6" fmla="*/ 33127 h 96653"/>
                  <a:gd name="connsiteX7" fmla="*/ 47805 w 69061"/>
                  <a:gd name="connsiteY7" fmla="*/ 61602 h 96653"/>
                  <a:gd name="connsiteX8" fmla="*/ 34891 w 69061"/>
                  <a:gd name="connsiteY8" fmla="*/ 75398 h 96653"/>
                  <a:gd name="connsiteX9" fmla="*/ 21256 w 69061"/>
                  <a:gd name="connsiteY9" fmla="*/ 61602 h 96653"/>
                  <a:gd name="connsiteX10" fmla="*/ 21256 w 69061"/>
                  <a:gd name="connsiteY10" fmla="*/ 34009 h 96653"/>
                  <a:gd name="connsiteX11" fmla="*/ 34009 w 69061"/>
                  <a:gd name="connsiteY11" fmla="*/ 21256 h 96653"/>
                  <a:gd name="connsiteX12" fmla="*/ 47805 w 69061"/>
                  <a:gd name="connsiteY12" fmla="*/ 34009 h 96653"/>
                  <a:gd name="connsiteX13" fmla="*/ 47805 w 69061"/>
                  <a:gd name="connsiteY13" fmla="*/ 6160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7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2"/>
                    </a:lnTo>
                    <a:cubicBezTo>
                      <a:pt x="0" y="79649"/>
                      <a:pt x="14518" y="95049"/>
                      <a:pt x="34009" y="96654"/>
                    </a:cubicBezTo>
                    <a:cubicBezTo>
                      <a:pt x="53019" y="96654"/>
                      <a:pt x="69061" y="80612"/>
                      <a:pt x="69061" y="61602"/>
                    </a:cubicBezTo>
                    <a:lnTo>
                      <a:pt x="68981" y="33127"/>
                    </a:lnTo>
                    <a:close/>
                    <a:moveTo>
                      <a:pt x="47805" y="61602"/>
                    </a:moveTo>
                    <a:cubicBezTo>
                      <a:pt x="47805" y="69703"/>
                      <a:pt x="40506" y="75398"/>
                      <a:pt x="34891" y="75398"/>
                    </a:cubicBezTo>
                    <a:cubicBezTo>
                      <a:pt x="27352" y="74756"/>
                      <a:pt x="21256" y="68580"/>
                      <a:pt x="21256" y="61602"/>
                    </a:cubicBezTo>
                    <a:lnTo>
                      <a:pt x="21256" y="34009"/>
                    </a:lnTo>
                    <a:cubicBezTo>
                      <a:pt x="21256" y="27111"/>
                      <a:pt x="27111" y="21256"/>
                      <a:pt x="34009" y="21256"/>
                    </a:cubicBezTo>
                    <a:cubicBezTo>
                      <a:pt x="40987" y="21256"/>
                      <a:pt x="47244" y="27352"/>
                      <a:pt x="47805" y="34009"/>
                    </a:cubicBezTo>
                    <a:lnTo>
                      <a:pt x="47805" y="61602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0712445-C1DB-4EE1-8E7F-8B1E833E3F5A}"/>
                  </a:ext>
                </a:extLst>
              </p:cNvPr>
              <p:cNvSpPr/>
              <p:nvPr/>
            </p:nvSpPr>
            <p:spPr>
              <a:xfrm>
                <a:off x="2835341" y="6242509"/>
                <a:ext cx="20133" cy="81145"/>
              </a:xfrm>
              <a:custGeom>
                <a:avLst/>
                <a:gdLst>
                  <a:gd name="connsiteX0" fmla="*/ 11951 w 23902"/>
                  <a:gd name="connsiteY0" fmla="*/ 96333 h 96333"/>
                  <a:gd name="connsiteX1" fmla="*/ 0 w 23902"/>
                  <a:gd name="connsiteY1" fmla="*/ 84382 h 96333"/>
                  <a:gd name="connsiteX2" fmla="*/ 0 w 23902"/>
                  <a:gd name="connsiteY2" fmla="*/ 11952 h 96333"/>
                  <a:gd name="connsiteX3" fmla="*/ 11951 w 23902"/>
                  <a:gd name="connsiteY3" fmla="*/ 0 h 96333"/>
                  <a:gd name="connsiteX4" fmla="*/ 23903 w 23902"/>
                  <a:gd name="connsiteY4" fmla="*/ 11952 h 96333"/>
                  <a:gd name="connsiteX5" fmla="*/ 23903 w 23902"/>
                  <a:gd name="connsiteY5" fmla="*/ 84382 h 96333"/>
                  <a:gd name="connsiteX6" fmla="*/ 11951 w 23902"/>
                  <a:gd name="connsiteY6" fmla="*/ 96333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96333"/>
                    </a:move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9" y="0"/>
                      <a:pt x="23903" y="5374"/>
                      <a:pt x="23903" y="11952"/>
                    </a:cubicBezTo>
                    <a:lnTo>
                      <a:pt x="23903" y="84382"/>
                    </a:lnTo>
                    <a:cubicBezTo>
                      <a:pt x="23903" y="90959"/>
                      <a:pt x="18529" y="96333"/>
                      <a:pt x="11951" y="9633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DE0BDD1-A2FC-44AF-A947-0D86A675B424}"/>
                  </a:ext>
                </a:extLst>
              </p:cNvPr>
              <p:cNvSpPr/>
              <p:nvPr/>
            </p:nvSpPr>
            <p:spPr>
              <a:xfrm>
                <a:off x="2973173" y="6141562"/>
                <a:ext cx="58172" cy="81414"/>
              </a:xfrm>
              <a:custGeom>
                <a:avLst/>
                <a:gdLst>
                  <a:gd name="connsiteX0" fmla="*/ 81 w 69061"/>
                  <a:gd name="connsiteY0" fmla="*/ 63527 h 96653"/>
                  <a:gd name="connsiteX1" fmla="*/ 35052 w 69061"/>
                  <a:gd name="connsiteY1" fmla="*/ 96654 h 96653"/>
                  <a:gd name="connsiteX2" fmla="*/ 69062 w 69061"/>
                  <a:gd name="connsiteY2" fmla="*/ 62644 h 96653"/>
                  <a:gd name="connsiteX3" fmla="*/ 69062 w 69061"/>
                  <a:gd name="connsiteY3" fmla="*/ 35052 h 96653"/>
                  <a:gd name="connsiteX4" fmla="*/ 35052 w 69061"/>
                  <a:gd name="connsiteY4" fmla="*/ 0 h 96653"/>
                  <a:gd name="connsiteX5" fmla="*/ 0 w 69061"/>
                  <a:gd name="connsiteY5" fmla="*/ 35052 h 96653"/>
                  <a:gd name="connsiteX6" fmla="*/ 81 w 69061"/>
                  <a:gd name="connsiteY6" fmla="*/ 63527 h 96653"/>
                  <a:gd name="connsiteX7" fmla="*/ 21256 w 69061"/>
                  <a:gd name="connsiteY7" fmla="*/ 35052 h 96653"/>
                  <a:gd name="connsiteX8" fmla="*/ 34170 w 69061"/>
                  <a:gd name="connsiteY8" fmla="*/ 21256 h 96653"/>
                  <a:gd name="connsiteX9" fmla="*/ 47806 w 69061"/>
                  <a:gd name="connsiteY9" fmla="*/ 35052 h 96653"/>
                  <a:gd name="connsiteX10" fmla="*/ 47806 w 69061"/>
                  <a:gd name="connsiteY10" fmla="*/ 62644 h 96653"/>
                  <a:gd name="connsiteX11" fmla="*/ 35052 w 69061"/>
                  <a:gd name="connsiteY11" fmla="*/ 75398 h 96653"/>
                  <a:gd name="connsiteX12" fmla="*/ 21256 w 69061"/>
                  <a:gd name="connsiteY12" fmla="*/ 62644 h 96653"/>
                  <a:gd name="connsiteX13" fmla="*/ 21256 w 69061"/>
                  <a:gd name="connsiteY13" fmla="*/ 3505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81" y="63527"/>
                    </a:moveTo>
                    <a:cubicBezTo>
                      <a:pt x="1605" y="82055"/>
                      <a:pt x="17005" y="96654"/>
                      <a:pt x="35052" y="96654"/>
                    </a:cubicBezTo>
                    <a:cubicBezTo>
                      <a:pt x="53822" y="96654"/>
                      <a:pt x="69062" y="81414"/>
                      <a:pt x="69062" y="62644"/>
                    </a:cubicBezTo>
                    <a:lnTo>
                      <a:pt x="69062" y="35052"/>
                    </a:lnTo>
                    <a:cubicBezTo>
                      <a:pt x="69062" y="17005"/>
                      <a:pt x="54544" y="1604"/>
                      <a:pt x="35052" y="0"/>
                    </a:cubicBezTo>
                    <a:cubicBezTo>
                      <a:pt x="16043" y="0"/>
                      <a:pt x="0" y="16042"/>
                      <a:pt x="0" y="35052"/>
                    </a:cubicBezTo>
                    <a:lnTo>
                      <a:pt x="81" y="63527"/>
                    </a:lnTo>
                    <a:close/>
                    <a:moveTo>
                      <a:pt x="21256" y="35052"/>
                    </a:moveTo>
                    <a:cubicBezTo>
                      <a:pt x="21256" y="26951"/>
                      <a:pt x="28555" y="21256"/>
                      <a:pt x="34170" y="21256"/>
                    </a:cubicBezTo>
                    <a:cubicBezTo>
                      <a:pt x="41710" y="21897"/>
                      <a:pt x="47806" y="28074"/>
                      <a:pt x="47806" y="35052"/>
                    </a:cubicBezTo>
                    <a:lnTo>
                      <a:pt x="47806" y="62644"/>
                    </a:lnTo>
                    <a:cubicBezTo>
                      <a:pt x="47806" y="69542"/>
                      <a:pt x="41951" y="75398"/>
                      <a:pt x="35052" y="75398"/>
                    </a:cubicBezTo>
                    <a:cubicBezTo>
                      <a:pt x="28074" y="75398"/>
                      <a:pt x="21818" y="69302"/>
                      <a:pt x="21256" y="62644"/>
                    </a:cubicBezTo>
                    <a:lnTo>
                      <a:pt x="21256" y="35052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9B4F2DC-83C2-4B81-BCE9-F6D0B0E37660}"/>
                  </a:ext>
                </a:extLst>
              </p:cNvPr>
              <p:cNvSpPr/>
              <p:nvPr/>
            </p:nvSpPr>
            <p:spPr>
              <a:xfrm>
                <a:off x="3061139" y="6141216"/>
                <a:ext cx="20133" cy="81145"/>
              </a:xfrm>
              <a:custGeom>
                <a:avLst/>
                <a:gdLst>
                  <a:gd name="connsiteX0" fmla="*/ 11951 w 23902"/>
                  <a:gd name="connsiteY0" fmla="*/ 0 h 96333"/>
                  <a:gd name="connsiteX1" fmla="*/ 23903 w 23902"/>
                  <a:gd name="connsiteY1" fmla="*/ 11952 h 96333"/>
                  <a:gd name="connsiteX2" fmla="*/ 23903 w 23902"/>
                  <a:gd name="connsiteY2" fmla="*/ 84382 h 96333"/>
                  <a:gd name="connsiteX3" fmla="*/ 11951 w 23902"/>
                  <a:gd name="connsiteY3" fmla="*/ 96333 h 96333"/>
                  <a:gd name="connsiteX4" fmla="*/ 0 w 23902"/>
                  <a:gd name="connsiteY4" fmla="*/ 84382 h 96333"/>
                  <a:gd name="connsiteX5" fmla="*/ 0 w 23902"/>
                  <a:gd name="connsiteY5" fmla="*/ 11952 h 96333"/>
                  <a:gd name="connsiteX6" fmla="*/ 11951 w 23902"/>
                  <a:gd name="connsiteY6" fmla="*/ 0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0"/>
                    </a:moveTo>
                    <a:cubicBezTo>
                      <a:pt x="18529" y="0"/>
                      <a:pt x="23903" y="5374"/>
                      <a:pt x="23903" y="11952"/>
                    </a:cubicBezTo>
                    <a:lnTo>
                      <a:pt x="23903" y="84382"/>
                    </a:lnTo>
                    <a:cubicBezTo>
                      <a:pt x="23903" y="90959"/>
                      <a:pt x="18529" y="96333"/>
                      <a:pt x="11951" y="96333"/>
                    </a:cubicBez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C1C08DB-FDFD-471F-897C-36AD4B3FE98B}"/>
                  </a:ext>
                </a:extLst>
              </p:cNvPr>
              <p:cNvSpPr/>
              <p:nvPr/>
            </p:nvSpPr>
            <p:spPr>
              <a:xfrm>
                <a:off x="2835274" y="6141562"/>
                <a:ext cx="58172" cy="81414"/>
              </a:xfrm>
              <a:custGeom>
                <a:avLst/>
                <a:gdLst>
                  <a:gd name="connsiteX0" fmla="*/ 80 w 69061"/>
                  <a:gd name="connsiteY0" fmla="*/ 63527 h 96653"/>
                  <a:gd name="connsiteX1" fmla="*/ 35052 w 69061"/>
                  <a:gd name="connsiteY1" fmla="*/ 96654 h 96653"/>
                  <a:gd name="connsiteX2" fmla="*/ 69061 w 69061"/>
                  <a:gd name="connsiteY2" fmla="*/ 62644 h 96653"/>
                  <a:gd name="connsiteX3" fmla="*/ 69061 w 69061"/>
                  <a:gd name="connsiteY3" fmla="*/ 35052 h 96653"/>
                  <a:gd name="connsiteX4" fmla="*/ 35052 w 69061"/>
                  <a:gd name="connsiteY4" fmla="*/ 0 h 96653"/>
                  <a:gd name="connsiteX5" fmla="*/ 0 w 69061"/>
                  <a:gd name="connsiteY5" fmla="*/ 35052 h 96653"/>
                  <a:gd name="connsiteX6" fmla="*/ 80 w 69061"/>
                  <a:gd name="connsiteY6" fmla="*/ 63527 h 96653"/>
                  <a:gd name="connsiteX7" fmla="*/ 21256 w 69061"/>
                  <a:gd name="connsiteY7" fmla="*/ 35052 h 96653"/>
                  <a:gd name="connsiteX8" fmla="*/ 34170 w 69061"/>
                  <a:gd name="connsiteY8" fmla="*/ 21256 h 96653"/>
                  <a:gd name="connsiteX9" fmla="*/ 47805 w 69061"/>
                  <a:gd name="connsiteY9" fmla="*/ 35052 h 96653"/>
                  <a:gd name="connsiteX10" fmla="*/ 47805 w 69061"/>
                  <a:gd name="connsiteY10" fmla="*/ 62644 h 96653"/>
                  <a:gd name="connsiteX11" fmla="*/ 35052 w 69061"/>
                  <a:gd name="connsiteY11" fmla="*/ 75398 h 96653"/>
                  <a:gd name="connsiteX12" fmla="*/ 21256 w 69061"/>
                  <a:gd name="connsiteY12" fmla="*/ 62644 h 96653"/>
                  <a:gd name="connsiteX13" fmla="*/ 21256 w 69061"/>
                  <a:gd name="connsiteY13" fmla="*/ 3505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80" y="63527"/>
                    </a:moveTo>
                    <a:cubicBezTo>
                      <a:pt x="1604" y="82055"/>
                      <a:pt x="17005" y="96654"/>
                      <a:pt x="35052" y="96654"/>
                    </a:cubicBezTo>
                    <a:cubicBezTo>
                      <a:pt x="53821" y="96654"/>
                      <a:pt x="69061" y="81414"/>
                      <a:pt x="69061" y="62644"/>
                    </a:cubicBezTo>
                    <a:lnTo>
                      <a:pt x="69061" y="35052"/>
                    </a:lnTo>
                    <a:cubicBezTo>
                      <a:pt x="69061" y="17005"/>
                      <a:pt x="54543" y="1604"/>
                      <a:pt x="35052" y="0"/>
                    </a:cubicBezTo>
                    <a:cubicBezTo>
                      <a:pt x="16042" y="0"/>
                      <a:pt x="0" y="16042"/>
                      <a:pt x="0" y="35052"/>
                    </a:cubicBezTo>
                    <a:lnTo>
                      <a:pt x="80" y="63527"/>
                    </a:lnTo>
                    <a:close/>
                    <a:moveTo>
                      <a:pt x="21256" y="35052"/>
                    </a:moveTo>
                    <a:cubicBezTo>
                      <a:pt x="21256" y="26951"/>
                      <a:pt x="28555" y="21256"/>
                      <a:pt x="34170" y="21256"/>
                    </a:cubicBezTo>
                    <a:cubicBezTo>
                      <a:pt x="41709" y="21897"/>
                      <a:pt x="47805" y="28074"/>
                      <a:pt x="47805" y="35052"/>
                    </a:cubicBezTo>
                    <a:lnTo>
                      <a:pt x="47805" y="62644"/>
                    </a:lnTo>
                    <a:cubicBezTo>
                      <a:pt x="47805" y="69542"/>
                      <a:pt x="41950" y="75398"/>
                      <a:pt x="35052" y="75398"/>
                    </a:cubicBezTo>
                    <a:cubicBezTo>
                      <a:pt x="28074" y="75398"/>
                      <a:pt x="21817" y="69302"/>
                      <a:pt x="21256" y="62644"/>
                    </a:cubicBezTo>
                    <a:lnTo>
                      <a:pt x="21256" y="35052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A1CA755-CA32-4256-B960-73454788EEB0}"/>
                  </a:ext>
                </a:extLst>
              </p:cNvPr>
              <p:cNvSpPr/>
              <p:nvPr/>
            </p:nvSpPr>
            <p:spPr>
              <a:xfrm>
                <a:off x="2923240" y="6141216"/>
                <a:ext cx="20133" cy="81145"/>
              </a:xfrm>
              <a:custGeom>
                <a:avLst/>
                <a:gdLst>
                  <a:gd name="connsiteX0" fmla="*/ 11951 w 23902"/>
                  <a:gd name="connsiteY0" fmla="*/ 0 h 96333"/>
                  <a:gd name="connsiteX1" fmla="*/ 23903 w 23902"/>
                  <a:gd name="connsiteY1" fmla="*/ 11952 h 96333"/>
                  <a:gd name="connsiteX2" fmla="*/ 23903 w 23902"/>
                  <a:gd name="connsiteY2" fmla="*/ 84382 h 96333"/>
                  <a:gd name="connsiteX3" fmla="*/ 11951 w 23902"/>
                  <a:gd name="connsiteY3" fmla="*/ 96333 h 96333"/>
                  <a:gd name="connsiteX4" fmla="*/ 0 w 23902"/>
                  <a:gd name="connsiteY4" fmla="*/ 84382 h 96333"/>
                  <a:gd name="connsiteX5" fmla="*/ 0 w 23902"/>
                  <a:gd name="connsiteY5" fmla="*/ 11952 h 96333"/>
                  <a:gd name="connsiteX6" fmla="*/ 11951 w 23902"/>
                  <a:gd name="connsiteY6" fmla="*/ 0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0"/>
                    </a:moveTo>
                    <a:cubicBezTo>
                      <a:pt x="18529" y="0"/>
                      <a:pt x="23903" y="5374"/>
                      <a:pt x="23903" y="11952"/>
                    </a:cubicBezTo>
                    <a:lnTo>
                      <a:pt x="23903" y="84382"/>
                    </a:lnTo>
                    <a:cubicBezTo>
                      <a:pt x="23903" y="90959"/>
                      <a:pt x="18529" y="96333"/>
                      <a:pt x="11951" y="96333"/>
                    </a:cubicBez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3" name="Freeform: Shape 2">
            <a:extLst>
              <a:ext uri="{FF2B5EF4-FFF2-40B4-BE49-F238E27FC236}">
                <a16:creationId xmlns:a16="http://schemas.microsoft.com/office/drawing/2014/main" id="{271EB866-D125-A343-A1DF-5122187486DC}"/>
              </a:ext>
            </a:extLst>
          </p:cNvPr>
          <p:cNvSpPr/>
          <p:nvPr/>
        </p:nvSpPr>
        <p:spPr>
          <a:xfrm>
            <a:off x="4480892" y="4245145"/>
            <a:ext cx="3124200" cy="1204945"/>
          </a:xfrm>
          <a:custGeom>
            <a:avLst/>
            <a:gdLst>
              <a:gd name="connsiteX0" fmla="*/ 0 w 2942995"/>
              <a:gd name="connsiteY0" fmla="*/ 0 h 1331069"/>
              <a:gd name="connsiteX1" fmla="*/ 2942995 w 2942995"/>
              <a:gd name="connsiteY1" fmla="*/ 0 h 1331069"/>
              <a:gd name="connsiteX2" fmla="*/ 2942995 w 2942995"/>
              <a:gd name="connsiteY2" fmla="*/ 1331069 h 1331069"/>
              <a:gd name="connsiteX3" fmla="*/ 0 w 2942995"/>
              <a:gd name="connsiteY3" fmla="*/ 1331069 h 1331069"/>
              <a:gd name="connsiteX4" fmla="*/ 0 w 2942995"/>
              <a:gd name="connsiteY4" fmla="*/ 0 h 13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995" h="1331069">
                <a:moveTo>
                  <a:pt x="0" y="0"/>
                </a:moveTo>
                <a:lnTo>
                  <a:pt x="2942995" y="0"/>
                </a:lnTo>
                <a:lnTo>
                  <a:pt x="2942995" y="1331069"/>
                </a:lnTo>
                <a:lnTo>
                  <a:pt x="0" y="1331069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algn="ctr" defTabSz="844550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This results in coupling in your code. </a:t>
            </a:r>
          </a:p>
          <a:p>
            <a:pPr algn="ctr" defTabSz="844550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Coupled to specific service and SDK</a:t>
            </a:r>
          </a:p>
        </p:txBody>
      </p:sp>
    </p:spTree>
    <p:extLst>
      <p:ext uri="{BB962C8B-B14F-4D97-AF65-F5344CB8AC3E}">
        <p14:creationId xmlns:p14="http://schemas.microsoft.com/office/powerpoint/2010/main" val="489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3.7037E-7 L 5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08333E-6 -2.59259E-6 L 2.08333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6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ccel="10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6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750" fill="hold"/>
                                        <p:tgtEl>
                                          <p:spTgt spid="6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3.125E-6 0.02569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3.7037E-7 L 5E-6 0.03773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5" grpId="0"/>
      <p:bldP spid="15" grpId="1"/>
      <p:bldP spid="43" grpId="0"/>
      <p:bldP spid="4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A79313-D575-4F75-B984-36733D176AF9}"/>
              </a:ext>
            </a:extLst>
          </p:cNvPr>
          <p:cNvSpPr/>
          <p:nvPr/>
        </p:nvSpPr>
        <p:spPr bwMode="auto">
          <a:xfrm>
            <a:off x="1232210" y="2380097"/>
            <a:ext cx="9727580" cy="32491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F7ECAF-FFA0-4B4A-B374-B62044645A9E}"/>
              </a:ext>
            </a:extLst>
          </p:cNvPr>
          <p:cNvGrpSpPr/>
          <p:nvPr/>
        </p:nvGrpSpPr>
        <p:grpSpPr>
          <a:xfrm>
            <a:off x="4213452" y="2183868"/>
            <a:ext cx="3765096" cy="378166"/>
            <a:chOff x="5123845" y="4079063"/>
            <a:chExt cx="3765096" cy="378166"/>
          </a:xfrm>
        </p:grpSpPr>
        <p:sp>
          <p:nvSpPr>
            <p:cNvPr id="71" name="Rounded Rectangle 5">
              <a:extLst>
                <a:ext uri="{FF2B5EF4-FFF2-40B4-BE49-F238E27FC236}">
                  <a16:creationId xmlns:a16="http://schemas.microsoft.com/office/drawing/2014/main" id="{D543A6E1-1AD8-491E-B76A-C9E3A749DF1B}"/>
                </a:ext>
              </a:extLst>
            </p:cNvPr>
            <p:cNvSpPr/>
            <p:nvPr/>
          </p:nvSpPr>
          <p:spPr bwMode="auto">
            <a:xfrm flipH="1">
              <a:off x="5123845" y="4081986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HTTP API</a:t>
              </a:r>
            </a:p>
          </p:txBody>
        </p:sp>
        <p:sp>
          <p:nvSpPr>
            <p:cNvPr id="72" name="Rounded Rectangle 5">
              <a:extLst>
                <a:ext uri="{FF2B5EF4-FFF2-40B4-BE49-F238E27FC236}">
                  <a16:creationId xmlns:a16="http://schemas.microsoft.com/office/drawing/2014/main" id="{11F7CD0D-F7F5-4927-BA4A-B5BC6C326CFD}"/>
                </a:ext>
              </a:extLst>
            </p:cNvPr>
            <p:cNvSpPr/>
            <p:nvPr/>
          </p:nvSpPr>
          <p:spPr bwMode="auto">
            <a:xfrm flipH="1">
              <a:off x="7244215" y="4079063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gRPC API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3DC59CFF-EA6E-4DD4-8B0B-4FACA3989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5563326" y="2781643"/>
            <a:ext cx="1065348" cy="82967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1671F042-8487-4BB3-8B63-A273DB6FC513}"/>
              </a:ext>
            </a:extLst>
          </p:cNvPr>
          <p:cNvGrpSpPr/>
          <p:nvPr/>
        </p:nvGrpSpPr>
        <p:grpSpPr>
          <a:xfrm>
            <a:off x="1653163" y="3821452"/>
            <a:ext cx="8879248" cy="1499446"/>
            <a:chOff x="1653163" y="3821452"/>
            <a:chExt cx="8879248" cy="14994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A53FAD-074E-43AB-95A5-6AB06A6A9B10}"/>
                </a:ext>
              </a:extLst>
            </p:cNvPr>
            <p:cNvGrpSpPr/>
            <p:nvPr/>
          </p:nvGrpSpPr>
          <p:grpSpPr>
            <a:xfrm>
              <a:off x="1653163" y="3821452"/>
              <a:ext cx="8879248" cy="1499446"/>
              <a:chOff x="1653163" y="3821452"/>
              <a:chExt cx="8879248" cy="149944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1078C8-798D-453D-B9A7-3DEA3F216394}"/>
                  </a:ext>
                </a:extLst>
              </p:cNvPr>
              <p:cNvSpPr/>
              <p:nvPr/>
            </p:nvSpPr>
            <p:spPr bwMode="auto">
              <a:xfrm>
                <a:off x="1653163" y="3821452"/>
                <a:ext cx="1115445" cy="1499446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822960" rIns="18288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Service-to-service invocation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14EF-FBDC-4940-B9B6-07C37E6265A3}"/>
                  </a:ext>
                </a:extLst>
              </p:cNvPr>
              <p:cNvSpPr/>
              <p:nvPr/>
            </p:nvSpPr>
            <p:spPr bwMode="auto">
              <a:xfrm>
                <a:off x="2763389" y="3821452"/>
                <a:ext cx="1115445" cy="1499446"/>
              </a:xfrm>
              <a:prstGeom prst="rect">
                <a:avLst/>
              </a:prstGeom>
              <a:solidFill>
                <a:srgbClr val="156AB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State management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71AA71-2F03-4A46-BE02-49B7DB509ABB}"/>
                  </a:ext>
                </a:extLst>
              </p:cNvPr>
              <p:cNvSpPr/>
              <p:nvPr/>
            </p:nvSpPr>
            <p:spPr bwMode="auto">
              <a:xfrm>
                <a:off x="3873615" y="3821452"/>
                <a:ext cx="1115445" cy="1499446"/>
              </a:xfrm>
              <a:prstGeom prst="rect">
                <a:avLst/>
              </a:prstGeom>
              <a:solidFill>
                <a:srgbClr val="185A96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Publish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subscribe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5AE504-46E5-4264-9738-45500C2A2B2B}"/>
                  </a:ext>
                </a:extLst>
              </p:cNvPr>
              <p:cNvSpPr/>
              <p:nvPr/>
            </p:nvSpPr>
            <p:spPr bwMode="auto">
              <a:xfrm>
                <a:off x="4984077" y="3821452"/>
                <a:ext cx="1115445" cy="1499446"/>
              </a:xfrm>
              <a:prstGeom prst="rect">
                <a:avLst/>
              </a:prstGeom>
              <a:solidFill>
                <a:srgbClr val="1D4A79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Resource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bindings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 triggers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DC1B81-6CBF-4655-8E8B-03E5617D2BCC}"/>
                  </a:ext>
                </a:extLst>
              </p:cNvPr>
              <p:cNvSpPr/>
              <p:nvPr/>
            </p:nvSpPr>
            <p:spPr bwMode="auto">
              <a:xfrm>
                <a:off x="6095579" y="3821452"/>
                <a:ext cx="1115445" cy="1499446"/>
              </a:xfrm>
              <a:prstGeom prst="rect">
                <a:avLst/>
              </a:prstGeom>
              <a:solidFill>
                <a:srgbClr val="23395C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Actors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AB0EFB-6B74-4DD8-8F17-52D520DB929C}"/>
                  </a:ext>
                </a:extLst>
              </p:cNvPr>
              <p:cNvSpPr/>
              <p:nvPr/>
            </p:nvSpPr>
            <p:spPr bwMode="auto">
              <a:xfrm>
                <a:off x="7206041" y="3821452"/>
                <a:ext cx="1115445" cy="1499446"/>
              </a:xfrm>
              <a:prstGeom prst="rect">
                <a:avLst/>
              </a:prstGeom>
              <a:solidFill>
                <a:srgbClr val="1A2C45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Observability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C297B1-5F45-4F39-BA6F-B05925876F4F}"/>
                  </a:ext>
                </a:extLst>
              </p:cNvPr>
              <p:cNvSpPr/>
              <p:nvPr/>
            </p:nvSpPr>
            <p:spPr bwMode="auto">
              <a:xfrm>
                <a:off x="8306504" y="3821452"/>
                <a:ext cx="1115445" cy="1499446"/>
              </a:xfrm>
              <a:prstGeom prst="rect">
                <a:avLst/>
              </a:prstGeom>
              <a:solidFill>
                <a:srgbClr val="121D2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Secrets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149CC02-226A-46B8-B69C-ADF2752FACF4}"/>
                  </a:ext>
                </a:extLst>
              </p:cNvPr>
              <p:cNvGrpSpPr/>
              <p:nvPr/>
            </p:nvGrpSpPr>
            <p:grpSpPr>
              <a:xfrm>
                <a:off x="2004737" y="4101434"/>
                <a:ext cx="418791" cy="314215"/>
                <a:chOff x="3018614" y="4968330"/>
                <a:chExt cx="418791" cy="314215"/>
              </a:xfrm>
            </p:grpSpPr>
            <p:sp>
              <p:nvSpPr>
                <p:cNvPr id="19" name="Rectangle 932">
                  <a:extLst>
                    <a:ext uri="{FF2B5EF4-FFF2-40B4-BE49-F238E27FC236}">
                      <a16:creationId xmlns:a16="http://schemas.microsoft.com/office/drawing/2014/main" id="{03FD38ED-B650-4B43-BD2B-2403D291F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8010" y="5232925"/>
                  <a:ext cx="103995" cy="120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Freeform 933">
                  <a:extLst>
                    <a:ext uri="{FF2B5EF4-FFF2-40B4-BE49-F238E27FC236}">
                      <a16:creationId xmlns:a16="http://schemas.microsoft.com/office/drawing/2014/main" id="{53101A5B-79E1-4F64-960E-8CDA4A8714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216387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Freeform 934">
                  <a:extLst>
                    <a:ext uri="{FF2B5EF4-FFF2-40B4-BE49-F238E27FC236}">
                      <a16:creationId xmlns:a16="http://schemas.microsoft.com/office/drawing/2014/main" id="{3692C1E4-139D-4DCF-A2D3-F2716188D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3793" y="5008917"/>
                  <a:ext cx="108210" cy="216489"/>
                </a:xfrm>
                <a:custGeom>
                  <a:avLst/>
                  <a:gdLst>
                    <a:gd name="T0" fmla="*/ 7 w 77"/>
                    <a:gd name="T1" fmla="*/ 144 h 144"/>
                    <a:gd name="T2" fmla="*/ 0 w 77"/>
                    <a:gd name="T3" fmla="*/ 144 h 144"/>
                    <a:gd name="T4" fmla="*/ 0 w 77"/>
                    <a:gd name="T5" fmla="*/ 0 h 144"/>
                    <a:gd name="T6" fmla="*/ 77 w 77"/>
                    <a:gd name="T7" fmla="*/ 0 h 144"/>
                    <a:gd name="T8" fmla="*/ 77 w 77"/>
                    <a:gd name="T9" fmla="*/ 7 h 144"/>
                    <a:gd name="T10" fmla="*/ 7 w 77"/>
                    <a:gd name="T11" fmla="*/ 7 h 144"/>
                    <a:gd name="T12" fmla="*/ 7 w 77"/>
                    <a:gd name="T13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44">
                      <a:moveTo>
                        <a:pt x="7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7"/>
                      </a:lnTo>
                      <a:lnTo>
                        <a:pt x="7" y="7"/>
                      </a:lnTo>
                      <a:lnTo>
                        <a:pt x="7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Rectangle 936">
                  <a:extLst>
                    <a:ext uri="{FF2B5EF4-FFF2-40B4-BE49-F238E27FC236}">
                      <a16:creationId xmlns:a16="http://schemas.microsoft.com/office/drawing/2014/main" id="{799A9129-457A-4546-A425-87D06B614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874" y="5121673"/>
                  <a:ext cx="8994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Rectangle 937">
                  <a:extLst>
                    <a:ext uri="{FF2B5EF4-FFF2-40B4-BE49-F238E27FC236}">
                      <a16:creationId xmlns:a16="http://schemas.microsoft.com/office/drawing/2014/main" id="{287EACA5-14B3-4E44-9770-1C89DB9907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611" y="5121673"/>
                  <a:ext cx="9275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Oval 938">
                  <a:extLst>
                    <a:ext uri="{FF2B5EF4-FFF2-40B4-BE49-F238E27FC236}">
                      <a16:creationId xmlns:a16="http://schemas.microsoft.com/office/drawing/2014/main" id="{77CED5C6-FAFD-4A75-B270-5A102B477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4968330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939">
                  <a:extLst>
                    <a:ext uri="{FF2B5EF4-FFF2-40B4-BE49-F238E27FC236}">
                      <a16:creationId xmlns:a16="http://schemas.microsoft.com/office/drawing/2014/main" id="{844341F2-5ECC-4693-A597-9C2ADAD31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081084"/>
                  <a:ext cx="87131" cy="90204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Oval 940">
                  <a:extLst>
                    <a:ext uri="{FF2B5EF4-FFF2-40B4-BE49-F238E27FC236}">
                      <a16:creationId xmlns:a16="http://schemas.microsoft.com/office/drawing/2014/main" id="{7D877050-EB84-45FC-9AE7-522E35146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193841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941">
                  <a:extLst>
                    <a:ext uri="{FF2B5EF4-FFF2-40B4-BE49-F238E27FC236}">
                      <a16:creationId xmlns:a16="http://schemas.microsoft.com/office/drawing/2014/main" id="{6ED71187-0F4C-4548-8BCB-44FF9C822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8614" y="5081084"/>
                  <a:ext cx="88536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Oval 942">
                  <a:extLst>
                    <a:ext uri="{FF2B5EF4-FFF2-40B4-BE49-F238E27FC236}">
                      <a16:creationId xmlns:a16="http://schemas.microsoft.com/office/drawing/2014/main" id="{44D81700-5FB5-4C4D-AC4F-141B78D3C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081084"/>
                  <a:ext cx="87131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Rectangle 943">
                  <a:extLst>
                    <a:ext uri="{FF2B5EF4-FFF2-40B4-BE49-F238E27FC236}">
                      <a16:creationId xmlns:a16="http://schemas.microsoft.com/office/drawing/2014/main" id="{CE58981E-97D7-4BB4-AEF5-E85799554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4968331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Rectangle 944" descr="component solutions">
                  <a:extLst>
                    <a:ext uri="{FF2B5EF4-FFF2-40B4-BE49-F238E27FC236}">
                      <a16:creationId xmlns:a16="http://schemas.microsoft.com/office/drawing/2014/main" id="{2D1E9358-EE2F-4137-A933-31488D86D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193843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 945">
                  <a:extLst>
                    <a:ext uri="{FF2B5EF4-FFF2-40B4-BE49-F238E27FC236}">
                      <a16:creationId xmlns:a16="http://schemas.microsoft.com/office/drawing/2014/main" id="{6D395133-C79E-49C0-8C51-0530E3B3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105142"/>
                  <a:ext cx="22485" cy="43599"/>
                </a:xfrm>
                <a:custGeom>
                  <a:avLst/>
                  <a:gdLst>
                    <a:gd name="T0" fmla="*/ 0 w 16"/>
                    <a:gd name="T1" fmla="*/ 0 h 29"/>
                    <a:gd name="T2" fmla="*/ 16 w 16"/>
                    <a:gd name="T3" fmla="*/ 14 h 29"/>
                    <a:gd name="T4" fmla="*/ 0 w 16"/>
                    <a:gd name="T5" fmla="*/ 29 h 29"/>
                    <a:gd name="T6" fmla="*/ 0 w 16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9">
                      <a:moveTo>
                        <a:pt x="0" y="0"/>
                      </a:moveTo>
                      <a:lnTo>
                        <a:pt x="16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Freeform 946">
                  <a:extLst>
                    <a:ext uri="{FF2B5EF4-FFF2-40B4-BE49-F238E27FC236}">
                      <a16:creationId xmlns:a16="http://schemas.microsoft.com/office/drawing/2014/main" id="{0A4D77CC-720C-494C-9DB1-34204A7C5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4992390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5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5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Freeform 947">
                  <a:extLst>
                    <a:ext uri="{FF2B5EF4-FFF2-40B4-BE49-F238E27FC236}">
                      <a16:creationId xmlns:a16="http://schemas.microsoft.com/office/drawing/2014/main" id="{01B795B6-12C0-4A5C-B0F2-5A312E2F7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7749" y="5105168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C23E41-9504-4AE3-A442-2656DEED0A38}"/>
                  </a:ext>
                </a:extLst>
              </p:cNvPr>
              <p:cNvGrpSpPr/>
              <p:nvPr/>
            </p:nvGrpSpPr>
            <p:grpSpPr>
              <a:xfrm>
                <a:off x="3236655" y="4103697"/>
                <a:ext cx="233132" cy="309689"/>
                <a:chOff x="4385537" y="4970593"/>
                <a:chExt cx="233132" cy="309689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8CB72B3A-2DE1-4960-B84B-336ADBFD4DC1}"/>
                    </a:ext>
                  </a:extLst>
                </p:cNvPr>
                <p:cNvSpPr/>
                <p:nvPr/>
              </p:nvSpPr>
              <p:spPr>
                <a:xfrm>
                  <a:off x="4385537" y="4970593"/>
                  <a:ext cx="233132" cy="94979"/>
                </a:xfrm>
                <a:custGeom>
                  <a:avLst/>
                  <a:gdLst>
                    <a:gd name="connsiteX0" fmla="*/ 665832 w 665832"/>
                    <a:gd name="connsiteY0" fmla="*/ 135632 h 271264"/>
                    <a:gd name="connsiteX1" fmla="*/ 332916 w 665832"/>
                    <a:gd name="connsiteY1" fmla="*/ 271264 h 271264"/>
                    <a:gd name="connsiteX2" fmla="*/ 0 w 665832"/>
                    <a:gd name="connsiteY2" fmla="*/ 135632 h 271264"/>
                    <a:gd name="connsiteX3" fmla="*/ 332916 w 665832"/>
                    <a:gd name="connsiteY3" fmla="*/ 0 h 271264"/>
                    <a:gd name="connsiteX4" fmla="*/ 665832 w 665832"/>
                    <a:gd name="connsiteY4" fmla="*/ 135632 h 27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832" h="271264">
                      <a:moveTo>
                        <a:pt x="665832" y="135632"/>
                      </a:moveTo>
                      <a:cubicBezTo>
                        <a:pt x="665832" y="210540"/>
                        <a:pt x="516780" y="271264"/>
                        <a:pt x="332916" y="271264"/>
                      </a:cubicBezTo>
                      <a:cubicBezTo>
                        <a:pt x="149052" y="271264"/>
                        <a:pt x="0" y="210540"/>
                        <a:pt x="0" y="135632"/>
                      </a:cubicBezTo>
                      <a:cubicBezTo>
                        <a:pt x="0" y="60725"/>
                        <a:pt x="149052" y="0"/>
                        <a:pt x="332916" y="0"/>
                      </a:cubicBezTo>
                      <a:cubicBezTo>
                        <a:pt x="516780" y="0"/>
                        <a:pt x="665832" y="60725"/>
                        <a:pt x="665832" y="1356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D7FE028-1295-4891-B435-3CE292D5BC0C}"/>
                    </a:ext>
                  </a:extLst>
                </p:cNvPr>
                <p:cNvSpPr/>
                <p:nvPr/>
              </p:nvSpPr>
              <p:spPr>
                <a:xfrm>
                  <a:off x="4385537" y="5018370"/>
                  <a:ext cx="233132" cy="261912"/>
                </a:xfrm>
                <a:custGeom>
                  <a:avLst/>
                  <a:gdLst>
                    <a:gd name="connsiteX0" fmla="*/ 332916 w 665832"/>
                    <a:gd name="connsiteY0" fmla="*/ 135632 h 748031"/>
                    <a:gd name="connsiteX1" fmla="*/ 0 w 665832"/>
                    <a:gd name="connsiteY1" fmla="*/ 0 h 748031"/>
                    <a:gd name="connsiteX2" fmla="*/ 0 w 665832"/>
                    <a:gd name="connsiteY2" fmla="*/ 617332 h 748031"/>
                    <a:gd name="connsiteX3" fmla="*/ 332916 w 665832"/>
                    <a:gd name="connsiteY3" fmla="*/ 752964 h 748031"/>
                    <a:gd name="connsiteX4" fmla="*/ 665832 w 665832"/>
                    <a:gd name="connsiteY4" fmla="*/ 617332 h 748031"/>
                    <a:gd name="connsiteX5" fmla="*/ 665832 w 665832"/>
                    <a:gd name="connsiteY5" fmla="*/ 0 h 748031"/>
                    <a:gd name="connsiteX6" fmla="*/ 332916 w 665832"/>
                    <a:gd name="connsiteY6" fmla="*/ 135632 h 748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5832" h="748031">
                      <a:moveTo>
                        <a:pt x="332916" y="135632"/>
                      </a:moveTo>
                      <a:cubicBezTo>
                        <a:pt x="149607" y="135632"/>
                        <a:pt x="0" y="74803"/>
                        <a:pt x="0" y="0"/>
                      </a:cubicBezTo>
                      <a:lnTo>
                        <a:pt x="0" y="617332"/>
                      </a:lnTo>
                      <a:cubicBezTo>
                        <a:pt x="0" y="692135"/>
                        <a:pt x="148785" y="752964"/>
                        <a:pt x="332916" y="752964"/>
                      </a:cubicBezTo>
                      <a:cubicBezTo>
                        <a:pt x="517047" y="752964"/>
                        <a:pt x="665832" y="692135"/>
                        <a:pt x="665832" y="617332"/>
                      </a:cubicBezTo>
                      <a:lnTo>
                        <a:pt x="665832" y="0"/>
                      </a:lnTo>
                      <a:cubicBezTo>
                        <a:pt x="666654" y="74803"/>
                        <a:pt x="517047" y="135632"/>
                        <a:pt x="332916" y="135632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F555304-43BE-4FA1-8D9B-32CF08BC9902}"/>
                    </a:ext>
                  </a:extLst>
                </p:cNvPr>
                <p:cNvSpPr/>
                <p:nvPr/>
              </p:nvSpPr>
              <p:spPr>
                <a:xfrm>
                  <a:off x="4410289" y="4998799"/>
                  <a:ext cx="181325" cy="66197"/>
                </a:xfrm>
                <a:custGeom>
                  <a:avLst/>
                  <a:gdLst>
                    <a:gd name="connsiteX0" fmla="*/ 524445 w 517869"/>
                    <a:gd name="connsiteY0" fmla="*/ 106862 h 189062"/>
                    <a:gd name="connsiteX1" fmla="*/ 262223 w 517869"/>
                    <a:gd name="connsiteY1" fmla="*/ 0 h 189062"/>
                    <a:gd name="connsiteX2" fmla="*/ 0 w 517869"/>
                    <a:gd name="connsiteY2" fmla="*/ 106862 h 189062"/>
                    <a:gd name="connsiteX3" fmla="*/ 22194 w 517869"/>
                    <a:gd name="connsiteY3" fmla="*/ 149606 h 189062"/>
                    <a:gd name="connsiteX4" fmla="*/ 262223 w 517869"/>
                    <a:gd name="connsiteY4" fmla="*/ 190707 h 189062"/>
                    <a:gd name="connsiteX5" fmla="*/ 503073 w 517869"/>
                    <a:gd name="connsiteY5" fmla="*/ 149606 h 189062"/>
                    <a:gd name="connsiteX6" fmla="*/ 524445 w 517869"/>
                    <a:gd name="connsiteY6" fmla="*/ 106862 h 1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7869" h="189062">
                      <a:moveTo>
                        <a:pt x="524445" y="106862"/>
                      </a:moveTo>
                      <a:cubicBezTo>
                        <a:pt x="524445" y="47677"/>
                        <a:pt x="406897" y="0"/>
                        <a:pt x="262223" y="0"/>
                      </a:cubicBezTo>
                      <a:cubicBezTo>
                        <a:pt x="117548" y="0"/>
                        <a:pt x="0" y="47677"/>
                        <a:pt x="0" y="106862"/>
                      </a:cubicBezTo>
                      <a:cubicBezTo>
                        <a:pt x="0" y="121658"/>
                        <a:pt x="7398" y="136454"/>
                        <a:pt x="22194" y="149606"/>
                      </a:cubicBezTo>
                      <a:cubicBezTo>
                        <a:pt x="83024" y="175089"/>
                        <a:pt x="167691" y="190707"/>
                        <a:pt x="262223" y="190707"/>
                      </a:cubicBezTo>
                      <a:cubicBezTo>
                        <a:pt x="356754" y="190707"/>
                        <a:pt x="442244" y="175089"/>
                        <a:pt x="503073" y="149606"/>
                      </a:cubicBezTo>
                      <a:cubicBezTo>
                        <a:pt x="517047" y="136454"/>
                        <a:pt x="524445" y="121658"/>
                        <a:pt x="524445" y="10686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045B21A-9B0F-4A64-9F9F-F5755172A59B}"/>
                  </a:ext>
                </a:extLst>
              </p:cNvPr>
              <p:cNvGrpSpPr/>
              <p:nvPr/>
            </p:nvGrpSpPr>
            <p:grpSpPr>
              <a:xfrm>
                <a:off x="4235979" y="4148718"/>
                <a:ext cx="494558" cy="219646"/>
                <a:chOff x="5522126" y="5015614"/>
                <a:chExt cx="494558" cy="219646"/>
              </a:xfrm>
            </p:grpSpPr>
            <p:sp>
              <p:nvSpPr>
                <p:cNvPr id="39" name="AutoShape 131">
                  <a:extLst>
                    <a:ext uri="{FF2B5EF4-FFF2-40B4-BE49-F238E27FC236}">
                      <a16:creationId xmlns:a16="http://schemas.microsoft.com/office/drawing/2014/main" id="{7E3C6944-7721-4A33-B6C0-A8D62F1A3E9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523543" y="5015614"/>
                  <a:ext cx="493141" cy="21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Rectangle 133">
                  <a:extLst>
                    <a:ext uri="{FF2B5EF4-FFF2-40B4-BE49-F238E27FC236}">
                      <a16:creationId xmlns:a16="http://schemas.microsoft.com/office/drawing/2014/main" id="{640D14A2-0750-4884-AB17-8D418C725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2126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Rectangle 134">
                  <a:extLst>
                    <a:ext uri="{FF2B5EF4-FFF2-40B4-BE49-F238E27FC236}">
                      <a16:creationId xmlns:a16="http://schemas.microsoft.com/office/drawing/2014/main" id="{018A338D-FCF8-4530-AC17-2B9387950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572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Rectangle 135">
                  <a:extLst>
                    <a:ext uri="{FF2B5EF4-FFF2-40B4-BE49-F238E27FC236}">
                      <a16:creationId xmlns:a16="http://schemas.microsoft.com/office/drawing/2014/main" id="{F426ED62-5F4D-47DC-B7D4-FE7A9E7A1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9018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Rectangle 136">
                  <a:extLst>
                    <a:ext uri="{FF2B5EF4-FFF2-40B4-BE49-F238E27FC236}">
                      <a16:creationId xmlns:a16="http://schemas.microsoft.com/office/drawing/2014/main" id="{4BBB1083-5978-41B2-A5C9-DE8318C93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2465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Rectangle 137">
                  <a:extLst>
                    <a:ext uri="{FF2B5EF4-FFF2-40B4-BE49-F238E27FC236}">
                      <a16:creationId xmlns:a16="http://schemas.microsoft.com/office/drawing/2014/main" id="{99F0C0E5-C8C7-422E-9883-95F930741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3543" y="5120477"/>
                  <a:ext cx="442126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Freeform 138">
                  <a:extLst>
                    <a:ext uri="{FF2B5EF4-FFF2-40B4-BE49-F238E27FC236}">
                      <a16:creationId xmlns:a16="http://schemas.microsoft.com/office/drawing/2014/main" id="{FF65496F-8B44-44E4-8AB5-EA29142036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2996" y="5086468"/>
                  <a:ext cx="73688" cy="147375"/>
                </a:xfrm>
                <a:custGeom>
                  <a:avLst/>
                  <a:gdLst>
                    <a:gd name="T0" fmla="*/ 0 w 52"/>
                    <a:gd name="T1" fmla="*/ 104 h 104"/>
                    <a:gd name="T2" fmla="*/ 52 w 52"/>
                    <a:gd name="T3" fmla="*/ 52 h 104"/>
                    <a:gd name="T4" fmla="*/ 0 w 52"/>
                    <a:gd name="T5" fmla="*/ 0 h 104"/>
                    <a:gd name="T6" fmla="*/ 0 w 52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104">
                      <a:moveTo>
                        <a:pt x="0" y="104"/>
                      </a:moveTo>
                      <a:lnTo>
                        <a:pt x="52" y="52"/>
                      </a:lnTo>
                      <a:lnTo>
                        <a:pt x="0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70CA33B-1D68-40E0-889E-0441EE49C247}"/>
                  </a:ext>
                </a:extLst>
              </p:cNvPr>
              <p:cNvGrpSpPr/>
              <p:nvPr/>
            </p:nvGrpSpPr>
            <p:grpSpPr>
              <a:xfrm>
                <a:off x="6455586" y="4077229"/>
                <a:ext cx="395430" cy="362625"/>
                <a:chOff x="8058210" y="4944318"/>
                <a:chExt cx="395430" cy="362625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AEDC5C51-573C-4B83-9CDA-2E2993863932}"/>
                    </a:ext>
                  </a:extLst>
                </p:cNvPr>
                <p:cNvSpPr/>
                <p:nvPr/>
              </p:nvSpPr>
              <p:spPr>
                <a:xfrm>
                  <a:off x="8306131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272800E8-7E1C-4491-94D0-171A560D0F5C}"/>
                    </a:ext>
                  </a:extLst>
                </p:cNvPr>
                <p:cNvSpPr/>
                <p:nvPr/>
              </p:nvSpPr>
              <p:spPr>
                <a:xfrm>
                  <a:off x="8338239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6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95" y="1994"/>
                        <a:pt x="52196" y="1994"/>
                      </a:cubicBezTo>
                      <a:cubicBezTo>
                        <a:pt x="79896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DCE2411-0779-4B6F-8616-1865E3CF1DE4}"/>
                    </a:ext>
                  </a:extLst>
                </p:cNvPr>
                <p:cNvSpPr/>
                <p:nvPr/>
              </p:nvSpPr>
              <p:spPr>
                <a:xfrm>
                  <a:off x="8181822" y="5045410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F86A54F-3A05-4717-9784-651A8A5917A4}"/>
                    </a:ext>
                  </a:extLst>
                </p:cNvPr>
                <p:cNvSpPr/>
                <p:nvPr/>
              </p:nvSpPr>
              <p:spPr>
                <a:xfrm>
                  <a:off x="8213938" y="494431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6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7"/>
                        <a:pt x="52196" y="102397"/>
                      </a:cubicBezTo>
                      <a:cubicBezTo>
                        <a:pt x="24496" y="102397"/>
                        <a:pt x="1994" y="79896"/>
                        <a:pt x="1994" y="52196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2" y="1994"/>
                        <a:pt x="102398" y="24495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50773B8-E4C1-478C-AADA-2D5C795B6835}"/>
                    </a:ext>
                  </a:extLst>
                </p:cNvPr>
                <p:cNvSpPr/>
                <p:nvPr/>
              </p:nvSpPr>
              <p:spPr>
                <a:xfrm>
                  <a:off x="8181822" y="5233189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29CD661-D468-4E2D-862F-041494140EF5}"/>
                    </a:ext>
                  </a:extLst>
                </p:cNvPr>
                <p:cNvSpPr/>
                <p:nvPr/>
              </p:nvSpPr>
              <p:spPr>
                <a:xfrm>
                  <a:off x="8213938" y="513212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8 h 101141"/>
                    <a:gd name="connsiteX2" fmla="*/ 1994 w 101142"/>
                    <a:gd name="connsiteY2" fmla="*/ 52196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8"/>
                        <a:pt x="52196" y="102398"/>
                      </a:cubicBezTo>
                      <a:cubicBezTo>
                        <a:pt x="24496" y="102398"/>
                        <a:pt x="1994" y="79896"/>
                        <a:pt x="1994" y="52196"/>
                      </a:cubicBezTo>
                      <a:cubicBezTo>
                        <a:pt x="1994" y="24496"/>
                        <a:pt x="24496" y="1994"/>
                        <a:pt x="52196" y="1994"/>
                      </a:cubicBezTo>
                      <a:cubicBezTo>
                        <a:pt x="79896" y="1994"/>
                        <a:pt x="102398" y="24410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A7EB8EE-0022-482C-9760-2CBECAA2DE7A}"/>
                    </a:ext>
                  </a:extLst>
                </p:cNvPr>
                <p:cNvSpPr/>
                <p:nvPr/>
              </p:nvSpPr>
              <p:spPr>
                <a:xfrm>
                  <a:off x="8058210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D3ADF20C-17A6-4645-841A-DAF159AB2E28}"/>
                    </a:ext>
                  </a:extLst>
                </p:cNvPr>
                <p:cNvSpPr/>
                <p:nvPr/>
              </p:nvSpPr>
              <p:spPr>
                <a:xfrm>
                  <a:off x="8090326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7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1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203CD3F-0463-46E4-B2F2-25C4F1C9E8A5}"/>
                  </a:ext>
                </a:extLst>
              </p:cNvPr>
              <p:cNvGrpSpPr/>
              <p:nvPr/>
            </p:nvGrpSpPr>
            <p:grpSpPr>
              <a:xfrm>
                <a:off x="7575169" y="4105166"/>
                <a:ext cx="363103" cy="306751"/>
                <a:chOff x="9332611" y="4972062"/>
                <a:chExt cx="363103" cy="306751"/>
              </a:xfrm>
            </p:grpSpPr>
            <p:sp>
              <p:nvSpPr>
                <p:cNvPr id="59" name="Freeform 855">
                  <a:extLst>
                    <a:ext uri="{FF2B5EF4-FFF2-40B4-BE49-F238E27FC236}">
                      <a16:creationId xmlns:a16="http://schemas.microsoft.com/office/drawing/2014/main" id="{C2045990-6220-44F5-A1EF-9BB34474A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242739" flipV="1">
                  <a:off x="9369582" y="5132579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757">
                  <a:extLst>
                    <a:ext uri="{FF2B5EF4-FFF2-40B4-BE49-F238E27FC236}">
                      <a16:creationId xmlns:a16="http://schemas.microsoft.com/office/drawing/2014/main" id="{CB7A8B6C-C8D2-4128-8692-92831FD83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2611" y="5197354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855">
                  <a:extLst>
                    <a:ext uri="{FF2B5EF4-FFF2-40B4-BE49-F238E27FC236}">
                      <a16:creationId xmlns:a16="http://schemas.microsoft.com/office/drawing/2014/main" id="{C8ADA143-9B91-48D9-950E-6B2D37D46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5186172" flipV="1">
                  <a:off x="9434981" y="5022187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Oval 757">
                  <a:extLst>
                    <a:ext uri="{FF2B5EF4-FFF2-40B4-BE49-F238E27FC236}">
                      <a16:creationId xmlns:a16="http://schemas.microsoft.com/office/drawing/2014/main" id="{FE48BBA6-55AF-47F2-9BA3-81A2AE01C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412184" y="4972062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Freeform 855">
                  <a:extLst>
                    <a:ext uri="{FF2B5EF4-FFF2-40B4-BE49-F238E27FC236}">
                      <a16:creationId xmlns:a16="http://schemas.microsoft.com/office/drawing/2014/main" id="{CBA8B1A7-BE67-45D5-9FD3-173941B38A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31571" flipV="1">
                  <a:off x="9479573" y="5162870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Oval 757">
                  <a:extLst>
                    <a:ext uri="{FF2B5EF4-FFF2-40B4-BE49-F238E27FC236}">
                      <a16:creationId xmlns:a16="http://schemas.microsoft.com/office/drawing/2014/main" id="{63F97EBE-AF2C-4A1E-A256-B4323F703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614255" y="5146328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Oval 757">
                  <a:extLst>
                    <a:ext uri="{FF2B5EF4-FFF2-40B4-BE49-F238E27FC236}">
                      <a16:creationId xmlns:a16="http://schemas.microsoft.com/office/drawing/2014/main" id="{5996B268-D561-4D6F-91B2-E8AF7B1BA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2399" y="5075906"/>
                  <a:ext cx="145899" cy="14589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0EE6DEB-E60C-419C-B4C4-78A591232E94}"/>
                  </a:ext>
                </a:extLst>
              </p:cNvPr>
              <p:cNvSpPr/>
              <p:nvPr/>
            </p:nvSpPr>
            <p:spPr bwMode="auto">
              <a:xfrm>
                <a:off x="9416966" y="3821452"/>
                <a:ext cx="1115445" cy="1499446"/>
              </a:xfrm>
              <a:prstGeom prst="rect">
                <a:avLst/>
              </a:prstGeom>
              <a:solidFill>
                <a:srgbClr val="00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Extensible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C498E3E-980A-4E24-833C-171C3C8A6C7D}"/>
                  </a:ext>
                </a:extLst>
              </p:cNvPr>
              <p:cNvGrpSpPr/>
              <p:nvPr/>
            </p:nvGrpSpPr>
            <p:grpSpPr>
              <a:xfrm>
                <a:off x="9839945" y="4125341"/>
                <a:ext cx="269485" cy="266401"/>
                <a:chOff x="10615894" y="4992237"/>
                <a:chExt cx="269485" cy="266401"/>
              </a:xfrm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DA8EA12-8F5A-4968-84DE-25A54F413B65}"/>
                    </a:ext>
                  </a:extLst>
                </p:cNvPr>
                <p:cNvSpPr/>
                <p:nvPr/>
              </p:nvSpPr>
              <p:spPr>
                <a:xfrm>
                  <a:off x="10747879" y="5041638"/>
                  <a:ext cx="93474" cy="88800"/>
                </a:xfrm>
                <a:custGeom>
                  <a:avLst/>
                  <a:gdLst>
                    <a:gd name="connsiteX0" fmla="*/ 144342 w 143125"/>
                    <a:gd name="connsiteY0" fmla="*/ 80293 h 135969"/>
                    <a:gd name="connsiteX1" fmla="*/ 81796 w 143125"/>
                    <a:gd name="connsiteY1" fmla="*/ 136971 h 135969"/>
                    <a:gd name="connsiteX2" fmla="*/ 43295 w 143125"/>
                    <a:gd name="connsiteY2" fmla="*/ 99186 h 135969"/>
                    <a:gd name="connsiteX3" fmla="*/ 72135 w 143125"/>
                    <a:gd name="connsiteY3" fmla="*/ 66124 h 135969"/>
                    <a:gd name="connsiteX4" fmla="*/ 72135 w 143125"/>
                    <a:gd name="connsiteY4" fmla="*/ 51954 h 135969"/>
                    <a:gd name="connsiteX5" fmla="*/ 72135 w 143125"/>
                    <a:gd name="connsiteY5" fmla="*/ 51954 h 135969"/>
                    <a:gd name="connsiteX6" fmla="*/ 52885 w 143125"/>
                    <a:gd name="connsiteY6" fmla="*/ 51954 h 135969"/>
                    <a:gd name="connsiteX7" fmla="*/ 24045 w 143125"/>
                    <a:gd name="connsiteY7" fmla="*/ 80293 h 135969"/>
                    <a:gd name="connsiteX8" fmla="*/ 0 w 143125"/>
                    <a:gd name="connsiteY8" fmla="*/ 56678 h 135969"/>
                    <a:gd name="connsiteX9" fmla="*/ 62546 w 143125"/>
                    <a:gd name="connsiteY9" fmla="*/ 0 h 135969"/>
                    <a:gd name="connsiteX10" fmla="*/ 144342 w 143125"/>
                    <a:gd name="connsiteY10" fmla="*/ 80293 h 135969"/>
                    <a:gd name="connsiteX11" fmla="*/ 144342 w 143125"/>
                    <a:gd name="connsiteY11" fmla="*/ 80293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3125" h="135969">
                      <a:moveTo>
                        <a:pt x="144342" y="80293"/>
                      </a:moveTo>
                      <a:cubicBezTo>
                        <a:pt x="81796" y="136971"/>
                        <a:pt x="81796" y="136971"/>
                        <a:pt x="81796" y="136971"/>
                      </a:cubicBezTo>
                      <a:cubicBezTo>
                        <a:pt x="43295" y="99186"/>
                        <a:pt x="43295" y="99186"/>
                        <a:pt x="43295" y="99186"/>
                      </a:cubicBezTo>
                      <a:cubicBezTo>
                        <a:pt x="72135" y="66124"/>
                        <a:pt x="72135" y="66124"/>
                        <a:pt x="72135" y="66124"/>
                      </a:cubicBezTo>
                      <a:cubicBezTo>
                        <a:pt x="76930" y="61401"/>
                        <a:pt x="76930" y="56678"/>
                        <a:pt x="72135" y="51954"/>
                      </a:cubicBezTo>
                      <a:lnTo>
                        <a:pt x="72135" y="51954"/>
                      </a:lnTo>
                      <a:cubicBezTo>
                        <a:pt x="67341" y="47231"/>
                        <a:pt x="57680" y="47231"/>
                        <a:pt x="52885" y="51954"/>
                      </a:cubicBezTo>
                      <a:cubicBezTo>
                        <a:pt x="24045" y="80293"/>
                        <a:pt x="24045" y="80293"/>
                        <a:pt x="24045" y="80293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cubicBezTo>
                        <a:pt x="62546" y="0"/>
                        <a:pt x="62546" y="0"/>
                        <a:pt x="62546" y="0"/>
                      </a:cubicBezTo>
                      <a:cubicBezTo>
                        <a:pt x="144342" y="80293"/>
                        <a:pt x="144342" y="80293"/>
                        <a:pt x="144342" y="80293"/>
                      </a:cubicBezTo>
                      <a:lnTo>
                        <a:pt x="144342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D3B95E5-7F9D-4F0A-9545-4DA329BB931A}"/>
                    </a:ext>
                  </a:extLst>
                </p:cNvPr>
                <p:cNvSpPr/>
                <p:nvPr/>
              </p:nvSpPr>
              <p:spPr>
                <a:xfrm>
                  <a:off x="10622156" y="5124923"/>
                  <a:ext cx="130863" cy="130863"/>
                </a:xfrm>
                <a:custGeom>
                  <a:avLst/>
                  <a:gdLst>
                    <a:gd name="connsiteX0" fmla="*/ 206888 w 200375"/>
                    <a:gd name="connsiteY0" fmla="*/ 80293 h 200375"/>
                    <a:gd name="connsiteX1" fmla="*/ 163592 w 200375"/>
                    <a:gd name="connsiteY1" fmla="*/ 37785 h 200375"/>
                    <a:gd name="connsiteX2" fmla="*/ 91457 w 200375"/>
                    <a:gd name="connsiteY2" fmla="*/ 108632 h 200375"/>
                    <a:gd name="connsiteX3" fmla="*/ 72207 w 200375"/>
                    <a:gd name="connsiteY3" fmla="*/ 108632 h 200375"/>
                    <a:gd name="connsiteX4" fmla="*/ 72207 w 200375"/>
                    <a:gd name="connsiteY4" fmla="*/ 108632 h 200375"/>
                    <a:gd name="connsiteX5" fmla="*/ 72207 w 200375"/>
                    <a:gd name="connsiteY5" fmla="*/ 94463 h 200375"/>
                    <a:gd name="connsiteX6" fmla="*/ 149208 w 200375"/>
                    <a:gd name="connsiteY6" fmla="*/ 18893 h 200375"/>
                    <a:gd name="connsiteX7" fmla="*/ 125163 w 200375"/>
                    <a:gd name="connsiteY7" fmla="*/ 0 h 200375"/>
                    <a:gd name="connsiteX8" fmla="*/ 33706 w 200375"/>
                    <a:gd name="connsiteY8" fmla="*/ 89811 h 200375"/>
                    <a:gd name="connsiteX9" fmla="*/ 0 w 200375"/>
                    <a:gd name="connsiteY9" fmla="*/ 203166 h 200375"/>
                    <a:gd name="connsiteX10" fmla="*/ 115502 w 200375"/>
                    <a:gd name="connsiteY10" fmla="*/ 170104 h 200375"/>
                    <a:gd name="connsiteX11" fmla="*/ 206888 w 200375"/>
                    <a:gd name="connsiteY11" fmla="*/ 80293 h 200375"/>
                    <a:gd name="connsiteX12" fmla="*/ 206888 w 200375"/>
                    <a:gd name="connsiteY12" fmla="*/ 80293 h 200375"/>
                    <a:gd name="connsiteX13" fmla="*/ 206888 w 200375"/>
                    <a:gd name="connsiteY13" fmla="*/ 80293 h 200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0375" h="200375">
                      <a:moveTo>
                        <a:pt x="206888" y="80293"/>
                      </a:moveTo>
                      <a:cubicBezTo>
                        <a:pt x="163592" y="37785"/>
                        <a:pt x="163592" y="37785"/>
                        <a:pt x="163592" y="37785"/>
                      </a:cubicBezTo>
                      <a:cubicBezTo>
                        <a:pt x="91457" y="108632"/>
                        <a:pt x="91457" y="108632"/>
                        <a:pt x="91457" y="108632"/>
                      </a:cubicBezTo>
                      <a:cubicBezTo>
                        <a:pt x="86663" y="113355"/>
                        <a:pt x="77002" y="113355"/>
                        <a:pt x="72207" y="108632"/>
                      </a:cubicBezTo>
                      <a:lnTo>
                        <a:pt x="72207" y="108632"/>
                      </a:lnTo>
                      <a:cubicBezTo>
                        <a:pt x="67412" y="103909"/>
                        <a:pt x="67412" y="99186"/>
                        <a:pt x="72207" y="94463"/>
                      </a:cubicBezTo>
                      <a:cubicBezTo>
                        <a:pt x="149208" y="18893"/>
                        <a:pt x="149208" y="18893"/>
                        <a:pt x="149208" y="18893"/>
                      </a:cubicBezTo>
                      <a:cubicBezTo>
                        <a:pt x="125163" y="0"/>
                        <a:pt x="125163" y="0"/>
                        <a:pt x="125163" y="0"/>
                      </a:cubicBezTo>
                      <a:cubicBezTo>
                        <a:pt x="33706" y="89811"/>
                        <a:pt x="33706" y="89811"/>
                        <a:pt x="33706" y="89811"/>
                      </a:cubicBezTo>
                      <a:cubicBezTo>
                        <a:pt x="0" y="203166"/>
                        <a:pt x="0" y="203166"/>
                        <a:pt x="0" y="203166"/>
                      </a:cubicBezTo>
                      <a:cubicBezTo>
                        <a:pt x="115502" y="170104"/>
                        <a:pt x="115502" y="170104"/>
                        <a:pt x="115502" y="170104"/>
                      </a:cubicBezTo>
                      <a:lnTo>
                        <a:pt x="206888" y="80293"/>
                      </a:lnTo>
                      <a:lnTo>
                        <a:pt x="206888" y="80293"/>
                      </a:lnTo>
                      <a:lnTo>
                        <a:pt x="206888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A63C8CEC-0C9B-4DEC-A395-783607FB7256}"/>
                    </a:ext>
                  </a:extLst>
                </p:cNvPr>
                <p:cNvSpPr/>
                <p:nvPr/>
              </p:nvSpPr>
              <p:spPr>
                <a:xfrm>
                  <a:off x="10801253" y="4992237"/>
                  <a:ext cx="84126" cy="88800"/>
                </a:xfrm>
                <a:custGeom>
                  <a:avLst/>
                  <a:gdLst>
                    <a:gd name="connsiteX0" fmla="*/ 81868 w 128812"/>
                    <a:gd name="connsiteY0" fmla="*/ 137042 h 135969"/>
                    <a:gd name="connsiteX1" fmla="*/ 134824 w 128812"/>
                    <a:gd name="connsiteY1" fmla="*/ 80365 h 135969"/>
                    <a:gd name="connsiteX2" fmla="*/ 52956 w 128812"/>
                    <a:gd name="connsiteY2" fmla="*/ 0 h 135969"/>
                    <a:gd name="connsiteX3" fmla="*/ 0 w 128812"/>
                    <a:gd name="connsiteY3" fmla="*/ 56678 h 135969"/>
                    <a:gd name="connsiteX4" fmla="*/ 81868 w 128812"/>
                    <a:gd name="connsiteY4" fmla="*/ 137042 h 135969"/>
                    <a:gd name="connsiteX5" fmla="*/ 81868 w 128812"/>
                    <a:gd name="connsiteY5" fmla="*/ 137042 h 135969"/>
                    <a:gd name="connsiteX6" fmla="*/ 81868 w 128812"/>
                    <a:gd name="connsiteY6" fmla="*/ 137042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812" h="135969">
                      <a:moveTo>
                        <a:pt x="81868" y="137042"/>
                      </a:moveTo>
                      <a:cubicBezTo>
                        <a:pt x="134824" y="80365"/>
                        <a:pt x="134824" y="80365"/>
                        <a:pt x="134824" y="80365"/>
                      </a:cubicBezTo>
                      <a:cubicBezTo>
                        <a:pt x="52956" y="0"/>
                        <a:pt x="52956" y="0"/>
                        <a:pt x="52956" y="0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lnTo>
                        <a:pt x="81868" y="137042"/>
                      </a:lnTo>
                      <a:lnTo>
                        <a:pt x="81868" y="137042"/>
                      </a:lnTo>
                      <a:lnTo>
                        <a:pt x="81868" y="1370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DFD06FF-412D-4C1B-8B5C-034C0F49C548}"/>
                    </a:ext>
                  </a:extLst>
                </p:cNvPr>
                <p:cNvSpPr/>
                <p:nvPr/>
              </p:nvSpPr>
              <p:spPr>
                <a:xfrm>
                  <a:off x="10615894" y="4992237"/>
                  <a:ext cx="261726" cy="266401"/>
                </a:xfrm>
                <a:custGeom>
                  <a:avLst/>
                  <a:gdLst>
                    <a:gd name="connsiteX0" fmla="*/ 317524 w 400751"/>
                    <a:gd name="connsiteY0" fmla="*/ 240951 h 407907"/>
                    <a:gd name="connsiteX1" fmla="*/ 298274 w 400751"/>
                    <a:gd name="connsiteY1" fmla="*/ 240951 h 407907"/>
                    <a:gd name="connsiteX2" fmla="*/ 168387 w 400751"/>
                    <a:gd name="connsiteY2" fmla="*/ 118150 h 407907"/>
                    <a:gd name="connsiteX3" fmla="*/ 173182 w 400751"/>
                    <a:gd name="connsiteY3" fmla="*/ 85088 h 407907"/>
                    <a:gd name="connsiteX4" fmla="*/ 86591 w 400751"/>
                    <a:gd name="connsiteY4" fmla="*/ 0 h 407907"/>
                    <a:gd name="connsiteX5" fmla="*/ 86591 w 400751"/>
                    <a:gd name="connsiteY5" fmla="*/ 0 h 407907"/>
                    <a:gd name="connsiteX6" fmla="*/ 91386 w 400751"/>
                    <a:gd name="connsiteY6" fmla="*/ 23616 h 407907"/>
                    <a:gd name="connsiteX7" fmla="*/ 120225 w 400751"/>
                    <a:gd name="connsiteY7" fmla="*/ 70847 h 407907"/>
                    <a:gd name="connsiteX8" fmla="*/ 72135 w 400751"/>
                    <a:gd name="connsiteY8" fmla="*/ 118078 h 407907"/>
                    <a:gd name="connsiteX9" fmla="*/ 19179 w 400751"/>
                    <a:gd name="connsiteY9" fmla="*/ 75570 h 407907"/>
                    <a:gd name="connsiteX10" fmla="*/ 4795 w 400751"/>
                    <a:gd name="connsiteY10" fmla="*/ 61401 h 407907"/>
                    <a:gd name="connsiteX11" fmla="*/ 0 w 400751"/>
                    <a:gd name="connsiteY11" fmla="*/ 85016 h 407907"/>
                    <a:gd name="connsiteX12" fmla="*/ 86591 w 400751"/>
                    <a:gd name="connsiteY12" fmla="*/ 170033 h 407907"/>
                    <a:gd name="connsiteX13" fmla="*/ 110636 w 400751"/>
                    <a:gd name="connsiteY13" fmla="*/ 170033 h 407907"/>
                    <a:gd name="connsiteX14" fmla="*/ 240522 w 400751"/>
                    <a:gd name="connsiteY14" fmla="*/ 292906 h 407907"/>
                    <a:gd name="connsiteX15" fmla="*/ 235728 w 400751"/>
                    <a:gd name="connsiteY15" fmla="*/ 325968 h 407907"/>
                    <a:gd name="connsiteX16" fmla="*/ 322319 w 400751"/>
                    <a:gd name="connsiteY16" fmla="*/ 410984 h 407907"/>
                    <a:gd name="connsiteX17" fmla="*/ 322319 w 400751"/>
                    <a:gd name="connsiteY17" fmla="*/ 410984 h 407907"/>
                    <a:gd name="connsiteX18" fmla="*/ 317524 w 400751"/>
                    <a:gd name="connsiteY18" fmla="*/ 387369 h 407907"/>
                    <a:gd name="connsiteX19" fmla="*/ 288684 w 400751"/>
                    <a:gd name="connsiteY19" fmla="*/ 344860 h 407907"/>
                    <a:gd name="connsiteX20" fmla="*/ 336774 w 400751"/>
                    <a:gd name="connsiteY20" fmla="*/ 292906 h 407907"/>
                    <a:gd name="connsiteX21" fmla="*/ 384865 w 400751"/>
                    <a:gd name="connsiteY21" fmla="*/ 335414 h 407907"/>
                    <a:gd name="connsiteX22" fmla="*/ 404115 w 400751"/>
                    <a:gd name="connsiteY22" fmla="*/ 349583 h 407907"/>
                    <a:gd name="connsiteX23" fmla="*/ 404115 w 400751"/>
                    <a:gd name="connsiteY23" fmla="*/ 325968 h 407907"/>
                    <a:gd name="connsiteX24" fmla="*/ 317524 w 400751"/>
                    <a:gd name="connsiteY24" fmla="*/ 240951 h 407907"/>
                    <a:gd name="connsiteX25" fmla="*/ 317524 w 400751"/>
                    <a:gd name="connsiteY25" fmla="*/ 240951 h 40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0751" h="407907">
                      <a:moveTo>
                        <a:pt x="317524" y="240951"/>
                      </a:moveTo>
                      <a:cubicBezTo>
                        <a:pt x="312729" y="240951"/>
                        <a:pt x="307935" y="240951"/>
                        <a:pt x="298274" y="240951"/>
                      </a:cubicBezTo>
                      <a:cubicBezTo>
                        <a:pt x="168387" y="118150"/>
                        <a:pt x="168387" y="118150"/>
                        <a:pt x="168387" y="118150"/>
                      </a:cubicBezTo>
                      <a:cubicBezTo>
                        <a:pt x="173182" y="108704"/>
                        <a:pt x="173182" y="99257"/>
                        <a:pt x="173182" y="85088"/>
                      </a:cubicBezTo>
                      <a:cubicBezTo>
                        <a:pt x="173182" y="37785"/>
                        <a:pt x="134681" y="0"/>
                        <a:pt x="86591" y="0"/>
                      </a:cubicBezTo>
                      <a:lnTo>
                        <a:pt x="86591" y="0"/>
                      </a:lnTo>
                      <a:cubicBezTo>
                        <a:pt x="91386" y="23616"/>
                        <a:pt x="91386" y="23616"/>
                        <a:pt x="91386" y="23616"/>
                      </a:cubicBezTo>
                      <a:cubicBezTo>
                        <a:pt x="110636" y="33062"/>
                        <a:pt x="120225" y="51954"/>
                        <a:pt x="120225" y="70847"/>
                      </a:cubicBezTo>
                      <a:cubicBezTo>
                        <a:pt x="120225" y="94463"/>
                        <a:pt x="100975" y="118078"/>
                        <a:pt x="72135" y="118078"/>
                      </a:cubicBezTo>
                      <a:cubicBezTo>
                        <a:pt x="48090" y="118078"/>
                        <a:pt x="24045" y="99186"/>
                        <a:pt x="19179" y="75570"/>
                      </a:cubicBezTo>
                      <a:cubicBezTo>
                        <a:pt x="4795" y="61401"/>
                        <a:pt x="4795" y="61401"/>
                        <a:pt x="4795" y="61401"/>
                      </a:cubicBezTo>
                      <a:cubicBezTo>
                        <a:pt x="4795" y="70847"/>
                        <a:pt x="0" y="80293"/>
                        <a:pt x="0" y="85016"/>
                      </a:cubicBezTo>
                      <a:cubicBezTo>
                        <a:pt x="0" y="132248"/>
                        <a:pt x="43295" y="170033"/>
                        <a:pt x="86591" y="170033"/>
                      </a:cubicBezTo>
                      <a:cubicBezTo>
                        <a:pt x="96180" y="170033"/>
                        <a:pt x="105841" y="170033"/>
                        <a:pt x="110636" y="170033"/>
                      </a:cubicBezTo>
                      <a:cubicBezTo>
                        <a:pt x="240522" y="292906"/>
                        <a:pt x="240522" y="292906"/>
                        <a:pt x="240522" y="292906"/>
                      </a:cubicBezTo>
                      <a:cubicBezTo>
                        <a:pt x="235728" y="302352"/>
                        <a:pt x="235728" y="316522"/>
                        <a:pt x="235728" y="325968"/>
                      </a:cubicBezTo>
                      <a:cubicBezTo>
                        <a:pt x="235728" y="373199"/>
                        <a:pt x="274229" y="410984"/>
                        <a:pt x="322319" y="410984"/>
                      </a:cubicBezTo>
                      <a:lnTo>
                        <a:pt x="322319" y="410984"/>
                      </a:lnTo>
                      <a:cubicBezTo>
                        <a:pt x="317524" y="387369"/>
                        <a:pt x="317524" y="387369"/>
                        <a:pt x="317524" y="387369"/>
                      </a:cubicBezTo>
                      <a:cubicBezTo>
                        <a:pt x="298274" y="377922"/>
                        <a:pt x="288684" y="363753"/>
                        <a:pt x="288684" y="344860"/>
                      </a:cubicBezTo>
                      <a:cubicBezTo>
                        <a:pt x="288684" y="316522"/>
                        <a:pt x="307935" y="292906"/>
                        <a:pt x="336774" y="292906"/>
                      </a:cubicBezTo>
                      <a:cubicBezTo>
                        <a:pt x="360819" y="292906"/>
                        <a:pt x="384865" y="311798"/>
                        <a:pt x="384865" y="335414"/>
                      </a:cubicBezTo>
                      <a:cubicBezTo>
                        <a:pt x="404115" y="349583"/>
                        <a:pt x="404115" y="349583"/>
                        <a:pt x="404115" y="349583"/>
                      </a:cubicBezTo>
                      <a:cubicBezTo>
                        <a:pt x="404115" y="344860"/>
                        <a:pt x="408910" y="335414"/>
                        <a:pt x="404115" y="325968"/>
                      </a:cubicBezTo>
                      <a:cubicBezTo>
                        <a:pt x="404115" y="278736"/>
                        <a:pt x="365686" y="240951"/>
                        <a:pt x="317524" y="240951"/>
                      </a:cubicBezTo>
                      <a:lnTo>
                        <a:pt x="317524" y="24095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81C0AAE-F171-4250-8121-87083BE08458}"/>
                  </a:ext>
                </a:extLst>
              </p:cNvPr>
              <p:cNvGrpSpPr/>
              <p:nvPr/>
            </p:nvGrpSpPr>
            <p:grpSpPr>
              <a:xfrm>
                <a:off x="8707787" y="4056174"/>
                <a:ext cx="322878" cy="404734"/>
                <a:chOff x="10293485" y="2197616"/>
                <a:chExt cx="443363" cy="555766"/>
              </a:xfrm>
            </p:grpSpPr>
            <p:sp>
              <p:nvSpPr>
                <p:cNvPr id="80" name="Freeform 128">
                  <a:extLst>
                    <a:ext uri="{FF2B5EF4-FFF2-40B4-BE49-F238E27FC236}">
                      <a16:creationId xmlns:a16="http://schemas.microsoft.com/office/drawing/2014/main" id="{EFCA9F46-5D51-4E6A-9808-86952C7A5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3485" y="2197616"/>
                  <a:ext cx="443363" cy="555766"/>
                </a:xfrm>
                <a:custGeom>
                  <a:avLst/>
                  <a:gdLst>
                    <a:gd name="T0" fmla="*/ 69 w 138"/>
                    <a:gd name="T1" fmla="*/ 173 h 173"/>
                    <a:gd name="T2" fmla="*/ 69 w 138"/>
                    <a:gd name="T3" fmla="*/ 173 h 173"/>
                    <a:gd name="T4" fmla="*/ 0 w 138"/>
                    <a:gd name="T5" fmla="*/ 77 h 173"/>
                    <a:gd name="T6" fmla="*/ 0 w 138"/>
                    <a:gd name="T7" fmla="*/ 29 h 173"/>
                    <a:gd name="T8" fmla="*/ 4 w 138"/>
                    <a:gd name="T9" fmla="*/ 29 h 173"/>
                    <a:gd name="T10" fmla="*/ 67 w 138"/>
                    <a:gd name="T11" fmla="*/ 2 h 173"/>
                    <a:gd name="T12" fmla="*/ 69 w 138"/>
                    <a:gd name="T13" fmla="*/ 0 h 173"/>
                    <a:gd name="T14" fmla="*/ 72 w 138"/>
                    <a:gd name="T15" fmla="*/ 2 h 173"/>
                    <a:gd name="T16" fmla="*/ 135 w 138"/>
                    <a:gd name="T17" fmla="*/ 29 h 173"/>
                    <a:gd name="T18" fmla="*/ 138 w 138"/>
                    <a:gd name="T19" fmla="*/ 29 h 173"/>
                    <a:gd name="T20" fmla="*/ 138 w 138"/>
                    <a:gd name="T21" fmla="*/ 78 h 173"/>
                    <a:gd name="T22" fmla="*/ 69 w 138"/>
                    <a:gd name="T2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8" h="173">
                      <a:moveTo>
                        <a:pt x="69" y="173"/>
                      </a:moveTo>
                      <a:cubicBezTo>
                        <a:pt x="69" y="173"/>
                        <a:pt x="69" y="173"/>
                        <a:pt x="69" y="173"/>
                      </a:cubicBezTo>
                      <a:cubicBezTo>
                        <a:pt x="50" y="173"/>
                        <a:pt x="0" y="140"/>
                        <a:pt x="0" y="77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35" y="32"/>
                        <a:pt x="67" y="2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106" y="29"/>
                        <a:pt x="135" y="29"/>
                        <a:pt x="135" y="29"/>
                      </a:cubicBezTo>
                      <a:cubicBezTo>
                        <a:pt x="138" y="29"/>
                        <a:pt x="138" y="29"/>
                        <a:pt x="138" y="29"/>
                      </a:cubicBezTo>
                      <a:cubicBezTo>
                        <a:pt x="138" y="78"/>
                        <a:pt x="138" y="78"/>
                        <a:pt x="138" y="78"/>
                      </a:cubicBezTo>
                      <a:cubicBezTo>
                        <a:pt x="138" y="140"/>
                        <a:pt x="88" y="173"/>
                        <a:pt x="69" y="17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1" name="signup issues" descr="signup issues, key">
                  <a:extLst>
                    <a:ext uri="{FF2B5EF4-FFF2-40B4-BE49-F238E27FC236}">
                      <a16:creationId xmlns:a16="http://schemas.microsoft.com/office/drawing/2014/main" id="{A2698C36-4197-4BB7-937E-8810C3A42D28}"/>
                    </a:ext>
                  </a:extLst>
                </p:cNvPr>
                <p:cNvGrpSpPr/>
                <p:nvPr/>
              </p:nvGrpSpPr>
              <p:grpSpPr>
                <a:xfrm rot="18878040">
                  <a:off x="10363384" y="2340879"/>
                  <a:ext cx="311736" cy="311677"/>
                  <a:chOff x="5411441" y="4807980"/>
                  <a:chExt cx="440767" cy="440681"/>
                </a:xfrm>
                <a:solidFill>
                  <a:srgbClr val="121D2F"/>
                </a:solidFill>
              </p:grpSpPr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88B0CBAC-500C-4308-A581-8395F0634CF1}"/>
                      </a:ext>
                    </a:extLst>
                  </p:cNvPr>
                  <p:cNvSpPr/>
                  <p:nvPr/>
                </p:nvSpPr>
                <p:spPr>
                  <a:xfrm>
                    <a:off x="5411441" y="4955664"/>
                    <a:ext cx="292265" cy="292265"/>
                  </a:xfrm>
                  <a:custGeom>
                    <a:avLst/>
                    <a:gdLst>
                      <a:gd name="connsiteX0" fmla="*/ 291424 w 292264"/>
                      <a:gd name="connsiteY0" fmla="*/ 34195 h 292264"/>
                      <a:gd name="connsiteX1" fmla="*/ 258825 w 292264"/>
                      <a:gd name="connsiteY1" fmla="*/ 1624 h 292264"/>
                      <a:gd name="connsiteX2" fmla="*/ 1624 w 292264"/>
                      <a:gd name="connsiteY2" fmla="*/ 258600 h 292264"/>
                      <a:gd name="connsiteX3" fmla="*/ 34223 w 292264"/>
                      <a:gd name="connsiteY3" fmla="*/ 291170 h 292264"/>
                      <a:gd name="connsiteX4" fmla="*/ 291424 w 292264"/>
                      <a:gd name="connsiteY4" fmla="*/ 34195 h 29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264" h="292264">
                        <a:moveTo>
                          <a:pt x="291424" y="34195"/>
                        </a:moveTo>
                        <a:lnTo>
                          <a:pt x="258825" y="1624"/>
                        </a:lnTo>
                        <a:lnTo>
                          <a:pt x="1624" y="258600"/>
                        </a:lnTo>
                        <a:lnTo>
                          <a:pt x="34223" y="291170"/>
                        </a:lnTo>
                        <a:lnTo>
                          <a:pt x="291424" y="34195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C566EC1F-C890-41D0-86D6-B94AC6B90A65}"/>
                      </a:ext>
                    </a:extLst>
                  </p:cNvPr>
                  <p:cNvSpPr/>
                  <p:nvPr/>
                </p:nvSpPr>
                <p:spPr>
                  <a:xfrm>
                    <a:off x="5475742" y="5148195"/>
                    <a:ext cx="100466" cy="100466"/>
                  </a:xfrm>
                  <a:custGeom>
                    <a:avLst/>
                    <a:gdLst>
                      <a:gd name="connsiteX0" fmla="*/ 99585 w 100466"/>
                      <a:gd name="connsiteY0" fmla="*/ 34194 h 100466"/>
                      <a:gd name="connsiteX1" fmla="*/ 66986 w 100466"/>
                      <a:gd name="connsiteY1" fmla="*/ 1624 h 100466"/>
                      <a:gd name="connsiteX2" fmla="*/ 1624 w 100466"/>
                      <a:gd name="connsiteY2" fmla="*/ 66928 h 100466"/>
                      <a:gd name="connsiteX3" fmla="*/ 34224 w 100466"/>
                      <a:gd name="connsiteY3" fmla="*/ 99499 h 100466"/>
                      <a:gd name="connsiteX4" fmla="*/ 99585 w 100466"/>
                      <a:gd name="connsiteY4" fmla="*/ 34194 h 100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66" h="100466">
                        <a:moveTo>
                          <a:pt x="99585" y="34194"/>
                        </a:moveTo>
                        <a:lnTo>
                          <a:pt x="66986" y="1624"/>
                        </a:lnTo>
                        <a:lnTo>
                          <a:pt x="1624" y="66928"/>
                        </a:lnTo>
                        <a:lnTo>
                          <a:pt x="34224" y="99499"/>
                        </a:lnTo>
                        <a:lnTo>
                          <a:pt x="99585" y="34194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0C4C30BF-D696-4BAF-8E10-7B8741DBAB20}"/>
                      </a:ext>
                    </a:extLst>
                  </p:cNvPr>
                  <p:cNvSpPr/>
                  <p:nvPr/>
                </p:nvSpPr>
                <p:spPr>
                  <a:xfrm>
                    <a:off x="5619309" y="4807980"/>
                    <a:ext cx="232899" cy="232899"/>
                  </a:xfrm>
                  <a:custGeom>
                    <a:avLst/>
                    <a:gdLst>
                      <a:gd name="connsiteX0" fmla="*/ 116688 w 232898"/>
                      <a:gd name="connsiteY0" fmla="*/ 1624 h 232898"/>
                      <a:gd name="connsiteX1" fmla="*/ 1624 w 232898"/>
                      <a:gd name="connsiteY1" fmla="*/ 116587 h 232898"/>
                      <a:gd name="connsiteX2" fmla="*/ 116688 w 232898"/>
                      <a:gd name="connsiteY2" fmla="*/ 231550 h 232898"/>
                      <a:gd name="connsiteX3" fmla="*/ 231752 w 232898"/>
                      <a:gd name="connsiteY3" fmla="*/ 116587 h 232898"/>
                      <a:gd name="connsiteX4" fmla="*/ 116688 w 232898"/>
                      <a:gd name="connsiteY4" fmla="*/ 1624 h 232898"/>
                      <a:gd name="connsiteX5" fmla="*/ 116688 w 232898"/>
                      <a:gd name="connsiteY5" fmla="*/ 185873 h 232898"/>
                      <a:gd name="connsiteX6" fmla="*/ 47342 w 232898"/>
                      <a:gd name="connsiteY6" fmla="*/ 116587 h 232898"/>
                      <a:gd name="connsiteX7" fmla="*/ 116688 w 232898"/>
                      <a:gd name="connsiteY7" fmla="*/ 47302 h 232898"/>
                      <a:gd name="connsiteX8" fmla="*/ 186035 w 232898"/>
                      <a:gd name="connsiteY8" fmla="*/ 116587 h 232898"/>
                      <a:gd name="connsiteX9" fmla="*/ 116688 w 232898"/>
                      <a:gd name="connsiteY9" fmla="*/ 185873 h 232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2898" h="232898">
                        <a:moveTo>
                          <a:pt x="116688" y="1624"/>
                        </a:moveTo>
                        <a:cubicBezTo>
                          <a:pt x="53114" y="1624"/>
                          <a:pt x="1624" y="53069"/>
                          <a:pt x="1624" y="116587"/>
                        </a:cubicBezTo>
                        <a:cubicBezTo>
                          <a:pt x="1624" y="180105"/>
                          <a:pt x="53114" y="231550"/>
                          <a:pt x="116688" y="231550"/>
                        </a:cubicBezTo>
                        <a:cubicBezTo>
                          <a:pt x="180262" y="231550"/>
                          <a:pt x="231752" y="180105"/>
                          <a:pt x="231752" y="116587"/>
                        </a:cubicBezTo>
                        <a:cubicBezTo>
                          <a:pt x="231752" y="53069"/>
                          <a:pt x="180185" y="1624"/>
                          <a:pt x="116688" y="1624"/>
                        </a:cubicBezTo>
                        <a:close/>
                        <a:moveTo>
                          <a:pt x="116688" y="185873"/>
                        </a:moveTo>
                        <a:cubicBezTo>
                          <a:pt x="78359" y="185873"/>
                          <a:pt x="47342" y="154883"/>
                          <a:pt x="47342" y="116587"/>
                        </a:cubicBezTo>
                        <a:cubicBezTo>
                          <a:pt x="47342" y="78292"/>
                          <a:pt x="78359" y="47302"/>
                          <a:pt x="116688" y="47302"/>
                        </a:cubicBezTo>
                        <a:cubicBezTo>
                          <a:pt x="155017" y="47302"/>
                          <a:pt x="186035" y="78292"/>
                          <a:pt x="186035" y="116587"/>
                        </a:cubicBezTo>
                        <a:cubicBezTo>
                          <a:pt x="186035" y="154883"/>
                          <a:pt x="154940" y="185873"/>
                          <a:pt x="116688" y="185873"/>
                        </a:cubicBez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3" name="Graphic 1">
              <a:extLst>
                <a:ext uri="{FF2B5EF4-FFF2-40B4-BE49-F238E27FC236}">
                  <a16:creationId xmlns:a16="http://schemas.microsoft.com/office/drawing/2014/main" id="{E0370E49-7501-4555-ACD1-1D1475D77DA5}"/>
                </a:ext>
              </a:extLst>
            </p:cNvPr>
            <p:cNvGrpSpPr/>
            <p:nvPr/>
          </p:nvGrpSpPr>
          <p:grpSpPr>
            <a:xfrm>
              <a:off x="5345297" y="4088557"/>
              <a:ext cx="378343" cy="378363"/>
              <a:chOff x="4018610" y="3783737"/>
              <a:chExt cx="378343" cy="37836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B4E119A-7383-4E5E-B529-E6BB3901DC7D}"/>
                  </a:ext>
                </a:extLst>
              </p:cNvPr>
              <p:cNvSpPr/>
              <p:nvPr/>
            </p:nvSpPr>
            <p:spPr>
              <a:xfrm>
                <a:off x="4018610" y="3941484"/>
                <a:ext cx="220652" cy="220616"/>
              </a:xfrm>
              <a:custGeom>
                <a:avLst/>
                <a:gdLst>
                  <a:gd name="connsiteX0" fmla="*/ 64297 w 220652"/>
                  <a:gd name="connsiteY0" fmla="*/ 35897 h 220616"/>
                  <a:gd name="connsiteX1" fmla="*/ 53842 w 220652"/>
                  <a:gd name="connsiteY1" fmla="*/ 26750 h 220616"/>
                  <a:gd name="connsiteX2" fmla="*/ 54099 w 220652"/>
                  <a:gd name="connsiteY2" fmla="*/ 4829 h 220616"/>
                  <a:gd name="connsiteX3" fmla="*/ 76047 w 220652"/>
                  <a:gd name="connsiteY3" fmla="*/ 4006 h 220616"/>
                  <a:gd name="connsiteX4" fmla="*/ 78975 w 220652"/>
                  <a:gd name="connsiteY4" fmla="*/ 6785 h 220616"/>
                  <a:gd name="connsiteX5" fmla="*/ 214337 w 220652"/>
                  <a:gd name="connsiteY5" fmla="*/ 142214 h 220616"/>
                  <a:gd name="connsiteX6" fmla="*/ 209076 w 220652"/>
                  <a:gd name="connsiteY6" fmla="*/ 170543 h 220616"/>
                  <a:gd name="connsiteX7" fmla="*/ 192550 w 220652"/>
                  <a:gd name="connsiteY7" fmla="*/ 165727 h 220616"/>
                  <a:gd name="connsiteX8" fmla="*/ 184712 w 220652"/>
                  <a:gd name="connsiteY8" fmla="*/ 156986 h 220616"/>
                  <a:gd name="connsiteX9" fmla="*/ 76007 w 220652"/>
                  <a:gd name="connsiteY9" fmla="*/ 167764 h 220616"/>
                  <a:gd name="connsiteX10" fmla="*/ 28359 w 220652"/>
                  <a:gd name="connsiteY10" fmla="*/ 215183 h 220616"/>
                  <a:gd name="connsiteX11" fmla="*/ 569 w 220652"/>
                  <a:gd name="connsiteY11" fmla="*/ 208613 h 220616"/>
                  <a:gd name="connsiteX12" fmla="*/ 6235 w 220652"/>
                  <a:gd name="connsiteY12" fmla="*/ 191629 h 220616"/>
                  <a:gd name="connsiteX13" fmla="*/ 49687 w 220652"/>
                  <a:gd name="connsiteY13" fmla="*/ 148311 h 220616"/>
                  <a:gd name="connsiteX14" fmla="*/ 51225 w 220652"/>
                  <a:gd name="connsiteY14" fmla="*/ 140919 h 220616"/>
                  <a:gd name="connsiteX15" fmla="*/ 64297 w 220652"/>
                  <a:gd name="connsiteY15" fmla="*/ 35897 h 22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52" h="220616">
                    <a:moveTo>
                      <a:pt x="64297" y="35897"/>
                    </a:moveTo>
                    <a:cubicBezTo>
                      <a:pt x="60574" y="32686"/>
                      <a:pt x="56864" y="30042"/>
                      <a:pt x="53842" y="26750"/>
                    </a:cubicBezTo>
                    <a:cubicBezTo>
                      <a:pt x="48028" y="20423"/>
                      <a:pt x="48338" y="10576"/>
                      <a:pt x="54099" y="4829"/>
                    </a:cubicBezTo>
                    <a:cubicBezTo>
                      <a:pt x="60237" y="-1282"/>
                      <a:pt x="69167" y="-1633"/>
                      <a:pt x="76047" y="4006"/>
                    </a:cubicBezTo>
                    <a:cubicBezTo>
                      <a:pt x="77086" y="4856"/>
                      <a:pt x="78017" y="5840"/>
                      <a:pt x="78975" y="6785"/>
                    </a:cubicBezTo>
                    <a:cubicBezTo>
                      <a:pt x="124100" y="51923"/>
                      <a:pt x="169239" y="97048"/>
                      <a:pt x="214337" y="142214"/>
                    </a:cubicBezTo>
                    <a:cubicBezTo>
                      <a:pt x="224617" y="152507"/>
                      <a:pt x="221986" y="166334"/>
                      <a:pt x="209076" y="170543"/>
                    </a:cubicBezTo>
                    <a:cubicBezTo>
                      <a:pt x="202466" y="172702"/>
                      <a:pt x="197177" y="170004"/>
                      <a:pt x="192550" y="165727"/>
                    </a:cubicBezTo>
                    <a:cubicBezTo>
                      <a:pt x="189758" y="163151"/>
                      <a:pt x="187437" y="160061"/>
                      <a:pt x="184712" y="156986"/>
                    </a:cubicBezTo>
                    <a:cubicBezTo>
                      <a:pt x="150501" y="186233"/>
                      <a:pt x="114549" y="189983"/>
                      <a:pt x="76007" y="167764"/>
                    </a:cubicBezTo>
                    <a:cubicBezTo>
                      <a:pt x="60210" y="183508"/>
                      <a:pt x="44372" y="199426"/>
                      <a:pt x="28359" y="215183"/>
                    </a:cubicBezTo>
                    <a:cubicBezTo>
                      <a:pt x="18659" y="224720"/>
                      <a:pt x="3968" y="221186"/>
                      <a:pt x="569" y="208613"/>
                    </a:cubicBezTo>
                    <a:cubicBezTo>
                      <a:pt x="-1266" y="201800"/>
                      <a:pt x="1527" y="196350"/>
                      <a:pt x="6235" y="191629"/>
                    </a:cubicBezTo>
                    <a:cubicBezTo>
                      <a:pt x="20710" y="177181"/>
                      <a:pt x="35158" y="162706"/>
                      <a:pt x="49687" y="148311"/>
                    </a:cubicBezTo>
                    <a:cubicBezTo>
                      <a:pt x="51967" y="146059"/>
                      <a:pt x="53316" y="144318"/>
                      <a:pt x="51225" y="140919"/>
                    </a:cubicBezTo>
                    <a:cubicBezTo>
                      <a:pt x="31178" y="108407"/>
                      <a:pt x="35590" y="66223"/>
                      <a:pt x="64297" y="358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91A1AD3-2D0C-424F-A8AB-13C00BCBBC49}"/>
                  </a:ext>
                </a:extLst>
              </p:cNvPr>
              <p:cNvSpPr/>
              <p:nvPr/>
            </p:nvSpPr>
            <p:spPr>
              <a:xfrm>
                <a:off x="4176309" y="3783737"/>
                <a:ext cx="220644" cy="220781"/>
              </a:xfrm>
              <a:custGeom>
                <a:avLst/>
                <a:gdLst>
                  <a:gd name="connsiteX0" fmla="*/ 36875 w 220644"/>
                  <a:gd name="connsiteY0" fmla="*/ 63571 h 220781"/>
                  <a:gd name="connsiteX1" fmla="*/ 145715 w 220644"/>
                  <a:gd name="connsiteY1" fmla="*/ 54209 h 220781"/>
                  <a:gd name="connsiteX2" fmla="*/ 156319 w 220644"/>
                  <a:gd name="connsiteY2" fmla="*/ 41838 h 220781"/>
                  <a:gd name="connsiteX3" fmla="*/ 192028 w 220644"/>
                  <a:gd name="connsiteY3" fmla="*/ 6075 h 220781"/>
                  <a:gd name="connsiteX4" fmla="*/ 215892 w 220644"/>
                  <a:gd name="connsiteY4" fmla="*/ 4807 h 220781"/>
                  <a:gd name="connsiteX5" fmla="*/ 214786 w 220644"/>
                  <a:gd name="connsiteY5" fmla="*/ 28739 h 220781"/>
                  <a:gd name="connsiteX6" fmla="*/ 167448 w 220644"/>
                  <a:gd name="connsiteY6" fmla="*/ 75914 h 220781"/>
                  <a:gd name="connsiteX7" fmla="*/ 156548 w 220644"/>
                  <a:gd name="connsiteY7" fmla="*/ 185240 h 220781"/>
                  <a:gd name="connsiteX8" fmla="*/ 165830 w 220644"/>
                  <a:gd name="connsiteY8" fmla="*/ 193010 h 220781"/>
                  <a:gd name="connsiteX9" fmla="*/ 166679 w 220644"/>
                  <a:gd name="connsiteY9" fmla="*/ 215836 h 220781"/>
                  <a:gd name="connsiteX10" fmla="*/ 143287 w 220644"/>
                  <a:gd name="connsiteY10" fmla="*/ 215404 h 220781"/>
                  <a:gd name="connsiteX11" fmla="*/ 104152 w 220644"/>
                  <a:gd name="connsiteY11" fmla="*/ 176390 h 220781"/>
                  <a:gd name="connsiteX12" fmla="*/ 6387 w 220644"/>
                  <a:gd name="connsiteY12" fmla="*/ 78774 h 220781"/>
                  <a:gd name="connsiteX13" fmla="*/ 5497 w 220644"/>
                  <a:gd name="connsiteY13" fmla="*/ 53426 h 220781"/>
                  <a:gd name="connsiteX14" fmla="*/ 25854 w 220644"/>
                  <a:gd name="connsiteY14" fmla="*/ 53183 h 220781"/>
                  <a:gd name="connsiteX15" fmla="*/ 36875 w 220644"/>
                  <a:gd name="connsiteY15" fmla="*/ 63571 h 220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44" h="220781">
                    <a:moveTo>
                      <a:pt x="36875" y="63571"/>
                    </a:moveTo>
                    <a:cubicBezTo>
                      <a:pt x="64922" y="37130"/>
                      <a:pt x="107268" y="29656"/>
                      <a:pt x="145715" y="54209"/>
                    </a:cubicBezTo>
                    <a:cubicBezTo>
                      <a:pt x="149034" y="50310"/>
                      <a:pt x="152420" y="45818"/>
                      <a:pt x="156319" y="41838"/>
                    </a:cubicBezTo>
                    <a:cubicBezTo>
                      <a:pt x="168109" y="29805"/>
                      <a:pt x="180048" y="17920"/>
                      <a:pt x="192028" y="6075"/>
                    </a:cubicBezTo>
                    <a:cubicBezTo>
                      <a:pt x="199771" y="-1587"/>
                      <a:pt x="209039" y="-1992"/>
                      <a:pt x="215892" y="4807"/>
                    </a:cubicBezTo>
                    <a:cubicBezTo>
                      <a:pt x="222570" y="11431"/>
                      <a:pt x="222219" y="21279"/>
                      <a:pt x="214786" y="28739"/>
                    </a:cubicBezTo>
                    <a:cubicBezTo>
                      <a:pt x="199097" y="44482"/>
                      <a:pt x="183300" y="60131"/>
                      <a:pt x="167448" y="75914"/>
                    </a:cubicBezTo>
                    <a:cubicBezTo>
                      <a:pt x="189721" y="114470"/>
                      <a:pt x="186106" y="150448"/>
                      <a:pt x="156548" y="185240"/>
                    </a:cubicBezTo>
                    <a:cubicBezTo>
                      <a:pt x="159651" y="187803"/>
                      <a:pt x="163010" y="190137"/>
                      <a:pt x="165830" y="193010"/>
                    </a:cubicBezTo>
                    <a:cubicBezTo>
                      <a:pt x="172764" y="200079"/>
                      <a:pt x="172979" y="209414"/>
                      <a:pt x="166679" y="215836"/>
                    </a:cubicBezTo>
                    <a:cubicBezTo>
                      <a:pt x="160123" y="222500"/>
                      <a:pt x="150518" y="222500"/>
                      <a:pt x="143287" y="215404"/>
                    </a:cubicBezTo>
                    <a:cubicBezTo>
                      <a:pt x="130134" y="202507"/>
                      <a:pt x="117183" y="189395"/>
                      <a:pt x="104152" y="176390"/>
                    </a:cubicBezTo>
                    <a:cubicBezTo>
                      <a:pt x="71559" y="143852"/>
                      <a:pt x="38939" y="111353"/>
                      <a:pt x="6387" y="78774"/>
                    </a:cubicBezTo>
                    <a:cubicBezTo>
                      <a:pt x="-1842" y="70532"/>
                      <a:pt x="-2098" y="59848"/>
                      <a:pt x="5497" y="53426"/>
                    </a:cubicBezTo>
                    <a:cubicBezTo>
                      <a:pt x="11432" y="48408"/>
                      <a:pt x="19864" y="48165"/>
                      <a:pt x="25854" y="53183"/>
                    </a:cubicBezTo>
                    <a:cubicBezTo>
                      <a:pt x="29617" y="56327"/>
                      <a:pt x="33017" y="59915"/>
                      <a:pt x="36875" y="63571"/>
                    </a:cubicBezTo>
                    <a:close/>
                  </a:path>
                </a:pathLst>
              </a:custGeom>
              <a:solidFill>
                <a:srgbClr val="50E6FF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55A3EB6-8AE9-4008-9917-A5E562059FC8}"/>
                  </a:ext>
                </a:extLst>
              </p:cNvPr>
              <p:cNvSpPr/>
              <p:nvPr/>
            </p:nvSpPr>
            <p:spPr>
              <a:xfrm>
                <a:off x="4130002" y="3921001"/>
                <a:ext cx="67887" cy="65782"/>
              </a:xfrm>
              <a:custGeom>
                <a:avLst/>
                <a:gdLst>
                  <a:gd name="connsiteX0" fmla="*/ 24337 w 67887"/>
                  <a:gd name="connsiteY0" fmla="*/ 65783 h 65782"/>
                  <a:gd name="connsiteX1" fmla="*/ 0 w 67887"/>
                  <a:gd name="connsiteY1" fmla="*/ 41770 h 65782"/>
                  <a:gd name="connsiteX2" fmla="*/ 8485 w 67887"/>
                  <a:gd name="connsiteY2" fmla="*/ 36307 h 65782"/>
                  <a:gd name="connsiteX3" fmla="*/ 39527 w 67887"/>
                  <a:gd name="connsiteY3" fmla="*/ 5468 h 65782"/>
                  <a:gd name="connsiteX4" fmla="*/ 62933 w 67887"/>
                  <a:gd name="connsiteY4" fmla="*/ 4645 h 65782"/>
                  <a:gd name="connsiteX5" fmla="*/ 62406 w 67887"/>
                  <a:gd name="connsiteY5" fmla="*/ 27970 h 65782"/>
                  <a:gd name="connsiteX6" fmla="*/ 26239 w 67887"/>
                  <a:gd name="connsiteY6" fmla="*/ 64151 h 65782"/>
                  <a:gd name="connsiteX7" fmla="*/ 24337 w 67887"/>
                  <a:gd name="connsiteY7" fmla="*/ 65783 h 6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87" h="65782">
                    <a:moveTo>
                      <a:pt x="24337" y="65783"/>
                    </a:moveTo>
                    <a:cubicBezTo>
                      <a:pt x="16607" y="58161"/>
                      <a:pt x="9430" y="51079"/>
                      <a:pt x="0" y="41770"/>
                    </a:cubicBezTo>
                    <a:cubicBezTo>
                      <a:pt x="2887" y="39949"/>
                      <a:pt x="6125" y="38587"/>
                      <a:pt x="8485" y="36307"/>
                    </a:cubicBezTo>
                    <a:cubicBezTo>
                      <a:pt x="18967" y="26162"/>
                      <a:pt x="29112" y="15680"/>
                      <a:pt x="39527" y="5468"/>
                    </a:cubicBezTo>
                    <a:cubicBezTo>
                      <a:pt x="46690" y="-1561"/>
                      <a:pt x="56336" y="-1790"/>
                      <a:pt x="62933" y="4645"/>
                    </a:cubicBezTo>
                    <a:cubicBezTo>
                      <a:pt x="69651" y="11215"/>
                      <a:pt x="69597" y="20671"/>
                      <a:pt x="62406" y="27970"/>
                    </a:cubicBezTo>
                    <a:cubicBezTo>
                      <a:pt x="50454" y="40138"/>
                      <a:pt x="38313" y="52104"/>
                      <a:pt x="26239" y="64151"/>
                    </a:cubicBezTo>
                    <a:cubicBezTo>
                      <a:pt x="25605" y="64785"/>
                      <a:pt x="24876" y="65324"/>
                      <a:pt x="24337" y="6578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14C9B8-1973-4AAD-872F-4CF3F646CEFE}"/>
                  </a:ext>
                </a:extLst>
              </p:cNvPr>
              <p:cNvSpPr/>
              <p:nvPr/>
            </p:nvSpPr>
            <p:spPr>
              <a:xfrm>
                <a:off x="4194985" y="3983109"/>
                <a:ext cx="64998" cy="65527"/>
              </a:xfrm>
              <a:custGeom>
                <a:avLst/>
                <a:gdLst>
                  <a:gd name="connsiteX0" fmla="*/ 0 w 64998"/>
                  <a:gd name="connsiteY0" fmla="*/ 43255 h 65527"/>
                  <a:gd name="connsiteX1" fmla="*/ 38771 w 64998"/>
                  <a:gd name="connsiteY1" fmla="*/ 4160 h 65527"/>
                  <a:gd name="connsiteX2" fmla="*/ 60450 w 64998"/>
                  <a:gd name="connsiteY2" fmla="*/ 5348 h 65527"/>
                  <a:gd name="connsiteX3" fmla="*/ 60734 w 64998"/>
                  <a:gd name="connsiteY3" fmla="*/ 26662 h 65527"/>
                  <a:gd name="connsiteX4" fmla="*/ 21868 w 64998"/>
                  <a:gd name="connsiteY4" fmla="*/ 65528 h 65527"/>
                  <a:gd name="connsiteX5" fmla="*/ 0 w 64998"/>
                  <a:gd name="connsiteY5" fmla="*/ 43255 h 6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98" h="65527">
                    <a:moveTo>
                      <a:pt x="0" y="43255"/>
                    </a:moveTo>
                    <a:cubicBezTo>
                      <a:pt x="12519" y="30574"/>
                      <a:pt x="25389" y="17111"/>
                      <a:pt x="38771" y="4160"/>
                    </a:cubicBezTo>
                    <a:cubicBezTo>
                      <a:pt x="45166" y="-2018"/>
                      <a:pt x="54312" y="-1060"/>
                      <a:pt x="60450" y="5348"/>
                    </a:cubicBezTo>
                    <a:cubicBezTo>
                      <a:pt x="66211" y="11351"/>
                      <a:pt x="66710" y="20511"/>
                      <a:pt x="60734" y="26662"/>
                    </a:cubicBezTo>
                    <a:cubicBezTo>
                      <a:pt x="47931" y="39883"/>
                      <a:pt x="34724" y="52712"/>
                      <a:pt x="21868" y="65528"/>
                    </a:cubicBezTo>
                    <a:cubicBezTo>
                      <a:pt x="14502" y="58027"/>
                      <a:pt x="7217" y="50608"/>
                      <a:pt x="0" y="43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ED6DA03-018B-4D45-8E42-7A654A7A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1243108"/>
            <a:ext cx="11018520" cy="55399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Microservice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86992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25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25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25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A8F6B9-4FC7-47FA-992C-8189DEBDA861}"/>
              </a:ext>
            </a:extLst>
          </p:cNvPr>
          <p:cNvGrpSpPr/>
          <p:nvPr/>
        </p:nvGrpSpPr>
        <p:grpSpPr>
          <a:xfrm>
            <a:off x="720237" y="1260477"/>
            <a:ext cx="5147163" cy="891449"/>
            <a:chOff x="584200" y="1384302"/>
            <a:chExt cx="4486401" cy="89144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27D4C6F-26DF-4B98-A694-286C90F6FB82}"/>
                </a:ext>
              </a:extLst>
            </p:cNvPr>
            <p:cNvSpPr/>
            <p:nvPr/>
          </p:nvSpPr>
          <p:spPr>
            <a:xfrm>
              <a:off x="584200" y="1384302"/>
              <a:ext cx="368300" cy="306304"/>
            </a:xfrm>
            <a:custGeom>
              <a:avLst/>
              <a:gdLst>
                <a:gd name="connsiteX0" fmla="*/ 164983 w 185012"/>
                <a:gd name="connsiteY0" fmla="*/ 1431 h 146288"/>
                <a:gd name="connsiteX1" fmla="*/ 63805 w 185012"/>
                <a:gd name="connsiteY1" fmla="*/ 102608 h 146288"/>
                <a:gd name="connsiteX2" fmla="*/ 22899 w 185012"/>
                <a:gd name="connsiteY2" fmla="*/ 61702 h 146288"/>
                <a:gd name="connsiteX3" fmla="*/ 1431 w 185012"/>
                <a:gd name="connsiteY3" fmla="*/ 82155 h 146288"/>
                <a:gd name="connsiteX4" fmla="*/ 63805 w 185012"/>
                <a:gd name="connsiteY4" fmla="*/ 145545 h 146288"/>
                <a:gd name="connsiteX5" fmla="*/ 185436 w 185012"/>
                <a:gd name="connsiteY5" fmla="*/ 22899 h 146288"/>
                <a:gd name="connsiteX6" fmla="*/ 164983 w 185012"/>
                <a:gd name="connsiteY6" fmla="*/ 1431 h 14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12" h="146288">
                  <a:moveTo>
                    <a:pt x="164983" y="1431"/>
                  </a:moveTo>
                  <a:lnTo>
                    <a:pt x="63805" y="102608"/>
                  </a:lnTo>
                  <a:lnTo>
                    <a:pt x="22899" y="61702"/>
                  </a:lnTo>
                  <a:lnTo>
                    <a:pt x="1431" y="82155"/>
                  </a:lnTo>
                  <a:lnTo>
                    <a:pt x="63805" y="145545"/>
                  </a:lnTo>
                  <a:lnTo>
                    <a:pt x="185436" y="22899"/>
                  </a:lnTo>
                  <a:lnTo>
                    <a:pt x="164983" y="1431"/>
                  </a:lnTo>
                  <a:close/>
                </a:path>
              </a:pathLst>
            </a:custGeom>
            <a:gradFill>
              <a:gsLst>
                <a:gs pos="100000">
                  <a:srgbClr val="50E6FF"/>
                </a:gs>
                <a:gs pos="0">
                  <a:srgbClr val="0078D4"/>
                </a:gs>
              </a:gsLst>
              <a:lin ang="5400000" scaled="0"/>
            </a:gra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F12B96-F004-48A4-AB7A-13F59D17D2C5}"/>
                </a:ext>
              </a:extLst>
            </p:cNvPr>
            <p:cNvSpPr/>
            <p:nvPr/>
          </p:nvSpPr>
          <p:spPr>
            <a:xfrm>
              <a:off x="1122364" y="1398588"/>
              <a:ext cx="3948237" cy="8771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Standard APIs accessed over http/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gRPC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protocols from user service code</a:t>
              </a:r>
            </a:p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http://localhost:3500/v1.0/invoke/cart/method/</a:t>
              </a:r>
              <a:r>
                <a:rPr lang="en-US" sz="1200" kern="0">
                  <a:solidFill>
                    <a:srgbClr val="0078D4"/>
                  </a:solidFill>
                </a:rPr>
                <a:t>new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order</a:t>
              </a:r>
            </a:p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http://localhost:3500/v1.0/state/inventory/item67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48AA27C-CF45-4569-9C0B-95C875CA4DAC}"/>
              </a:ext>
            </a:extLst>
          </p:cNvPr>
          <p:cNvGrpSpPr/>
          <p:nvPr/>
        </p:nvGrpSpPr>
        <p:grpSpPr>
          <a:xfrm>
            <a:off x="6632946" y="1222640"/>
            <a:ext cx="4574682" cy="445173"/>
            <a:chOff x="584200" y="1384302"/>
            <a:chExt cx="4574682" cy="44517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053212-E931-4FE4-995D-61A3F6F60D7D}"/>
                </a:ext>
              </a:extLst>
            </p:cNvPr>
            <p:cNvSpPr/>
            <p:nvPr/>
          </p:nvSpPr>
          <p:spPr>
            <a:xfrm>
              <a:off x="584200" y="1384302"/>
              <a:ext cx="368300" cy="306304"/>
            </a:xfrm>
            <a:custGeom>
              <a:avLst/>
              <a:gdLst>
                <a:gd name="connsiteX0" fmla="*/ 164983 w 185012"/>
                <a:gd name="connsiteY0" fmla="*/ 1431 h 146288"/>
                <a:gd name="connsiteX1" fmla="*/ 63805 w 185012"/>
                <a:gd name="connsiteY1" fmla="*/ 102608 h 146288"/>
                <a:gd name="connsiteX2" fmla="*/ 22899 w 185012"/>
                <a:gd name="connsiteY2" fmla="*/ 61702 h 146288"/>
                <a:gd name="connsiteX3" fmla="*/ 1431 w 185012"/>
                <a:gd name="connsiteY3" fmla="*/ 82155 h 146288"/>
                <a:gd name="connsiteX4" fmla="*/ 63805 w 185012"/>
                <a:gd name="connsiteY4" fmla="*/ 145545 h 146288"/>
                <a:gd name="connsiteX5" fmla="*/ 185436 w 185012"/>
                <a:gd name="connsiteY5" fmla="*/ 22899 h 146288"/>
                <a:gd name="connsiteX6" fmla="*/ 164983 w 185012"/>
                <a:gd name="connsiteY6" fmla="*/ 1431 h 14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12" h="146288">
                  <a:moveTo>
                    <a:pt x="164983" y="1431"/>
                  </a:moveTo>
                  <a:lnTo>
                    <a:pt x="63805" y="102608"/>
                  </a:lnTo>
                  <a:lnTo>
                    <a:pt x="22899" y="61702"/>
                  </a:lnTo>
                  <a:lnTo>
                    <a:pt x="1431" y="82155"/>
                  </a:lnTo>
                  <a:lnTo>
                    <a:pt x="63805" y="145545"/>
                  </a:lnTo>
                  <a:lnTo>
                    <a:pt x="185436" y="22899"/>
                  </a:lnTo>
                  <a:lnTo>
                    <a:pt x="164983" y="1431"/>
                  </a:lnTo>
                  <a:close/>
                </a:path>
              </a:pathLst>
            </a:custGeom>
            <a:gradFill>
              <a:gsLst>
                <a:gs pos="100000">
                  <a:srgbClr val="50E6FF"/>
                </a:gs>
                <a:gs pos="0">
                  <a:srgbClr val="0078D4"/>
                </a:gs>
              </a:gsLst>
              <a:lin ang="5400000" scaled="0"/>
            </a:gra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0552F2-B674-42C5-9860-E4974379C086}"/>
                </a:ext>
              </a:extLst>
            </p:cNvPr>
            <p:cNvSpPr/>
            <p:nvPr/>
          </p:nvSpPr>
          <p:spPr>
            <a:xfrm>
              <a:off x="1122363" y="1398588"/>
              <a:ext cx="4036519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Runs as local “side car library” dynamically loaded at runtime for each service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A79313-D575-4F75-B984-36733D176AF9}"/>
              </a:ext>
            </a:extLst>
          </p:cNvPr>
          <p:cNvSpPr/>
          <p:nvPr/>
        </p:nvSpPr>
        <p:spPr bwMode="auto">
          <a:xfrm>
            <a:off x="582168" y="4419684"/>
            <a:ext cx="11024615" cy="21034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DC59CFF-EA6E-4DD4-8B0B-4FACA3989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988303" y="5109908"/>
            <a:ext cx="1065348" cy="82967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2FF7ECAF-FFA0-4B4A-B374-B62044645A9E}"/>
              </a:ext>
            </a:extLst>
          </p:cNvPr>
          <p:cNvGrpSpPr/>
          <p:nvPr/>
        </p:nvGrpSpPr>
        <p:grpSpPr>
          <a:xfrm>
            <a:off x="4302662" y="4223455"/>
            <a:ext cx="3765096" cy="378166"/>
            <a:chOff x="5123845" y="4079063"/>
            <a:chExt cx="3765096" cy="378166"/>
          </a:xfrm>
        </p:grpSpPr>
        <p:sp>
          <p:nvSpPr>
            <p:cNvPr id="71" name="Rounded Rectangle 5">
              <a:extLst>
                <a:ext uri="{FF2B5EF4-FFF2-40B4-BE49-F238E27FC236}">
                  <a16:creationId xmlns:a16="http://schemas.microsoft.com/office/drawing/2014/main" id="{D543A6E1-1AD8-491E-B76A-C9E3A749DF1B}"/>
                </a:ext>
              </a:extLst>
            </p:cNvPr>
            <p:cNvSpPr/>
            <p:nvPr/>
          </p:nvSpPr>
          <p:spPr bwMode="auto">
            <a:xfrm flipH="1">
              <a:off x="5123845" y="4081986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HTTP API</a:t>
              </a:r>
            </a:p>
          </p:txBody>
        </p:sp>
        <p:sp>
          <p:nvSpPr>
            <p:cNvPr id="72" name="Rounded Rectangle 5">
              <a:extLst>
                <a:ext uri="{FF2B5EF4-FFF2-40B4-BE49-F238E27FC236}">
                  <a16:creationId xmlns:a16="http://schemas.microsoft.com/office/drawing/2014/main" id="{11F7CD0D-F7F5-4927-BA4A-B5BC6C326CFD}"/>
                </a:ext>
              </a:extLst>
            </p:cNvPr>
            <p:cNvSpPr/>
            <p:nvPr/>
          </p:nvSpPr>
          <p:spPr bwMode="auto">
            <a:xfrm flipH="1">
              <a:off x="7244215" y="4079063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gRPC API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71B682-EBB3-40BE-A1DB-5A35861E5861}"/>
              </a:ext>
            </a:extLst>
          </p:cNvPr>
          <p:cNvGrpSpPr/>
          <p:nvPr/>
        </p:nvGrpSpPr>
        <p:grpSpPr>
          <a:xfrm>
            <a:off x="5025232" y="3887717"/>
            <a:ext cx="2141537" cy="336549"/>
            <a:chOff x="5008563" y="3743325"/>
            <a:chExt cx="2141537" cy="336549"/>
          </a:xfrm>
        </p:grpSpPr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FB3CED93-B24C-4FE8-BA95-D202CF6E9CE1}"/>
                </a:ext>
              </a:extLst>
            </p:cNvPr>
            <p:cNvSpPr/>
            <p:nvPr/>
          </p:nvSpPr>
          <p:spPr bwMode="auto">
            <a:xfrm>
              <a:off x="5008563" y="3930649"/>
              <a:ext cx="2141537" cy="149225"/>
            </a:xfrm>
            <a:custGeom>
              <a:avLst/>
              <a:gdLst>
                <a:gd name="connsiteX0" fmla="*/ 0 w 2222499"/>
                <a:gd name="connsiteY0" fmla="*/ 0 h 128270"/>
                <a:gd name="connsiteX1" fmla="*/ 2222499 w 2222499"/>
                <a:gd name="connsiteY1" fmla="*/ 0 h 128270"/>
                <a:gd name="connsiteX2" fmla="*/ 2222499 w 2222499"/>
                <a:gd name="connsiteY2" fmla="*/ 128270 h 128270"/>
                <a:gd name="connsiteX3" fmla="*/ 0 w 2222499"/>
                <a:gd name="connsiteY3" fmla="*/ 128270 h 128270"/>
                <a:gd name="connsiteX4" fmla="*/ 0 w 2222499"/>
                <a:gd name="connsiteY4" fmla="*/ 0 h 128270"/>
                <a:gd name="connsiteX0" fmla="*/ 0 w 2222499"/>
                <a:gd name="connsiteY0" fmla="*/ 128270 h 219710"/>
                <a:gd name="connsiteX1" fmla="*/ 0 w 2222499"/>
                <a:gd name="connsiteY1" fmla="*/ 0 h 219710"/>
                <a:gd name="connsiteX2" fmla="*/ 2222499 w 2222499"/>
                <a:gd name="connsiteY2" fmla="*/ 0 h 219710"/>
                <a:gd name="connsiteX3" fmla="*/ 2222499 w 2222499"/>
                <a:gd name="connsiteY3" fmla="*/ 128270 h 219710"/>
                <a:gd name="connsiteX4" fmla="*/ 91440 w 2222499"/>
                <a:gd name="connsiteY4" fmla="*/ 219710 h 219710"/>
                <a:gd name="connsiteX0" fmla="*/ 0 w 2222499"/>
                <a:gd name="connsiteY0" fmla="*/ 128270 h 721360"/>
                <a:gd name="connsiteX1" fmla="*/ 0 w 2222499"/>
                <a:gd name="connsiteY1" fmla="*/ 0 h 721360"/>
                <a:gd name="connsiteX2" fmla="*/ 2222499 w 2222499"/>
                <a:gd name="connsiteY2" fmla="*/ 0 h 721360"/>
                <a:gd name="connsiteX3" fmla="*/ 2222499 w 2222499"/>
                <a:gd name="connsiteY3" fmla="*/ 128270 h 721360"/>
                <a:gd name="connsiteX4" fmla="*/ 1821815 w 2222499"/>
                <a:gd name="connsiteY4" fmla="*/ 721360 h 721360"/>
                <a:gd name="connsiteX0" fmla="*/ 0 w 2222499"/>
                <a:gd name="connsiteY0" fmla="*/ 128270 h 359410"/>
                <a:gd name="connsiteX1" fmla="*/ 0 w 2222499"/>
                <a:gd name="connsiteY1" fmla="*/ 0 h 359410"/>
                <a:gd name="connsiteX2" fmla="*/ 2222499 w 2222499"/>
                <a:gd name="connsiteY2" fmla="*/ 0 h 359410"/>
                <a:gd name="connsiteX3" fmla="*/ 2222499 w 2222499"/>
                <a:gd name="connsiteY3" fmla="*/ 128270 h 359410"/>
                <a:gd name="connsiteX4" fmla="*/ 1139190 w 2222499"/>
                <a:gd name="connsiteY4" fmla="*/ 359410 h 359410"/>
                <a:gd name="connsiteX0" fmla="*/ 0 w 2222499"/>
                <a:gd name="connsiteY0" fmla="*/ 128270 h 128270"/>
                <a:gd name="connsiteX1" fmla="*/ 0 w 2222499"/>
                <a:gd name="connsiteY1" fmla="*/ 0 h 128270"/>
                <a:gd name="connsiteX2" fmla="*/ 2222499 w 2222499"/>
                <a:gd name="connsiteY2" fmla="*/ 0 h 128270"/>
                <a:gd name="connsiteX3" fmla="*/ 2222499 w 2222499"/>
                <a:gd name="connsiteY3" fmla="*/ 128270 h 12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499" h="128270">
                  <a:moveTo>
                    <a:pt x="0" y="128270"/>
                  </a:moveTo>
                  <a:lnTo>
                    <a:pt x="0" y="0"/>
                  </a:lnTo>
                  <a:lnTo>
                    <a:pt x="2222499" y="0"/>
                  </a:lnTo>
                  <a:lnTo>
                    <a:pt x="2222499" y="128270"/>
                  </a:lnTo>
                </a:path>
              </a:pathLst>
            </a:custGeom>
            <a:noFill/>
            <a:ln w="19050" cap="flat" cmpd="sng" algn="ctr">
              <a:solidFill>
                <a:srgbClr val="73737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5A14DA3-34BF-4665-8E31-D640BACC8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9651" y="3743325"/>
              <a:ext cx="1" cy="196851"/>
            </a:xfrm>
            <a:prstGeom prst="line">
              <a:avLst/>
            </a:prstGeom>
            <a:noFill/>
            <a:ln w="19050" cap="flat" cmpd="sng" algn="ctr">
              <a:solidFill>
                <a:srgbClr val="737373"/>
              </a:solidFill>
              <a:prstDash val="solid"/>
              <a:headEnd type="none" w="lg" len="med"/>
              <a:tailEnd type="none" w="lg" len="med"/>
            </a:ln>
            <a:effectLst/>
          </p:spPr>
        </p:cxnSp>
      </p:grpSp>
      <p:sp>
        <p:nvSpPr>
          <p:cNvPr id="66" name="Title 65">
            <a:extLst>
              <a:ext uri="{FF2B5EF4-FFF2-40B4-BE49-F238E27FC236}">
                <a16:creationId xmlns:a16="http://schemas.microsoft.com/office/drawing/2014/main" id="{B30CA314-5897-409F-A261-C65E5646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Microservice building blocks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FB102F-9D5C-4F5E-9DB1-00CA9D2F557D}"/>
              </a:ext>
            </a:extLst>
          </p:cNvPr>
          <p:cNvGrpSpPr/>
          <p:nvPr/>
        </p:nvGrpSpPr>
        <p:grpSpPr>
          <a:xfrm>
            <a:off x="2459786" y="4775020"/>
            <a:ext cx="8879248" cy="1499446"/>
            <a:chOff x="2459786" y="4775020"/>
            <a:chExt cx="8879248" cy="149944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D1974D-6588-45AF-8EE8-E6FCD30C37D8}"/>
                </a:ext>
              </a:extLst>
            </p:cNvPr>
            <p:cNvGrpSpPr/>
            <p:nvPr/>
          </p:nvGrpSpPr>
          <p:grpSpPr>
            <a:xfrm>
              <a:off x="2459786" y="4775020"/>
              <a:ext cx="8879248" cy="1499446"/>
              <a:chOff x="1653163" y="3821452"/>
              <a:chExt cx="8879248" cy="149944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8A9EFCD-93A1-49BD-B670-A7B24B2A2D5B}"/>
                  </a:ext>
                </a:extLst>
              </p:cNvPr>
              <p:cNvSpPr/>
              <p:nvPr/>
            </p:nvSpPr>
            <p:spPr bwMode="auto">
              <a:xfrm>
                <a:off x="1653163" y="3821452"/>
                <a:ext cx="1115445" cy="1499446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822960" rIns="18288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Service-to-service invocation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4C94BD9-5459-4D7A-A893-FD520C91F30E}"/>
                  </a:ext>
                </a:extLst>
              </p:cNvPr>
              <p:cNvSpPr/>
              <p:nvPr/>
            </p:nvSpPr>
            <p:spPr bwMode="auto">
              <a:xfrm>
                <a:off x="2763389" y="3821452"/>
                <a:ext cx="1115445" cy="1499446"/>
              </a:xfrm>
              <a:prstGeom prst="rect">
                <a:avLst/>
              </a:prstGeom>
              <a:solidFill>
                <a:srgbClr val="156AB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State management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67E862F-3CC8-4265-8A0D-8773698EF01B}"/>
                  </a:ext>
                </a:extLst>
              </p:cNvPr>
              <p:cNvSpPr/>
              <p:nvPr/>
            </p:nvSpPr>
            <p:spPr bwMode="auto">
              <a:xfrm>
                <a:off x="3873615" y="3821452"/>
                <a:ext cx="1115445" cy="1499446"/>
              </a:xfrm>
              <a:prstGeom prst="rect">
                <a:avLst/>
              </a:prstGeom>
              <a:solidFill>
                <a:srgbClr val="185A96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Publish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subscribe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E33C2AC-070E-4E18-B9CE-E0E9E7E0DC39}"/>
                  </a:ext>
                </a:extLst>
              </p:cNvPr>
              <p:cNvSpPr/>
              <p:nvPr/>
            </p:nvSpPr>
            <p:spPr bwMode="auto">
              <a:xfrm>
                <a:off x="4984077" y="3821452"/>
                <a:ext cx="1115445" cy="1499446"/>
              </a:xfrm>
              <a:prstGeom prst="rect">
                <a:avLst/>
              </a:prstGeom>
              <a:solidFill>
                <a:srgbClr val="1D4A79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Resource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bindings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 triggers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0B0CC4E-A5CF-42F3-A896-B96698469C09}"/>
                  </a:ext>
                </a:extLst>
              </p:cNvPr>
              <p:cNvSpPr/>
              <p:nvPr/>
            </p:nvSpPr>
            <p:spPr bwMode="auto">
              <a:xfrm>
                <a:off x="6095579" y="3821452"/>
                <a:ext cx="1115445" cy="1499446"/>
              </a:xfrm>
              <a:prstGeom prst="rect">
                <a:avLst/>
              </a:prstGeom>
              <a:solidFill>
                <a:srgbClr val="23395C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Actors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EAD12F7-413F-4B3F-89FB-CEAB89D1B3D3}"/>
                  </a:ext>
                </a:extLst>
              </p:cNvPr>
              <p:cNvSpPr/>
              <p:nvPr/>
            </p:nvSpPr>
            <p:spPr bwMode="auto">
              <a:xfrm>
                <a:off x="7206041" y="3821452"/>
                <a:ext cx="1115445" cy="1499446"/>
              </a:xfrm>
              <a:prstGeom prst="rect">
                <a:avLst/>
              </a:prstGeom>
              <a:solidFill>
                <a:srgbClr val="1A2C45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Observability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245F257-D54F-4AAC-89A5-AFA5ACEC2770}"/>
                  </a:ext>
                </a:extLst>
              </p:cNvPr>
              <p:cNvSpPr/>
              <p:nvPr/>
            </p:nvSpPr>
            <p:spPr bwMode="auto">
              <a:xfrm>
                <a:off x="8306504" y="3821452"/>
                <a:ext cx="1115445" cy="1499446"/>
              </a:xfrm>
              <a:prstGeom prst="rect">
                <a:avLst/>
              </a:prstGeom>
              <a:solidFill>
                <a:srgbClr val="121D2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Secrets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D04A921-0C88-4C8A-A47A-9BC9D71260F9}"/>
                  </a:ext>
                </a:extLst>
              </p:cNvPr>
              <p:cNvGrpSpPr/>
              <p:nvPr/>
            </p:nvGrpSpPr>
            <p:grpSpPr>
              <a:xfrm>
                <a:off x="2004737" y="4101434"/>
                <a:ext cx="418791" cy="314215"/>
                <a:chOff x="3018614" y="4968330"/>
                <a:chExt cx="418791" cy="314215"/>
              </a:xfrm>
            </p:grpSpPr>
            <p:sp>
              <p:nvSpPr>
                <p:cNvPr id="163" name="Rectangle 932">
                  <a:extLst>
                    <a:ext uri="{FF2B5EF4-FFF2-40B4-BE49-F238E27FC236}">
                      <a16:creationId xmlns:a16="http://schemas.microsoft.com/office/drawing/2014/main" id="{0358CF65-12C8-48B4-B401-097A6A416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8010" y="5232925"/>
                  <a:ext cx="103995" cy="120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Freeform 933">
                  <a:extLst>
                    <a:ext uri="{FF2B5EF4-FFF2-40B4-BE49-F238E27FC236}">
                      <a16:creationId xmlns:a16="http://schemas.microsoft.com/office/drawing/2014/main" id="{87140F9F-BD1B-4A2C-B3B9-2986B92CE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216387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Freeform 934">
                  <a:extLst>
                    <a:ext uri="{FF2B5EF4-FFF2-40B4-BE49-F238E27FC236}">
                      <a16:creationId xmlns:a16="http://schemas.microsoft.com/office/drawing/2014/main" id="{AB6DF8C4-77AA-4EF9-9C35-B30CED54B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3793" y="5008917"/>
                  <a:ext cx="108210" cy="216489"/>
                </a:xfrm>
                <a:custGeom>
                  <a:avLst/>
                  <a:gdLst>
                    <a:gd name="T0" fmla="*/ 7 w 77"/>
                    <a:gd name="T1" fmla="*/ 144 h 144"/>
                    <a:gd name="T2" fmla="*/ 0 w 77"/>
                    <a:gd name="T3" fmla="*/ 144 h 144"/>
                    <a:gd name="T4" fmla="*/ 0 w 77"/>
                    <a:gd name="T5" fmla="*/ 0 h 144"/>
                    <a:gd name="T6" fmla="*/ 77 w 77"/>
                    <a:gd name="T7" fmla="*/ 0 h 144"/>
                    <a:gd name="T8" fmla="*/ 77 w 77"/>
                    <a:gd name="T9" fmla="*/ 7 h 144"/>
                    <a:gd name="T10" fmla="*/ 7 w 77"/>
                    <a:gd name="T11" fmla="*/ 7 h 144"/>
                    <a:gd name="T12" fmla="*/ 7 w 77"/>
                    <a:gd name="T13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44">
                      <a:moveTo>
                        <a:pt x="7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7"/>
                      </a:lnTo>
                      <a:lnTo>
                        <a:pt x="7" y="7"/>
                      </a:lnTo>
                      <a:lnTo>
                        <a:pt x="7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Rectangle 936">
                  <a:extLst>
                    <a:ext uri="{FF2B5EF4-FFF2-40B4-BE49-F238E27FC236}">
                      <a16:creationId xmlns:a16="http://schemas.microsoft.com/office/drawing/2014/main" id="{4275731D-DD37-4315-96D6-69AE32471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874" y="5121673"/>
                  <a:ext cx="8994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Rectangle 937">
                  <a:extLst>
                    <a:ext uri="{FF2B5EF4-FFF2-40B4-BE49-F238E27FC236}">
                      <a16:creationId xmlns:a16="http://schemas.microsoft.com/office/drawing/2014/main" id="{0A285150-FC1D-4F4A-92A3-8328F76FE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611" y="5121673"/>
                  <a:ext cx="9275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Oval 938">
                  <a:extLst>
                    <a:ext uri="{FF2B5EF4-FFF2-40B4-BE49-F238E27FC236}">
                      <a16:creationId xmlns:a16="http://schemas.microsoft.com/office/drawing/2014/main" id="{D3F0EB07-24C1-45A5-B1F2-071993304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4968330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Rectangle 939">
                  <a:extLst>
                    <a:ext uri="{FF2B5EF4-FFF2-40B4-BE49-F238E27FC236}">
                      <a16:creationId xmlns:a16="http://schemas.microsoft.com/office/drawing/2014/main" id="{0A1C0E1D-C536-449D-9EBA-0DF83BABB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081084"/>
                  <a:ext cx="87131" cy="90204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Oval 940">
                  <a:extLst>
                    <a:ext uri="{FF2B5EF4-FFF2-40B4-BE49-F238E27FC236}">
                      <a16:creationId xmlns:a16="http://schemas.microsoft.com/office/drawing/2014/main" id="{5C9B4AE7-DB86-44CA-92F3-55CEC8F0B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193841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Oval 941">
                  <a:extLst>
                    <a:ext uri="{FF2B5EF4-FFF2-40B4-BE49-F238E27FC236}">
                      <a16:creationId xmlns:a16="http://schemas.microsoft.com/office/drawing/2014/main" id="{D51A19DE-A405-4AB1-BD07-02E3A83B0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8614" y="5081084"/>
                  <a:ext cx="88536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Oval 942">
                  <a:extLst>
                    <a:ext uri="{FF2B5EF4-FFF2-40B4-BE49-F238E27FC236}">
                      <a16:creationId xmlns:a16="http://schemas.microsoft.com/office/drawing/2014/main" id="{FF2424B1-F3D2-4F40-BCA5-D9FC30837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081084"/>
                  <a:ext cx="87131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Rectangle 943">
                  <a:extLst>
                    <a:ext uri="{FF2B5EF4-FFF2-40B4-BE49-F238E27FC236}">
                      <a16:creationId xmlns:a16="http://schemas.microsoft.com/office/drawing/2014/main" id="{ADE44E93-C48B-4871-AF34-21E6170AA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4968331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4" name="Rectangle 944" descr="component solutions">
                  <a:extLst>
                    <a:ext uri="{FF2B5EF4-FFF2-40B4-BE49-F238E27FC236}">
                      <a16:creationId xmlns:a16="http://schemas.microsoft.com/office/drawing/2014/main" id="{61A9B294-C202-4E78-9F05-43C228CB8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193843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Freeform 945">
                  <a:extLst>
                    <a:ext uri="{FF2B5EF4-FFF2-40B4-BE49-F238E27FC236}">
                      <a16:creationId xmlns:a16="http://schemas.microsoft.com/office/drawing/2014/main" id="{46646232-5B9D-4A6A-8323-0BF6D85D4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105142"/>
                  <a:ext cx="22485" cy="43599"/>
                </a:xfrm>
                <a:custGeom>
                  <a:avLst/>
                  <a:gdLst>
                    <a:gd name="T0" fmla="*/ 0 w 16"/>
                    <a:gd name="T1" fmla="*/ 0 h 29"/>
                    <a:gd name="T2" fmla="*/ 16 w 16"/>
                    <a:gd name="T3" fmla="*/ 14 h 29"/>
                    <a:gd name="T4" fmla="*/ 0 w 16"/>
                    <a:gd name="T5" fmla="*/ 29 h 29"/>
                    <a:gd name="T6" fmla="*/ 0 w 16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9">
                      <a:moveTo>
                        <a:pt x="0" y="0"/>
                      </a:moveTo>
                      <a:lnTo>
                        <a:pt x="16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Freeform 946">
                  <a:extLst>
                    <a:ext uri="{FF2B5EF4-FFF2-40B4-BE49-F238E27FC236}">
                      <a16:creationId xmlns:a16="http://schemas.microsoft.com/office/drawing/2014/main" id="{7C1916AC-3BFA-4306-BD45-14CAA15D3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4992390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5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5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Freeform 947">
                  <a:extLst>
                    <a:ext uri="{FF2B5EF4-FFF2-40B4-BE49-F238E27FC236}">
                      <a16:creationId xmlns:a16="http://schemas.microsoft.com/office/drawing/2014/main" id="{3AF721DA-2680-4243-8AFF-8680E0CE6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7749" y="5105168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35C5107-F3A2-46D0-9507-87CB32FBF91C}"/>
                  </a:ext>
                </a:extLst>
              </p:cNvPr>
              <p:cNvGrpSpPr/>
              <p:nvPr/>
            </p:nvGrpSpPr>
            <p:grpSpPr>
              <a:xfrm>
                <a:off x="3236655" y="4103697"/>
                <a:ext cx="233132" cy="309689"/>
                <a:chOff x="4385537" y="4970593"/>
                <a:chExt cx="233132" cy="309689"/>
              </a:xfrm>
            </p:grpSpPr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21BB709-6470-49C9-9405-2528F8824830}"/>
                    </a:ext>
                  </a:extLst>
                </p:cNvPr>
                <p:cNvSpPr/>
                <p:nvPr/>
              </p:nvSpPr>
              <p:spPr>
                <a:xfrm>
                  <a:off x="4385537" y="4970593"/>
                  <a:ext cx="233132" cy="94979"/>
                </a:xfrm>
                <a:custGeom>
                  <a:avLst/>
                  <a:gdLst>
                    <a:gd name="connsiteX0" fmla="*/ 665832 w 665832"/>
                    <a:gd name="connsiteY0" fmla="*/ 135632 h 271264"/>
                    <a:gd name="connsiteX1" fmla="*/ 332916 w 665832"/>
                    <a:gd name="connsiteY1" fmla="*/ 271264 h 271264"/>
                    <a:gd name="connsiteX2" fmla="*/ 0 w 665832"/>
                    <a:gd name="connsiteY2" fmla="*/ 135632 h 271264"/>
                    <a:gd name="connsiteX3" fmla="*/ 332916 w 665832"/>
                    <a:gd name="connsiteY3" fmla="*/ 0 h 271264"/>
                    <a:gd name="connsiteX4" fmla="*/ 665832 w 665832"/>
                    <a:gd name="connsiteY4" fmla="*/ 135632 h 27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832" h="271264">
                      <a:moveTo>
                        <a:pt x="665832" y="135632"/>
                      </a:moveTo>
                      <a:cubicBezTo>
                        <a:pt x="665832" y="210540"/>
                        <a:pt x="516780" y="271264"/>
                        <a:pt x="332916" y="271264"/>
                      </a:cubicBezTo>
                      <a:cubicBezTo>
                        <a:pt x="149052" y="271264"/>
                        <a:pt x="0" y="210540"/>
                        <a:pt x="0" y="135632"/>
                      </a:cubicBezTo>
                      <a:cubicBezTo>
                        <a:pt x="0" y="60725"/>
                        <a:pt x="149052" y="0"/>
                        <a:pt x="332916" y="0"/>
                      </a:cubicBezTo>
                      <a:cubicBezTo>
                        <a:pt x="516780" y="0"/>
                        <a:pt x="665832" y="60725"/>
                        <a:pt x="665832" y="1356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C170AEA1-E2BE-4640-B75B-0F8E8287FC99}"/>
                    </a:ext>
                  </a:extLst>
                </p:cNvPr>
                <p:cNvSpPr/>
                <p:nvPr/>
              </p:nvSpPr>
              <p:spPr>
                <a:xfrm>
                  <a:off x="4385537" y="5018370"/>
                  <a:ext cx="233132" cy="261912"/>
                </a:xfrm>
                <a:custGeom>
                  <a:avLst/>
                  <a:gdLst>
                    <a:gd name="connsiteX0" fmla="*/ 332916 w 665832"/>
                    <a:gd name="connsiteY0" fmla="*/ 135632 h 748031"/>
                    <a:gd name="connsiteX1" fmla="*/ 0 w 665832"/>
                    <a:gd name="connsiteY1" fmla="*/ 0 h 748031"/>
                    <a:gd name="connsiteX2" fmla="*/ 0 w 665832"/>
                    <a:gd name="connsiteY2" fmla="*/ 617332 h 748031"/>
                    <a:gd name="connsiteX3" fmla="*/ 332916 w 665832"/>
                    <a:gd name="connsiteY3" fmla="*/ 752964 h 748031"/>
                    <a:gd name="connsiteX4" fmla="*/ 665832 w 665832"/>
                    <a:gd name="connsiteY4" fmla="*/ 617332 h 748031"/>
                    <a:gd name="connsiteX5" fmla="*/ 665832 w 665832"/>
                    <a:gd name="connsiteY5" fmla="*/ 0 h 748031"/>
                    <a:gd name="connsiteX6" fmla="*/ 332916 w 665832"/>
                    <a:gd name="connsiteY6" fmla="*/ 135632 h 748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5832" h="748031">
                      <a:moveTo>
                        <a:pt x="332916" y="135632"/>
                      </a:moveTo>
                      <a:cubicBezTo>
                        <a:pt x="149607" y="135632"/>
                        <a:pt x="0" y="74803"/>
                        <a:pt x="0" y="0"/>
                      </a:cubicBezTo>
                      <a:lnTo>
                        <a:pt x="0" y="617332"/>
                      </a:lnTo>
                      <a:cubicBezTo>
                        <a:pt x="0" y="692135"/>
                        <a:pt x="148785" y="752964"/>
                        <a:pt x="332916" y="752964"/>
                      </a:cubicBezTo>
                      <a:cubicBezTo>
                        <a:pt x="517047" y="752964"/>
                        <a:pt x="665832" y="692135"/>
                        <a:pt x="665832" y="617332"/>
                      </a:cubicBezTo>
                      <a:lnTo>
                        <a:pt x="665832" y="0"/>
                      </a:lnTo>
                      <a:cubicBezTo>
                        <a:pt x="666654" y="74803"/>
                        <a:pt x="517047" y="135632"/>
                        <a:pt x="332916" y="135632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31E0A1A-4093-40B6-AEC6-92887AECA822}"/>
                    </a:ext>
                  </a:extLst>
                </p:cNvPr>
                <p:cNvSpPr/>
                <p:nvPr/>
              </p:nvSpPr>
              <p:spPr>
                <a:xfrm>
                  <a:off x="4410289" y="4998799"/>
                  <a:ext cx="181325" cy="66197"/>
                </a:xfrm>
                <a:custGeom>
                  <a:avLst/>
                  <a:gdLst>
                    <a:gd name="connsiteX0" fmla="*/ 524445 w 517869"/>
                    <a:gd name="connsiteY0" fmla="*/ 106862 h 189062"/>
                    <a:gd name="connsiteX1" fmla="*/ 262223 w 517869"/>
                    <a:gd name="connsiteY1" fmla="*/ 0 h 189062"/>
                    <a:gd name="connsiteX2" fmla="*/ 0 w 517869"/>
                    <a:gd name="connsiteY2" fmla="*/ 106862 h 189062"/>
                    <a:gd name="connsiteX3" fmla="*/ 22194 w 517869"/>
                    <a:gd name="connsiteY3" fmla="*/ 149606 h 189062"/>
                    <a:gd name="connsiteX4" fmla="*/ 262223 w 517869"/>
                    <a:gd name="connsiteY4" fmla="*/ 190707 h 189062"/>
                    <a:gd name="connsiteX5" fmla="*/ 503073 w 517869"/>
                    <a:gd name="connsiteY5" fmla="*/ 149606 h 189062"/>
                    <a:gd name="connsiteX6" fmla="*/ 524445 w 517869"/>
                    <a:gd name="connsiteY6" fmla="*/ 106862 h 1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7869" h="189062">
                      <a:moveTo>
                        <a:pt x="524445" y="106862"/>
                      </a:moveTo>
                      <a:cubicBezTo>
                        <a:pt x="524445" y="47677"/>
                        <a:pt x="406897" y="0"/>
                        <a:pt x="262223" y="0"/>
                      </a:cubicBezTo>
                      <a:cubicBezTo>
                        <a:pt x="117548" y="0"/>
                        <a:pt x="0" y="47677"/>
                        <a:pt x="0" y="106862"/>
                      </a:cubicBezTo>
                      <a:cubicBezTo>
                        <a:pt x="0" y="121658"/>
                        <a:pt x="7398" y="136454"/>
                        <a:pt x="22194" y="149606"/>
                      </a:cubicBezTo>
                      <a:cubicBezTo>
                        <a:pt x="83024" y="175089"/>
                        <a:pt x="167691" y="190707"/>
                        <a:pt x="262223" y="190707"/>
                      </a:cubicBezTo>
                      <a:cubicBezTo>
                        <a:pt x="356754" y="190707"/>
                        <a:pt x="442244" y="175089"/>
                        <a:pt x="503073" y="149606"/>
                      </a:cubicBezTo>
                      <a:cubicBezTo>
                        <a:pt x="517047" y="136454"/>
                        <a:pt x="524445" y="121658"/>
                        <a:pt x="524445" y="10686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8A8F57AE-A71B-4DA5-810C-3AF25DD1E431}"/>
                  </a:ext>
                </a:extLst>
              </p:cNvPr>
              <p:cNvGrpSpPr/>
              <p:nvPr/>
            </p:nvGrpSpPr>
            <p:grpSpPr>
              <a:xfrm>
                <a:off x="4235979" y="4148718"/>
                <a:ext cx="494558" cy="219646"/>
                <a:chOff x="5522126" y="5015614"/>
                <a:chExt cx="494558" cy="219646"/>
              </a:xfrm>
            </p:grpSpPr>
            <p:sp>
              <p:nvSpPr>
                <p:cNvPr id="153" name="AutoShape 131">
                  <a:extLst>
                    <a:ext uri="{FF2B5EF4-FFF2-40B4-BE49-F238E27FC236}">
                      <a16:creationId xmlns:a16="http://schemas.microsoft.com/office/drawing/2014/main" id="{6C5E6551-0FD1-463A-BC69-8FF37F280ACC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523543" y="5015614"/>
                  <a:ext cx="493141" cy="21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Rectangle 133">
                  <a:extLst>
                    <a:ext uri="{FF2B5EF4-FFF2-40B4-BE49-F238E27FC236}">
                      <a16:creationId xmlns:a16="http://schemas.microsoft.com/office/drawing/2014/main" id="{9953A682-79D4-447B-BEBB-8A690AB1F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2126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Rectangle 134">
                  <a:extLst>
                    <a:ext uri="{FF2B5EF4-FFF2-40B4-BE49-F238E27FC236}">
                      <a16:creationId xmlns:a16="http://schemas.microsoft.com/office/drawing/2014/main" id="{1BA0016D-0F4F-41A4-8026-21EA6EAF2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572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Rectangle 135">
                  <a:extLst>
                    <a:ext uri="{FF2B5EF4-FFF2-40B4-BE49-F238E27FC236}">
                      <a16:creationId xmlns:a16="http://schemas.microsoft.com/office/drawing/2014/main" id="{FB29CD21-7BEC-4C58-91E4-527ABCFD7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9018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Rectangle 136">
                  <a:extLst>
                    <a:ext uri="{FF2B5EF4-FFF2-40B4-BE49-F238E27FC236}">
                      <a16:creationId xmlns:a16="http://schemas.microsoft.com/office/drawing/2014/main" id="{2CDA0F1D-3AAA-4B6E-B9EB-4F82D89B2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2465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Rectangle 137">
                  <a:extLst>
                    <a:ext uri="{FF2B5EF4-FFF2-40B4-BE49-F238E27FC236}">
                      <a16:creationId xmlns:a16="http://schemas.microsoft.com/office/drawing/2014/main" id="{F042DE17-9689-4567-81FA-AB91F61EA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3543" y="5120477"/>
                  <a:ext cx="442126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 138">
                  <a:extLst>
                    <a:ext uri="{FF2B5EF4-FFF2-40B4-BE49-F238E27FC236}">
                      <a16:creationId xmlns:a16="http://schemas.microsoft.com/office/drawing/2014/main" id="{EB830D3F-CB2E-4431-A6AE-2921A7FB0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2996" y="5086468"/>
                  <a:ext cx="73688" cy="147375"/>
                </a:xfrm>
                <a:custGeom>
                  <a:avLst/>
                  <a:gdLst>
                    <a:gd name="T0" fmla="*/ 0 w 52"/>
                    <a:gd name="T1" fmla="*/ 104 h 104"/>
                    <a:gd name="T2" fmla="*/ 52 w 52"/>
                    <a:gd name="T3" fmla="*/ 52 h 104"/>
                    <a:gd name="T4" fmla="*/ 0 w 52"/>
                    <a:gd name="T5" fmla="*/ 0 h 104"/>
                    <a:gd name="T6" fmla="*/ 0 w 52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104">
                      <a:moveTo>
                        <a:pt x="0" y="104"/>
                      </a:moveTo>
                      <a:lnTo>
                        <a:pt x="52" y="52"/>
                      </a:lnTo>
                      <a:lnTo>
                        <a:pt x="0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6E2D5EF-446E-4A2D-AC48-24B24C0C8735}"/>
                  </a:ext>
                </a:extLst>
              </p:cNvPr>
              <p:cNvGrpSpPr/>
              <p:nvPr/>
            </p:nvGrpSpPr>
            <p:grpSpPr>
              <a:xfrm>
                <a:off x="6455586" y="4077229"/>
                <a:ext cx="395430" cy="362625"/>
                <a:chOff x="8058210" y="4944318"/>
                <a:chExt cx="395430" cy="362625"/>
              </a:xfrm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0D3482D6-17B0-47C6-BDC9-25EC1E1F5CF0}"/>
                    </a:ext>
                  </a:extLst>
                </p:cNvPr>
                <p:cNvSpPr/>
                <p:nvPr/>
              </p:nvSpPr>
              <p:spPr>
                <a:xfrm>
                  <a:off x="8306131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16CF1FCB-60A3-4E11-BF47-542DD98E80D6}"/>
                    </a:ext>
                  </a:extLst>
                </p:cNvPr>
                <p:cNvSpPr/>
                <p:nvPr/>
              </p:nvSpPr>
              <p:spPr>
                <a:xfrm>
                  <a:off x="8338239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6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95" y="1994"/>
                        <a:pt x="52196" y="1994"/>
                      </a:cubicBezTo>
                      <a:cubicBezTo>
                        <a:pt x="79896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99076344-EB7C-4C44-9867-4B689E4B42D4}"/>
                    </a:ext>
                  </a:extLst>
                </p:cNvPr>
                <p:cNvSpPr/>
                <p:nvPr/>
              </p:nvSpPr>
              <p:spPr>
                <a:xfrm>
                  <a:off x="8181822" y="5045410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F64E9013-2DB0-43E4-82B5-85F322790D19}"/>
                    </a:ext>
                  </a:extLst>
                </p:cNvPr>
                <p:cNvSpPr/>
                <p:nvPr/>
              </p:nvSpPr>
              <p:spPr>
                <a:xfrm>
                  <a:off x="8213938" y="494431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6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7"/>
                        <a:pt x="52196" y="102397"/>
                      </a:cubicBezTo>
                      <a:cubicBezTo>
                        <a:pt x="24496" y="102397"/>
                        <a:pt x="1994" y="79896"/>
                        <a:pt x="1994" y="52196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2" y="1994"/>
                        <a:pt x="102398" y="24495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6C52C375-2099-42B6-8A4A-1EA3986EC0E4}"/>
                    </a:ext>
                  </a:extLst>
                </p:cNvPr>
                <p:cNvSpPr/>
                <p:nvPr/>
              </p:nvSpPr>
              <p:spPr>
                <a:xfrm>
                  <a:off x="8181822" y="5233189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C20E3994-9411-4518-9CC0-EDE8A8016F61}"/>
                    </a:ext>
                  </a:extLst>
                </p:cNvPr>
                <p:cNvSpPr/>
                <p:nvPr/>
              </p:nvSpPr>
              <p:spPr>
                <a:xfrm>
                  <a:off x="8213938" y="513212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8 h 101141"/>
                    <a:gd name="connsiteX2" fmla="*/ 1994 w 101142"/>
                    <a:gd name="connsiteY2" fmla="*/ 52196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8"/>
                        <a:pt x="52196" y="102398"/>
                      </a:cubicBezTo>
                      <a:cubicBezTo>
                        <a:pt x="24496" y="102398"/>
                        <a:pt x="1994" y="79896"/>
                        <a:pt x="1994" y="52196"/>
                      </a:cubicBezTo>
                      <a:cubicBezTo>
                        <a:pt x="1994" y="24496"/>
                        <a:pt x="24496" y="1994"/>
                        <a:pt x="52196" y="1994"/>
                      </a:cubicBezTo>
                      <a:cubicBezTo>
                        <a:pt x="79896" y="1994"/>
                        <a:pt x="102398" y="24410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7D4DF73E-FB1B-47F8-B619-70C61F69322A}"/>
                    </a:ext>
                  </a:extLst>
                </p:cNvPr>
                <p:cNvSpPr/>
                <p:nvPr/>
              </p:nvSpPr>
              <p:spPr>
                <a:xfrm>
                  <a:off x="8058210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E69D0DF1-2D39-4084-8FF9-BAB4BFD95A6F}"/>
                    </a:ext>
                  </a:extLst>
                </p:cNvPr>
                <p:cNvSpPr/>
                <p:nvPr/>
              </p:nvSpPr>
              <p:spPr>
                <a:xfrm>
                  <a:off x="8090326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7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1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DC222BE-1A5C-450D-BBC6-452C04233303}"/>
                  </a:ext>
                </a:extLst>
              </p:cNvPr>
              <p:cNvGrpSpPr/>
              <p:nvPr/>
            </p:nvGrpSpPr>
            <p:grpSpPr>
              <a:xfrm>
                <a:off x="7575169" y="4105166"/>
                <a:ext cx="363103" cy="306751"/>
                <a:chOff x="9332611" y="4972062"/>
                <a:chExt cx="363103" cy="306751"/>
              </a:xfrm>
            </p:grpSpPr>
            <p:sp>
              <p:nvSpPr>
                <p:cNvPr id="136" name="Freeform 855">
                  <a:extLst>
                    <a:ext uri="{FF2B5EF4-FFF2-40B4-BE49-F238E27FC236}">
                      <a16:creationId xmlns:a16="http://schemas.microsoft.com/office/drawing/2014/main" id="{682185FB-DF4F-4098-B7C4-8BF27992F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242739" flipV="1">
                  <a:off x="9369582" y="5132579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757">
                  <a:extLst>
                    <a:ext uri="{FF2B5EF4-FFF2-40B4-BE49-F238E27FC236}">
                      <a16:creationId xmlns:a16="http://schemas.microsoft.com/office/drawing/2014/main" id="{1117FCDD-4B24-49D8-9890-91F08088A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2611" y="5197354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 855">
                  <a:extLst>
                    <a:ext uri="{FF2B5EF4-FFF2-40B4-BE49-F238E27FC236}">
                      <a16:creationId xmlns:a16="http://schemas.microsoft.com/office/drawing/2014/main" id="{95D68B02-27DD-47FB-97D5-1FD4993D50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5186172" flipV="1">
                  <a:off x="9434981" y="5022187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Oval 757">
                  <a:extLst>
                    <a:ext uri="{FF2B5EF4-FFF2-40B4-BE49-F238E27FC236}">
                      <a16:creationId xmlns:a16="http://schemas.microsoft.com/office/drawing/2014/main" id="{5DB5B498-85BB-4F43-9BE3-95BDF8C9E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412184" y="4972062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Freeform 855">
                  <a:extLst>
                    <a:ext uri="{FF2B5EF4-FFF2-40B4-BE49-F238E27FC236}">
                      <a16:creationId xmlns:a16="http://schemas.microsoft.com/office/drawing/2014/main" id="{FFFC521B-E12D-42B4-A0E3-C4D1931CC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31571" flipV="1">
                  <a:off x="9479573" y="5162870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Oval 757">
                  <a:extLst>
                    <a:ext uri="{FF2B5EF4-FFF2-40B4-BE49-F238E27FC236}">
                      <a16:creationId xmlns:a16="http://schemas.microsoft.com/office/drawing/2014/main" id="{AB275328-C19D-46A3-99C8-74D9CA81A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614255" y="5146328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Oval 757">
                  <a:extLst>
                    <a:ext uri="{FF2B5EF4-FFF2-40B4-BE49-F238E27FC236}">
                      <a16:creationId xmlns:a16="http://schemas.microsoft.com/office/drawing/2014/main" id="{A27F82D6-848B-4853-BED3-A6EB56995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2399" y="5075906"/>
                  <a:ext cx="145899" cy="14589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CAB6F2A-EE10-4AB5-84A8-CC3042A1F1BA}"/>
                  </a:ext>
                </a:extLst>
              </p:cNvPr>
              <p:cNvSpPr/>
              <p:nvPr/>
            </p:nvSpPr>
            <p:spPr bwMode="auto">
              <a:xfrm>
                <a:off x="9416966" y="3821452"/>
                <a:ext cx="1115445" cy="1499446"/>
              </a:xfrm>
              <a:prstGeom prst="rect">
                <a:avLst/>
              </a:prstGeom>
              <a:solidFill>
                <a:srgbClr val="00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Extensible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82CBB2D-7F29-4B43-9EA4-C91902508983}"/>
                  </a:ext>
                </a:extLst>
              </p:cNvPr>
              <p:cNvGrpSpPr/>
              <p:nvPr/>
            </p:nvGrpSpPr>
            <p:grpSpPr>
              <a:xfrm>
                <a:off x="9839945" y="4125341"/>
                <a:ext cx="269485" cy="266401"/>
                <a:chOff x="10615894" y="4992237"/>
                <a:chExt cx="269485" cy="266401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50D48DE5-51D6-470E-95F6-4B6AC17C6812}"/>
                    </a:ext>
                  </a:extLst>
                </p:cNvPr>
                <p:cNvSpPr/>
                <p:nvPr/>
              </p:nvSpPr>
              <p:spPr>
                <a:xfrm>
                  <a:off x="10747879" y="5041638"/>
                  <a:ext cx="93474" cy="88800"/>
                </a:xfrm>
                <a:custGeom>
                  <a:avLst/>
                  <a:gdLst>
                    <a:gd name="connsiteX0" fmla="*/ 144342 w 143125"/>
                    <a:gd name="connsiteY0" fmla="*/ 80293 h 135969"/>
                    <a:gd name="connsiteX1" fmla="*/ 81796 w 143125"/>
                    <a:gd name="connsiteY1" fmla="*/ 136971 h 135969"/>
                    <a:gd name="connsiteX2" fmla="*/ 43295 w 143125"/>
                    <a:gd name="connsiteY2" fmla="*/ 99186 h 135969"/>
                    <a:gd name="connsiteX3" fmla="*/ 72135 w 143125"/>
                    <a:gd name="connsiteY3" fmla="*/ 66124 h 135969"/>
                    <a:gd name="connsiteX4" fmla="*/ 72135 w 143125"/>
                    <a:gd name="connsiteY4" fmla="*/ 51954 h 135969"/>
                    <a:gd name="connsiteX5" fmla="*/ 72135 w 143125"/>
                    <a:gd name="connsiteY5" fmla="*/ 51954 h 135969"/>
                    <a:gd name="connsiteX6" fmla="*/ 52885 w 143125"/>
                    <a:gd name="connsiteY6" fmla="*/ 51954 h 135969"/>
                    <a:gd name="connsiteX7" fmla="*/ 24045 w 143125"/>
                    <a:gd name="connsiteY7" fmla="*/ 80293 h 135969"/>
                    <a:gd name="connsiteX8" fmla="*/ 0 w 143125"/>
                    <a:gd name="connsiteY8" fmla="*/ 56678 h 135969"/>
                    <a:gd name="connsiteX9" fmla="*/ 62546 w 143125"/>
                    <a:gd name="connsiteY9" fmla="*/ 0 h 135969"/>
                    <a:gd name="connsiteX10" fmla="*/ 144342 w 143125"/>
                    <a:gd name="connsiteY10" fmla="*/ 80293 h 135969"/>
                    <a:gd name="connsiteX11" fmla="*/ 144342 w 143125"/>
                    <a:gd name="connsiteY11" fmla="*/ 80293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3125" h="135969">
                      <a:moveTo>
                        <a:pt x="144342" y="80293"/>
                      </a:moveTo>
                      <a:cubicBezTo>
                        <a:pt x="81796" y="136971"/>
                        <a:pt x="81796" y="136971"/>
                        <a:pt x="81796" y="136971"/>
                      </a:cubicBezTo>
                      <a:cubicBezTo>
                        <a:pt x="43295" y="99186"/>
                        <a:pt x="43295" y="99186"/>
                        <a:pt x="43295" y="99186"/>
                      </a:cubicBezTo>
                      <a:cubicBezTo>
                        <a:pt x="72135" y="66124"/>
                        <a:pt x="72135" y="66124"/>
                        <a:pt x="72135" y="66124"/>
                      </a:cubicBezTo>
                      <a:cubicBezTo>
                        <a:pt x="76930" y="61401"/>
                        <a:pt x="76930" y="56678"/>
                        <a:pt x="72135" y="51954"/>
                      </a:cubicBezTo>
                      <a:lnTo>
                        <a:pt x="72135" y="51954"/>
                      </a:lnTo>
                      <a:cubicBezTo>
                        <a:pt x="67341" y="47231"/>
                        <a:pt x="57680" y="47231"/>
                        <a:pt x="52885" y="51954"/>
                      </a:cubicBezTo>
                      <a:cubicBezTo>
                        <a:pt x="24045" y="80293"/>
                        <a:pt x="24045" y="80293"/>
                        <a:pt x="24045" y="80293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cubicBezTo>
                        <a:pt x="62546" y="0"/>
                        <a:pt x="62546" y="0"/>
                        <a:pt x="62546" y="0"/>
                      </a:cubicBezTo>
                      <a:cubicBezTo>
                        <a:pt x="144342" y="80293"/>
                        <a:pt x="144342" y="80293"/>
                        <a:pt x="144342" y="80293"/>
                      </a:cubicBezTo>
                      <a:lnTo>
                        <a:pt x="144342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95FFF42-ACFA-40E7-9230-ECFBE15AF366}"/>
                    </a:ext>
                  </a:extLst>
                </p:cNvPr>
                <p:cNvSpPr/>
                <p:nvPr/>
              </p:nvSpPr>
              <p:spPr>
                <a:xfrm>
                  <a:off x="10622156" y="5124923"/>
                  <a:ext cx="130863" cy="130863"/>
                </a:xfrm>
                <a:custGeom>
                  <a:avLst/>
                  <a:gdLst>
                    <a:gd name="connsiteX0" fmla="*/ 206888 w 200375"/>
                    <a:gd name="connsiteY0" fmla="*/ 80293 h 200375"/>
                    <a:gd name="connsiteX1" fmla="*/ 163592 w 200375"/>
                    <a:gd name="connsiteY1" fmla="*/ 37785 h 200375"/>
                    <a:gd name="connsiteX2" fmla="*/ 91457 w 200375"/>
                    <a:gd name="connsiteY2" fmla="*/ 108632 h 200375"/>
                    <a:gd name="connsiteX3" fmla="*/ 72207 w 200375"/>
                    <a:gd name="connsiteY3" fmla="*/ 108632 h 200375"/>
                    <a:gd name="connsiteX4" fmla="*/ 72207 w 200375"/>
                    <a:gd name="connsiteY4" fmla="*/ 108632 h 200375"/>
                    <a:gd name="connsiteX5" fmla="*/ 72207 w 200375"/>
                    <a:gd name="connsiteY5" fmla="*/ 94463 h 200375"/>
                    <a:gd name="connsiteX6" fmla="*/ 149208 w 200375"/>
                    <a:gd name="connsiteY6" fmla="*/ 18893 h 200375"/>
                    <a:gd name="connsiteX7" fmla="*/ 125163 w 200375"/>
                    <a:gd name="connsiteY7" fmla="*/ 0 h 200375"/>
                    <a:gd name="connsiteX8" fmla="*/ 33706 w 200375"/>
                    <a:gd name="connsiteY8" fmla="*/ 89811 h 200375"/>
                    <a:gd name="connsiteX9" fmla="*/ 0 w 200375"/>
                    <a:gd name="connsiteY9" fmla="*/ 203166 h 200375"/>
                    <a:gd name="connsiteX10" fmla="*/ 115502 w 200375"/>
                    <a:gd name="connsiteY10" fmla="*/ 170104 h 200375"/>
                    <a:gd name="connsiteX11" fmla="*/ 206888 w 200375"/>
                    <a:gd name="connsiteY11" fmla="*/ 80293 h 200375"/>
                    <a:gd name="connsiteX12" fmla="*/ 206888 w 200375"/>
                    <a:gd name="connsiteY12" fmla="*/ 80293 h 200375"/>
                    <a:gd name="connsiteX13" fmla="*/ 206888 w 200375"/>
                    <a:gd name="connsiteY13" fmla="*/ 80293 h 200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0375" h="200375">
                      <a:moveTo>
                        <a:pt x="206888" y="80293"/>
                      </a:moveTo>
                      <a:cubicBezTo>
                        <a:pt x="163592" y="37785"/>
                        <a:pt x="163592" y="37785"/>
                        <a:pt x="163592" y="37785"/>
                      </a:cubicBezTo>
                      <a:cubicBezTo>
                        <a:pt x="91457" y="108632"/>
                        <a:pt x="91457" y="108632"/>
                        <a:pt x="91457" y="108632"/>
                      </a:cubicBezTo>
                      <a:cubicBezTo>
                        <a:pt x="86663" y="113355"/>
                        <a:pt x="77002" y="113355"/>
                        <a:pt x="72207" y="108632"/>
                      </a:cubicBezTo>
                      <a:lnTo>
                        <a:pt x="72207" y="108632"/>
                      </a:lnTo>
                      <a:cubicBezTo>
                        <a:pt x="67412" y="103909"/>
                        <a:pt x="67412" y="99186"/>
                        <a:pt x="72207" y="94463"/>
                      </a:cubicBezTo>
                      <a:cubicBezTo>
                        <a:pt x="149208" y="18893"/>
                        <a:pt x="149208" y="18893"/>
                        <a:pt x="149208" y="18893"/>
                      </a:cubicBezTo>
                      <a:cubicBezTo>
                        <a:pt x="125163" y="0"/>
                        <a:pt x="125163" y="0"/>
                        <a:pt x="125163" y="0"/>
                      </a:cubicBezTo>
                      <a:cubicBezTo>
                        <a:pt x="33706" y="89811"/>
                        <a:pt x="33706" y="89811"/>
                        <a:pt x="33706" y="89811"/>
                      </a:cubicBezTo>
                      <a:cubicBezTo>
                        <a:pt x="0" y="203166"/>
                        <a:pt x="0" y="203166"/>
                        <a:pt x="0" y="203166"/>
                      </a:cubicBezTo>
                      <a:cubicBezTo>
                        <a:pt x="115502" y="170104"/>
                        <a:pt x="115502" y="170104"/>
                        <a:pt x="115502" y="170104"/>
                      </a:cubicBezTo>
                      <a:lnTo>
                        <a:pt x="206888" y="80293"/>
                      </a:lnTo>
                      <a:lnTo>
                        <a:pt x="206888" y="80293"/>
                      </a:lnTo>
                      <a:lnTo>
                        <a:pt x="206888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5FD3A93-F935-4345-9A54-EDA911A1C6F9}"/>
                    </a:ext>
                  </a:extLst>
                </p:cNvPr>
                <p:cNvSpPr/>
                <p:nvPr/>
              </p:nvSpPr>
              <p:spPr>
                <a:xfrm>
                  <a:off x="10801253" y="4992237"/>
                  <a:ext cx="84126" cy="88800"/>
                </a:xfrm>
                <a:custGeom>
                  <a:avLst/>
                  <a:gdLst>
                    <a:gd name="connsiteX0" fmla="*/ 81868 w 128812"/>
                    <a:gd name="connsiteY0" fmla="*/ 137042 h 135969"/>
                    <a:gd name="connsiteX1" fmla="*/ 134824 w 128812"/>
                    <a:gd name="connsiteY1" fmla="*/ 80365 h 135969"/>
                    <a:gd name="connsiteX2" fmla="*/ 52956 w 128812"/>
                    <a:gd name="connsiteY2" fmla="*/ 0 h 135969"/>
                    <a:gd name="connsiteX3" fmla="*/ 0 w 128812"/>
                    <a:gd name="connsiteY3" fmla="*/ 56678 h 135969"/>
                    <a:gd name="connsiteX4" fmla="*/ 81868 w 128812"/>
                    <a:gd name="connsiteY4" fmla="*/ 137042 h 135969"/>
                    <a:gd name="connsiteX5" fmla="*/ 81868 w 128812"/>
                    <a:gd name="connsiteY5" fmla="*/ 137042 h 135969"/>
                    <a:gd name="connsiteX6" fmla="*/ 81868 w 128812"/>
                    <a:gd name="connsiteY6" fmla="*/ 137042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812" h="135969">
                      <a:moveTo>
                        <a:pt x="81868" y="137042"/>
                      </a:moveTo>
                      <a:cubicBezTo>
                        <a:pt x="134824" y="80365"/>
                        <a:pt x="134824" y="80365"/>
                        <a:pt x="134824" y="80365"/>
                      </a:cubicBezTo>
                      <a:cubicBezTo>
                        <a:pt x="52956" y="0"/>
                        <a:pt x="52956" y="0"/>
                        <a:pt x="52956" y="0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lnTo>
                        <a:pt x="81868" y="137042"/>
                      </a:lnTo>
                      <a:lnTo>
                        <a:pt x="81868" y="137042"/>
                      </a:lnTo>
                      <a:lnTo>
                        <a:pt x="81868" y="1370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762D4CBB-6A59-441A-B193-AA07399929A5}"/>
                    </a:ext>
                  </a:extLst>
                </p:cNvPr>
                <p:cNvSpPr/>
                <p:nvPr/>
              </p:nvSpPr>
              <p:spPr>
                <a:xfrm>
                  <a:off x="10615894" y="4992237"/>
                  <a:ext cx="261726" cy="266401"/>
                </a:xfrm>
                <a:custGeom>
                  <a:avLst/>
                  <a:gdLst>
                    <a:gd name="connsiteX0" fmla="*/ 317524 w 400751"/>
                    <a:gd name="connsiteY0" fmla="*/ 240951 h 407907"/>
                    <a:gd name="connsiteX1" fmla="*/ 298274 w 400751"/>
                    <a:gd name="connsiteY1" fmla="*/ 240951 h 407907"/>
                    <a:gd name="connsiteX2" fmla="*/ 168387 w 400751"/>
                    <a:gd name="connsiteY2" fmla="*/ 118150 h 407907"/>
                    <a:gd name="connsiteX3" fmla="*/ 173182 w 400751"/>
                    <a:gd name="connsiteY3" fmla="*/ 85088 h 407907"/>
                    <a:gd name="connsiteX4" fmla="*/ 86591 w 400751"/>
                    <a:gd name="connsiteY4" fmla="*/ 0 h 407907"/>
                    <a:gd name="connsiteX5" fmla="*/ 86591 w 400751"/>
                    <a:gd name="connsiteY5" fmla="*/ 0 h 407907"/>
                    <a:gd name="connsiteX6" fmla="*/ 91386 w 400751"/>
                    <a:gd name="connsiteY6" fmla="*/ 23616 h 407907"/>
                    <a:gd name="connsiteX7" fmla="*/ 120225 w 400751"/>
                    <a:gd name="connsiteY7" fmla="*/ 70847 h 407907"/>
                    <a:gd name="connsiteX8" fmla="*/ 72135 w 400751"/>
                    <a:gd name="connsiteY8" fmla="*/ 118078 h 407907"/>
                    <a:gd name="connsiteX9" fmla="*/ 19179 w 400751"/>
                    <a:gd name="connsiteY9" fmla="*/ 75570 h 407907"/>
                    <a:gd name="connsiteX10" fmla="*/ 4795 w 400751"/>
                    <a:gd name="connsiteY10" fmla="*/ 61401 h 407907"/>
                    <a:gd name="connsiteX11" fmla="*/ 0 w 400751"/>
                    <a:gd name="connsiteY11" fmla="*/ 85016 h 407907"/>
                    <a:gd name="connsiteX12" fmla="*/ 86591 w 400751"/>
                    <a:gd name="connsiteY12" fmla="*/ 170033 h 407907"/>
                    <a:gd name="connsiteX13" fmla="*/ 110636 w 400751"/>
                    <a:gd name="connsiteY13" fmla="*/ 170033 h 407907"/>
                    <a:gd name="connsiteX14" fmla="*/ 240522 w 400751"/>
                    <a:gd name="connsiteY14" fmla="*/ 292906 h 407907"/>
                    <a:gd name="connsiteX15" fmla="*/ 235728 w 400751"/>
                    <a:gd name="connsiteY15" fmla="*/ 325968 h 407907"/>
                    <a:gd name="connsiteX16" fmla="*/ 322319 w 400751"/>
                    <a:gd name="connsiteY16" fmla="*/ 410984 h 407907"/>
                    <a:gd name="connsiteX17" fmla="*/ 322319 w 400751"/>
                    <a:gd name="connsiteY17" fmla="*/ 410984 h 407907"/>
                    <a:gd name="connsiteX18" fmla="*/ 317524 w 400751"/>
                    <a:gd name="connsiteY18" fmla="*/ 387369 h 407907"/>
                    <a:gd name="connsiteX19" fmla="*/ 288684 w 400751"/>
                    <a:gd name="connsiteY19" fmla="*/ 344860 h 407907"/>
                    <a:gd name="connsiteX20" fmla="*/ 336774 w 400751"/>
                    <a:gd name="connsiteY20" fmla="*/ 292906 h 407907"/>
                    <a:gd name="connsiteX21" fmla="*/ 384865 w 400751"/>
                    <a:gd name="connsiteY21" fmla="*/ 335414 h 407907"/>
                    <a:gd name="connsiteX22" fmla="*/ 404115 w 400751"/>
                    <a:gd name="connsiteY22" fmla="*/ 349583 h 407907"/>
                    <a:gd name="connsiteX23" fmla="*/ 404115 w 400751"/>
                    <a:gd name="connsiteY23" fmla="*/ 325968 h 407907"/>
                    <a:gd name="connsiteX24" fmla="*/ 317524 w 400751"/>
                    <a:gd name="connsiteY24" fmla="*/ 240951 h 407907"/>
                    <a:gd name="connsiteX25" fmla="*/ 317524 w 400751"/>
                    <a:gd name="connsiteY25" fmla="*/ 240951 h 40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0751" h="407907">
                      <a:moveTo>
                        <a:pt x="317524" y="240951"/>
                      </a:moveTo>
                      <a:cubicBezTo>
                        <a:pt x="312729" y="240951"/>
                        <a:pt x="307935" y="240951"/>
                        <a:pt x="298274" y="240951"/>
                      </a:cubicBezTo>
                      <a:cubicBezTo>
                        <a:pt x="168387" y="118150"/>
                        <a:pt x="168387" y="118150"/>
                        <a:pt x="168387" y="118150"/>
                      </a:cubicBezTo>
                      <a:cubicBezTo>
                        <a:pt x="173182" y="108704"/>
                        <a:pt x="173182" y="99257"/>
                        <a:pt x="173182" y="85088"/>
                      </a:cubicBezTo>
                      <a:cubicBezTo>
                        <a:pt x="173182" y="37785"/>
                        <a:pt x="134681" y="0"/>
                        <a:pt x="86591" y="0"/>
                      </a:cubicBezTo>
                      <a:lnTo>
                        <a:pt x="86591" y="0"/>
                      </a:lnTo>
                      <a:cubicBezTo>
                        <a:pt x="91386" y="23616"/>
                        <a:pt x="91386" y="23616"/>
                        <a:pt x="91386" y="23616"/>
                      </a:cubicBezTo>
                      <a:cubicBezTo>
                        <a:pt x="110636" y="33062"/>
                        <a:pt x="120225" y="51954"/>
                        <a:pt x="120225" y="70847"/>
                      </a:cubicBezTo>
                      <a:cubicBezTo>
                        <a:pt x="120225" y="94463"/>
                        <a:pt x="100975" y="118078"/>
                        <a:pt x="72135" y="118078"/>
                      </a:cubicBezTo>
                      <a:cubicBezTo>
                        <a:pt x="48090" y="118078"/>
                        <a:pt x="24045" y="99186"/>
                        <a:pt x="19179" y="75570"/>
                      </a:cubicBezTo>
                      <a:cubicBezTo>
                        <a:pt x="4795" y="61401"/>
                        <a:pt x="4795" y="61401"/>
                        <a:pt x="4795" y="61401"/>
                      </a:cubicBezTo>
                      <a:cubicBezTo>
                        <a:pt x="4795" y="70847"/>
                        <a:pt x="0" y="80293"/>
                        <a:pt x="0" y="85016"/>
                      </a:cubicBezTo>
                      <a:cubicBezTo>
                        <a:pt x="0" y="132248"/>
                        <a:pt x="43295" y="170033"/>
                        <a:pt x="86591" y="170033"/>
                      </a:cubicBezTo>
                      <a:cubicBezTo>
                        <a:pt x="96180" y="170033"/>
                        <a:pt x="105841" y="170033"/>
                        <a:pt x="110636" y="170033"/>
                      </a:cubicBezTo>
                      <a:cubicBezTo>
                        <a:pt x="240522" y="292906"/>
                        <a:pt x="240522" y="292906"/>
                        <a:pt x="240522" y="292906"/>
                      </a:cubicBezTo>
                      <a:cubicBezTo>
                        <a:pt x="235728" y="302352"/>
                        <a:pt x="235728" y="316522"/>
                        <a:pt x="235728" y="325968"/>
                      </a:cubicBezTo>
                      <a:cubicBezTo>
                        <a:pt x="235728" y="373199"/>
                        <a:pt x="274229" y="410984"/>
                        <a:pt x="322319" y="410984"/>
                      </a:cubicBezTo>
                      <a:lnTo>
                        <a:pt x="322319" y="410984"/>
                      </a:lnTo>
                      <a:cubicBezTo>
                        <a:pt x="317524" y="387369"/>
                        <a:pt x="317524" y="387369"/>
                        <a:pt x="317524" y="387369"/>
                      </a:cubicBezTo>
                      <a:cubicBezTo>
                        <a:pt x="298274" y="377922"/>
                        <a:pt x="288684" y="363753"/>
                        <a:pt x="288684" y="344860"/>
                      </a:cubicBezTo>
                      <a:cubicBezTo>
                        <a:pt x="288684" y="316522"/>
                        <a:pt x="307935" y="292906"/>
                        <a:pt x="336774" y="292906"/>
                      </a:cubicBezTo>
                      <a:cubicBezTo>
                        <a:pt x="360819" y="292906"/>
                        <a:pt x="384865" y="311798"/>
                        <a:pt x="384865" y="335414"/>
                      </a:cubicBezTo>
                      <a:cubicBezTo>
                        <a:pt x="404115" y="349583"/>
                        <a:pt x="404115" y="349583"/>
                        <a:pt x="404115" y="349583"/>
                      </a:cubicBezTo>
                      <a:cubicBezTo>
                        <a:pt x="404115" y="344860"/>
                        <a:pt x="408910" y="335414"/>
                        <a:pt x="404115" y="325968"/>
                      </a:cubicBezTo>
                      <a:cubicBezTo>
                        <a:pt x="404115" y="278736"/>
                        <a:pt x="365686" y="240951"/>
                        <a:pt x="317524" y="240951"/>
                      </a:cubicBezTo>
                      <a:lnTo>
                        <a:pt x="317524" y="24095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AD502401-C721-44CA-93E5-93AAE7B81F04}"/>
                  </a:ext>
                </a:extLst>
              </p:cNvPr>
              <p:cNvGrpSpPr/>
              <p:nvPr/>
            </p:nvGrpSpPr>
            <p:grpSpPr>
              <a:xfrm>
                <a:off x="8707787" y="4056174"/>
                <a:ext cx="322878" cy="404734"/>
                <a:chOff x="10293485" y="2197616"/>
                <a:chExt cx="443363" cy="555766"/>
              </a:xfrm>
            </p:grpSpPr>
            <p:sp>
              <p:nvSpPr>
                <p:cNvPr id="127" name="Freeform 128">
                  <a:extLst>
                    <a:ext uri="{FF2B5EF4-FFF2-40B4-BE49-F238E27FC236}">
                      <a16:creationId xmlns:a16="http://schemas.microsoft.com/office/drawing/2014/main" id="{6103820C-0188-4979-9FC1-C796F6DE6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3485" y="2197616"/>
                  <a:ext cx="443363" cy="555766"/>
                </a:xfrm>
                <a:custGeom>
                  <a:avLst/>
                  <a:gdLst>
                    <a:gd name="T0" fmla="*/ 69 w 138"/>
                    <a:gd name="T1" fmla="*/ 173 h 173"/>
                    <a:gd name="T2" fmla="*/ 69 w 138"/>
                    <a:gd name="T3" fmla="*/ 173 h 173"/>
                    <a:gd name="T4" fmla="*/ 0 w 138"/>
                    <a:gd name="T5" fmla="*/ 77 h 173"/>
                    <a:gd name="T6" fmla="*/ 0 w 138"/>
                    <a:gd name="T7" fmla="*/ 29 h 173"/>
                    <a:gd name="T8" fmla="*/ 4 w 138"/>
                    <a:gd name="T9" fmla="*/ 29 h 173"/>
                    <a:gd name="T10" fmla="*/ 67 w 138"/>
                    <a:gd name="T11" fmla="*/ 2 h 173"/>
                    <a:gd name="T12" fmla="*/ 69 w 138"/>
                    <a:gd name="T13" fmla="*/ 0 h 173"/>
                    <a:gd name="T14" fmla="*/ 72 w 138"/>
                    <a:gd name="T15" fmla="*/ 2 h 173"/>
                    <a:gd name="T16" fmla="*/ 135 w 138"/>
                    <a:gd name="T17" fmla="*/ 29 h 173"/>
                    <a:gd name="T18" fmla="*/ 138 w 138"/>
                    <a:gd name="T19" fmla="*/ 29 h 173"/>
                    <a:gd name="T20" fmla="*/ 138 w 138"/>
                    <a:gd name="T21" fmla="*/ 78 h 173"/>
                    <a:gd name="T22" fmla="*/ 69 w 138"/>
                    <a:gd name="T2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8" h="173">
                      <a:moveTo>
                        <a:pt x="69" y="173"/>
                      </a:moveTo>
                      <a:cubicBezTo>
                        <a:pt x="69" y="173"/>
                        <a:pt x="69" y="173"/>
                        <a:pt x="69" y="173"/>
                      </a:cubicBezTo>
                      <a:cubicBezTo>
                        <a:pt x="50" y="173"/>
                        <a:pt x="0" y="140"/>
                        <a:pt x="0" y="77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35" y="32"/>
                        <a:pt x="67" y="2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106" y="29"/>
                        <a:pt x="135" y="29"/>
                        <a:pt x="135" y="29"/>
                      </a:cubicBezTo>
                      <a:cubicBezTo>
                        <a:pt x="138" y="29"/>
                        <a:pt x="138" y="29"/>
                        <a:pt x="138" y="29"/>
                      </a:cubicBezTo>
                      <a:cubicBezTo>
                        <a:pt x="138" y="78"/>
                        <a:pt x="138" y="78"/>
                        <a:pt x="138" y="78"/>
                      </a:cubicBezTo>
                      <a:cubicBezTo>
                        <a:pt x="138" y="140"/>
                        <a:pt x="88" y="173"/>
                        <a:pt x="69" y="17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28" name="signup issues" descr="signup issues, key">
                  <a:extLst>
                    <a:ext uri="{FF2B5EF4-FFF2-40B4-BE49-F238E27FC236}">
                      <a16:creationId xmlns:a16="http://schemas.microsoft.com/office/drawing/2014/main" id="{55E74B68-B137-467B-BD66-0EACF8A4FB4D}"/>
                    </a:ext>
                  </a:extLst>
                </p:cNvPr>
                <p:cNvGrpSpPr/>
                <p:nvPr/>
              </p:nvGrpSpPr>
              <p:grpSpPr>
                <a:xfrm rot="18878040">
                  <a:off x="10363384" y="2340879"/>
                  <a:ext cx="311736" cy="311677"/>
                  <a:chOff x="5411441" y="4807980"/>
                  <a:chExt cx="440767" cy="440681"/>
                </a:xfrm>
                <a:solidFill>
                  <a:srgbClr val="121D2F"/>
                </a:solidFill>
              </p:grpSpPr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0FE456A4-1270-42FA-BDDD-4D93B8FBDD2A}"/>
                      </a:ext>
                    </a:extLst>
                  </p:cNvPr>
                  <p:cNvSpPr/>
                  <p:nvPr/>
                </p:nvSpPr>
                <p:spPr>
                  <a:xfrm>
                    <a:off x="5411441" y="4955664"/>
                    <a:ext cx="292265" cy="292265"/>
                  </a:xfrm>
                  <a:custGeom>
                    <a:avLst/>
                    <a:gdLst>
                      <a:gd name="connsiteX0" fmla="*/ 291424 w 292264"/>
                      <a:gd name="connsiteY0" fmla="*/ 34195 h 292264"/>
                      <a:gd name="connsiteX1" fmla="*/ 258825 w 292264"/>
                      <a:gd name="connsiteY1" fmla="*/ 1624 h 292264"/>
                      <a:gd name="connsiteX2" fmla="*/ 1624 w 292264"/>
                      <a:gd name="connsiteY2" fmla="*/ 258600 h 292264"/>
                      <a:gd name="connsiteX3" fmla="*/ 34223 w 292264"/>
                      <a:gd name="connsiteY3" fmla="*/ 291170 h 292264"/>
                      <a:gd name="connsiteX4" fmla="*/ 291424 w 292264"/>
                      <a:gd name="connsiteY4" fmla="*/ 34195 h 29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264" h="292264">
                        <a:moveTo>
                          <a:pt x="291424" y="34195"/>
                        </a:moveTo>
                        <a:lnTo>
                          <a:pt x="258825" y="1624"/>
                        </a:lnTo>
                        <a:lnTo>
                          <a:pt x="1624" y="258600"/>
                        </a:lnTo>
                        <a:lnTo>
                          <a:pt x="34223" y="291170"/>
                        </a:lnTo>
                        <a:lnTo>
                          <a:pt x="291424" y="34195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7B0D4F51-316B-4E4B-B9D0-D9BE1762F85F}"/>
                      </a:ext>
                    </a:extLst>
                  </p:cNvPr>
                  <p:cNvSpPr/>
                  <p:nvPr/>
                </p:nvSpPr>
                <p:spPr>
                  <a:xfrm>
                    <a:off x="5475742" y="5148195"/>
                    <a:ext cx="100466" cy="100466"/>
                  </a:xfrm>
                  <a:custGeom>
                    <a:avLst/>
                    <a:gdLst>
                      <a:gd name="connsiteX0" fmla="*/ 99585 w 100466"/>
                      <a:gd name="connsiteY0" fmla="*/ 34194 h 100466"/>
                      <a:gd name="connsiteX1" fmla="*/ 66986 w 100466"/>
                      <a:gd name="connsiteY1" fmla="*/ 1624 h 100466"/>
                      <a:gd name="connsiteX2" fmla="*/ 1624 w 100466"/>
                      <a:gd name="connsiteY2" fmla="*/ 66928 h 100466"/>
                      <a:gd name="connsiteX3" fmla="*/ 34224 w 100466"/>
                      <a:gd name="connsiteY3" fmla="*/ 99499 h 100466"/>
                      <a:gd name="connsiteX4" fmla="*/ 99585 w 100466"/>
                      <a:gd name="connsiteY4" fmla="*/ 34194 h 100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66" h="100466">
                        <a:moveTo>
                          <a:pt x="99585" y="34194"/>
                        </a:moveTo>
                        <a:lnTo>
                          <a:pt x="66986" y="1624"/>
                        </a:lnTo>
                        <a:lnTo>
                          <a:pt x="1624" y="66928"/>
                        </a:lnTo>
                        <a:lnTo>
                          <a:pt x="34224" y="99499"/>
                        </a:lnTo>
                        <a:lnTo>
                          <a:pt x="99585" y="34194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2FAC9AFF-FFB5-48BF-B3B8-559F79F8A7C4}"/>
                      </a:ext>
                    </a:extLst>
                  </p:cNvPr>
                  <p:cNvSpPr/>
                  <p:nvPr/>
                </p:nvSpPr>
                <p:spPr>
                  <a:xfrm>
                    <a:off x="5619309" y="4807980"/>
                    <a:ext cx="232899" cy="232899"/>
                  </a:xfrm>
                  <a:custGeom>
                    <a:avLst/>
                    <a:gdLst>
                      <a:gd name="connsiteX0" fmla="*/ 116688 w 232898"/>
                      <a:gd name="connsiteY0" fmla="*/ 1624 h 232898"/>
                      <a:gd name="connsiteX1" fmla="*/ 1624 w 232898"/>
                      <a:gd name="connsiteY1" fmla="*/ 116587 h 232898"/>
                      <a:gd name="connsiteX2" fmla="*/ 116688 w 232898"/>
                      <a:gd name="connsiteY2" fmla="*/ 231550 h 232898"/>
                      <a:gd name="connsiteX3" fmla="*/ 231752 w 232898"/>
                      <a:gd name="connsiteY3" fmla="*/ 116587 h 232898"/>
                      <a:gd name="connsiteX4" fmla="*/ 116688 w 232898"/>
                      <a:gd name="connsiteY4" fmla="*/ 1624 h 232898"/>
                      <a:gd name="connsiteX5" fmla="*/ 116688 w 232898"/>
                      <a:gd name="connsiteY5" fmla="*/ 185873 h 232898"/>
                      <a:gd name="connsiteX6" fmla="*/ 47342 w 232898"/>
                      <a:gd name="connsiteY6" fmla="*/ 116587 h 232898"/>
                      <a:gd name="connsiteX7" fmla="*/ 116688 w 232898"/>
                      <a:gd name="connsiteY7" fmla="*/ 47302 h 232898"/>
                      <a:gd name="connsiteX8" fmla="*/ 186035 w 232898"/>
                      <a:gd name="connsiteY8" fmla="*/ 116587 h 232898"/>
                      <a:gd name="connsiteX9" fmla="*/ 116688 w 232898"/>
                      <a:gd name="connsiteY9" fmla="*/ 185873 h 232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2898" h="232898">
                        <a:moveTo>
                          <a:pt x="116688" y="1624"/>
                        </a:moveTo>
                        <a:cubicBezTo>
                          <a:pt x="53114" y="1624"/>
                          <a:pt x="1624" y="53069"/>
                          <a:pt x="1624" y="116587"/>
                        </a:cubicBezTo>
                        <a:cubicBezTo>
                          <a:pt x="1624" y="180105"/>
                          <a:pt x="53114" y="231550"/>
                          <a:pt x="116688" y="231550"/>
                        </a:cubicBezTo>
                        <a:cubicBezTo>
                          <a:pt x="180262" y="231550"/>
                          <a:pt x="231752" y="180105"/>
                          <a:pt x="231752" y="116587"/>
                        </a:cubicBezTo>
                        <a:cubicBezTo>
                          <a:pt x="231752" y="53069"/>
                          <a:pt x="180185" y="1624"/>
                          <a:pt x="116688" y="1624"/>
                        </a:cubicBezTo>
                        <a:close/>
                        <a:moveTo>
                          <a:pt x="116688" y="185873"/>
                        </a:moveTo>
                        <a:cubicBezTo>
                          <a:pt x="78359" y="185873"/>
                          <a:pt x="47342" y="154883"/>
                          <a:pt x="47342" y="116587"/>
                        </a:cubicBezTo>
                        <a:cubicBezTo>
                          <a:pt x="47342" y="78292"/>
                          <a:pt x="78359" y="47302"/>
                          <a:pt x="116688" y="47302"/>
                        </a:cubicBezTo>
                        <a:cubicBezTo>
                          <a:pt x="155017" y="47302"/>
                          <a:pt x="186035" y="78292"/>
                          <a:pt x="186035" y="116587"/>
                        </a:cubicBezTo>
                        <a:cubicBezTo>
                          <a:pt x="186035" y="154883"/>
                          <a:pt x="154940" y="185873"/>
                          <a:pt x="116688" y="185873"/>
                        </a:cubicBez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109" name="Graphic 1">
              <a:extLst>
                <a:ext uri="{FF2B5EF4-FFF2-40B4-BE49-F238E27FC236}">
                  <a16:creationId xmlns:a16="http://schemas.microsoft.com/office/drawing/2014/main" id="{3C12C78F-4A7B-4F01-96BB-BD1F5665EAA4}"/>
                </a:ext>
              </a:extLst>
            </p:cNvPr>
            <p:cNvGrpSpPr/>
            <p:nvPr/>
          </p:nvGrpSpPr>
          <p:grpSpPr>
            <a:xfrm>
              <a:off x="6144168" y="5040087"/>
              <a:ext cx="378343" cy="378363"/>
              <a:chOff x="4018610" y="3783737"/>
              <a:chExt cx="378343" cy="378363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8D0CEA1-5A33-4E82-A805-A22AC989D065}"/>
                  </a:ext>
                </a:extLst>
              </p:cNvPr>
              <p:cNvSpPr/>
              <p:nvPr/>
            </p:nvSpPr>
            <p:spPr>
              <a:xfrm>
                <a:off x="4018610" y="3941484"/>
                <a:ext cx="220652" cy="220616"/>
              </a:xfrm>
              <a:custGeom>
                <a:avLst/>
                <a:gdLst>
                  <a:gd name="connsiteX0" fmla="*/ 64297 w 220652"/>
                  <a:gd name="connsiteY0" fmla="*/ 35897 h 220616"/>
                  <a:gd name="connsiteX1" fmla="*/ 53842 w 220652"/>
                  <a:gd name="connsiteY1" fmla="*/ 26750 h 220616"/>
                  <a:gd name="connsiteX2" fmla="*/ 54099 w 220652"/>
                  <a:gd name="connsiteY2" fmla="*/ 4829 h 220616"/>
                  <a:gd name="connsiteX3" fmla="*/ 76047 w 220652"/>
                  <a:gd name="connsiteY3" fmla="*/ 4006 h 220616"/>
                  <a:gd name="connsiteX4" fmla="*/ 78975 w 220652"/>
                  <a:gd name="connsiteY4" fmla="*/ 6785 h 220616"/>
                  <a:gd name="connsiteX5" fmla="*/ 214337 w 220652"/>
                  <a:gd name="connsiteY5" fmla="*/ 142214 h 220616"/>
                  <a:gd name="connsiteX6" fmla="*/ 209076 w 220652"/>
                  <a:gd name="connsiteY6" fmla="*/ 170543 h 220616"/>
                  <a:gd name="connsiteX7" fmla="*/ 192550 w 220652"/>
                  <a:gd name="connsiteY7" fmla="*/ 165727 h 220616"/>
                  <a:gd name="connsiteX8" fmla="*/ 184712 w 220652"/>
                  <a:gd name="connsiteY8" fmla="*/ 156986 h 220616"/>
                  <a:gd name="connsiteX9" fmla="*/ 76007 w 220652"/>
                  <a:gd name="connsiteY9" fmla="*/ 167764 h 220616"/>
                  <a:gd name="connsiteX10" fmla="*/ 28359 w 220652"/>
                  <a:gd name="connsiteY10" fmla="*/ 215183 h 220616"/>
                  <a:gd name="connsiteX11" fmla="*/ 569 w 220652"/>
                  <a:gd name="connsiteY11" fmla="*/ 208613 h 220616"/>
                  <a:gd name="connsiteX12" fmla="*/ 6235 w 220652"/>
                  <a:gd name="connsiteY12" fmla="*/ 191629 h 220616"/>
                  <a:gd name="connsiteX13" fmla="*/ 49687 w 220652"/>
                  <a:gd name="connsiteY13" fmla="*/ 148311 h 220616"/>
                  <a:gd name="connsiteX14" fmla="*/ 51225 w 220652"/>
                  <a:gd name="connsiteY14" fmla="*/ 140919 h 220616"/>
                  <a:gd name="connsiteX15" fmla="*/ 64297 w 220652"/>
                  <a:gd name="connsiteY15" fmla="*/ 35897 h 22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52" h="220616">
                    <a:moveTo>
                      <a:pt x="64297" y="35897"/>
                    </a:moveTo>
                    <a:cubicBezTo>
                      <a:pt x="60574" y="32686"/>
                      <a:pt x="56864" y="30042"/>
                      <a:pt x="53842" y="26750"/>
                    </a:cubicBezTo>
                    <a:cubicBezTo>
                      <a:pt x="48028" y="20423"/>
                      <a:pt x="48338" y="10576"/>
                      <a:pt x="54099" y="4829"/>
                    </a:cubicBezTo>
                    <a:cubicBezTo>
                      <a:pt x="60237" y="-1282"/>
                      <a:pt x="69167" y="-1633"/>
                      <a:pt x="76047" y="4006"/>
                    </a:cubicBezTo>
                    <a:cubicBezTo>
                      <a:pt x="77086" y="4856"/>
                      <a:pt x="78017" y="5840"/>
                      <a:pt x="78975" y="6785"/>
                    </a:cubicBezTo>
                    <a:cubicBezTo>
                      <a:pt x="124100" y="51923"/>
                      <a:pt x="169239" y="97048"/>
                      <a:pt x="214337" y="142214"/>
                    </a:cubicBezTo>
                    <a:cubicBezTo>
                      <a:pt x="224617" y="152507"/>
                      <a:pt x="221986" y="166334"/>
                      <a:pt x="209076" y="170543"/>
                    </a:cubicBezTo>
                    <a:cubicBezTo>
                      <a:pt x="202466" y="172702"/>
                      <a:pt x="197177" y="170004"/>
                      <a:pt x="192550" y="165727"/>
                    </a:cubicBezTo>
                    <a:cubicBezTo>
                      <a:pt x="189758" y="163151"/>
                      <a:pt x="187437" y="160061"/>
                      <a:pt x="184712" y="156986"/>
                    </a:cubicBezTo>
                    <a:cubicBezTo>
                      <a:pt x="150501" y="186233"/>
                      <a:pt x="114549" y="189983"/>
                      <a:pt x="76007" y="167764"/>
                    </a:cubicBezTo>
                    <a:cubicBezTo>
                      <a:pt x="60210" y="183508"/>
                      <a:pt x="44372" y="199426"/>
                      <a:pt x="28359" y="215183"/>
                    </a:cubicBezTo>
                    <a:cubicBezTo>
                      <a:pt x="18659" y="224720"/>
                      <a:pt x="3968" y="221186"/>
                      <a:pt x="569" y="208613"/>
                    </a:cubicBezTo>
                    <a:cubicBezTo>
                      <a:pt x="-1266" y="201800"/>
                      <a:pt x="1527" y="196350"/>
                      <a:pt x="6235" y="191629"/>
                    </a:cubicBezTo>
                    <a:cubicBezTo>
                      <a:pt x="20710" y="177181"/>
                      <a:pt x="35158" y="162706"/>
                      <a:pt x="49687" y="148311"/>
                    </a:cubicBezTo>
                    <a:cubicBezTo>
                      <a:pt x="51967" y="146059"/>
                      <a:pt x="53316" y="144318"/>
                      <a:pt x="51225" y="140919"/>
                    </a:cubicBezTo>
                    <a:cubicBezTo>
                      <a:pt x="31178" y="108407"/>
                      <a:pt x="35590" y="66223"/>
                      <a:pt x="64297" y="358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0C72A79-C346-4F78-850A-EC7E51EDDAC0}"/>
                  </a:ext>
                </a:extLst>
              </p:cNvPr>
              <p:cNvSpPr/>
              <p:nvPr/>
            </p:nvSpPr>
            <p:spPr>
              <a:xfrm>
                <a:off x="4176309" y="3783737"/>
                <a:ext cx="220644" cy="220781"/>
              </a:xfrm>
              <a:custGeom>
                <a:avLst/>
                <a:gdLst>
                  <a:gd name="connsiteX0" fmla="*/ 36875 w 220644"/>
                  <a:gd name="connsiteY0" fmla="*/ 63571 h 220781"/>
                  <a:gd name="connsiteX1" fmla="*/ 145715 w 220644"/>
                  <a:gd name="connsiteY1" fmla="*/ 54209 h 220781"/>
                  <a:gd name="connsiteX2" fmla="*/ 156319 w 220644"/>
                  <a:gd name="connsiteY2" fmla="*/ 41838 h 220781"/>
                  <a:gd name="connsiteX3" fmla="*/ 192028 w 220644"/>
                  <a:gd name="connsiteY3" fmla="*/ 6075 h 220781"/>
                  <a:gd name="connsiteX4" fmla="*/ 215892 w 220644"/>
                  <a:gd name="connsiteY4" fmla="*/ 4807 h 220781"/>
                  <a:gd name="connsiteX5" fmla="*/ 214786 w 220644"/>
                  <a:gd name="connsiteY5" fmla="*/ 28739 h 220781"/>
                  <a:gd name="connsiteX6" fmla="*/ 167448 w 220644"/>
                  <a:gd name="connsiteY6" fmla="*/ 75914 h 220781"/>
                  <a:gd name="connsiteX7" fmla="*/ 156548 w 220644"/>
                  <a:gd name="connsiteY7" fmla="*/ 185240 h 220781"/>
                  <a:gd name="connsiteX8" fmla="*/ 165830 w 220644"/>
                  <a:gd name="connsiteY8" fmla="*/ 193010 h 220781"/>
                  <a:gd name="connsiteX9" fmla="*/ 166679 w 220644"/>
                  <a:gd name="connsiteY9" fmla="*/ 215836 h 220781"/>
                  <a:gd name="connsiteX10" fmla="*/ 143287 w 220644"/>
                  <a:gd name="connsiteY10" fmla="*/ 215404 h 220781"/>
                  <a:gd name="connsiteX11" fmla="*/ 104152 w 220644"/>
                  <a:gd name="connsiteY11" fmla="*/ 176390 h 220781"/>
                  <a:gd name="connsiteX12" fmla="*/ 6387 w 220644"/>
                  <a:gd name="connsiteY12" fmla="*/ 78774 h 220781"/>
                  <a:gd name="connsiteX13" fmla="*/ 5497 w 220644"/>
                  <a:gd name="connsiteY13" fmla="*/ 53426 h 220781"/>
                  <a:gd name="connsiteX14" fmla="*/ 25854 w 220644"/>
                  <a:gd name="connsiteY14" fmla="*/ 53183 h 220781"/>
                  <a:gd name="connsiteX15" fmla="*/ 36875 w 220644"/>
                  <a:gd name="connsiteY15" fmla="*/ 63571 h 220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44" h="220781">
                    <a:moveTo>
                      <a:pt x="36875" y="63571"/>
                    </a:moveTo>
                    <a:cubicBezTo>
                      <a:pt x="64922" y="37130"/>
                      <a:pt x="107268" y="29656"/>
                      <a:pt x="145715" y="54209"/>
                    </a:cubicBezTo>
                    <a:cubicBezTo>
                      <a:pt x="149034" y="50310"/>
                      <a:pt x="152420" y="45818"/>
                      <a:pt x="156319" y="41838"/>
                    </a:cubicBezTo>
                    <a:cubicBezTo>
                      <a:pt x="168109" y="29805"/>
                      <a:pt x="180048" y="17920"/>
                      <a:pt x="192028" y="6075"/>
                    </a:cubicBezTo>
                    <a:cubicBezTo>
                      <a:pt x="199771" y="-1587"/>
                      <a:pt x="209039" y="-1992"/>
                      <a:pt x="215892" y="4807"/>
                    </a:cubicBezTo>
                    <a:cubicBezTo>
                      <a:pt x="222570" y="11431"/>
                      <a:pt x="222219" y="21279"/>
                      <a:pt x="214786" y="28739"/>
                    </a:cubicBezTo>
                    <a:cubicBezTo>
                      <a:pt x="199097" y="44482"/>
                      <a:pt x="183300" y="60131"/>
                      <a:pt x="167448" y="75914"/>
                    </a:cubicBezTo>
                    <a:cubicBezTo>
                      <a:pt x="189721" y="114470"/>
                      <a:pt x="186106" y="150448"/>
                      <a:pt x="156548" y="185240"/>
                    </a:cubicBezTo>
                    <a:cubicBezTo>
                      <a:pt x="159651" y="187803"/>
                      <a:pt x="163010" y="190137"/>
                      <a:pt x="165830" y="193010"/>
                    </a:cubicBezTo>
                    <a:cubicBezTo>
                      <a:pt x="172764" y="200079"/>
                      <a:pt x="172979" y="209414"/>
                      <a:pt x="166679" y="215836"/>
                    </a:cubicBezTo>
                    <a:cubicBezTo>
                      <a:pt x="160123" y="222500"/>
                      <a:pt x="150518" y="222500"/>
                      <a:pt x="143287" y="215404"/>
                    </a:cubicBezTo>
                    <a:cubicBezTo>
                      <a:pt x="130134" y="202507"/>
                      <a:pt x="117183" y="189395"/>
                      <a:pt x="104152" y="176390"/>
                    </a:cubicBezTo>
                    <a:cubicBezTo>
                      <a:pt x="71559" y="143852"/>
                      <a:pt x="38939" y="111353"/>
                      <a:pt x="6387" y="78774"/>
                    </a:cubicBezTo>
                    <a:cubicBezTo>
                      <a:pt x="-1842" y="70532"/>
                      <a:pt x="-2098" y="59848"/>
                      <a:pt x="5497" y="53426"/>
                    </a:cubicBezTo>
                    <a:cubicBezTo>
                      <a:pt x="11432" y="48408"/>
                      <a:pt x="19864" y="48165"/>
                      <a:pt x="25854" y="53183"/>
                    </a:cubicBezTo>
                    <a:cubicBezTo>
                      <a:pt x="29617" y="56327"/>
                      <a:pt x="33017" y="59915"/>
                      <a:pt x="36875" y="63571"/>
                    </a:cubicBezTo>
                    <a:close/>
                  </a:path>
                </a:pathLst>
              </a:custGeom>
              <a:solidFill>
                <a:srgbClr val="50E6FF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F7FBED0-3A1B-4BD9-B03A-457B69D93582}"/>
                  </a:ext>
                </a:extLst>
              </p:cNvPr>
              <p:cNvSpPr/>
              <p:nvPr/>
            </p:nvSpPr>
            <p:spPr>
              <a:xfrm>
                <a:off x="4130002" y="3921001"/>
                <a:ext cx="67887" cy="65782"/>
              </a:xfrm>
              <a:custGeom>
                <a:avLst/>
                <a:gdLst>
                  <a:gd name="connsiteX0" fmla="*/ 24337 w 67887"/>
                  <a:gd name="connsiteY0" fmla="*/ 65783 h 65782"/>
                  <a:gd name="connsiteX1" fmla="*/ 0 w 67887"/>
                  <a:gd name="connsiteY1" fmla="*/ 41770 h 65782"/>
                  <a:gd name="connsiteX2" fmla="*/ 8485 w 67887"/>
                  <a:gd name="connsiteY2" fmla="*/ 36307 h 65782"/>
                  <a:gd name="connsiteX3" fmla="*/ 39527 w 67887"/>
                  <a:gd name="connsiteY3" fmla="*/ 5468 h 65782"/>
                  <a:gd name="connsiteX4" fmla="*/ 62933 w 67887"/>
                  <a:gd name="connsiteY4" fmla="*/ 4645 h 65782"/>
                  <a:gd name="connsiteX5" fmla="*/ 62406 w 67887"/>
                  <a:gd name="connsiteY5" fmla="*/ 27970 h 65782"/>
                  <a:gd name="connsiteX6" fmla="*/ 26239 w 67887"/>
                  <a:gd name="connsiteY6" fmla="*/ 64151 h 65782"/>
                  <a:gd name="connsiteX7" fmla="*/ 24337 w 67887"/>
                  <a:gd name="connsiteY7" fmla="*/ 65783 h 6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87" h="65782">
                    <a:moveTo>
                      <a:pt x="24337" y="65783"/>
                    </a:moveTo>
                    <a:cubicBezTo>
                      <a:pt x="16607" y="58161"/>
                      <a:pt x="9430" y="51079"/>
                      <a:pt x="0" y="41770"/>
                    </a:cubicBezTo>
                    <a:cubicBezTo>
                      <a:pt x="2887" y="39949"/>
                      <a:pt x="6125" y="38587"/>
                      <a:pt x="8485" y="36307"/>
                    </a:cubicBezTo>
                    <a:cubicBezTo>
                      <a:pt x="18967" y="26162"/>
                      <a:pt x="29112" y="15680"/>
                      <a:pt x="39527" y="5468"/>
                    </a:cubicBezTo>
                    <a:cubicBezTo>
                      <a:pt x="46690" y="-1561"/>
                      <a:pt x="56336" y="-1790"/>
                      <a:pt x="62933" y="4645"/>
                    </a:cubicBezTo>
                    <a:cubicBezTo>
                      <a:pt x="69651" y="11215"/>
                      <a:pt x="69597" y="20671"/>
                      <a:pt x="62406" y="27970"/>
                    </a:cubicBezTo>
                    <a:cubicBezTo>
                      <a:pt x="50454" y="40138"/>
                      <a:pt x="38313" y="52104"/>
                      <a:pt x="26239" y="64151"/>
                    </a:cubicBezTo>
                    <a:cubicBezTo>
                      <a:pt x="25605" y="64785"/>
                      <a:pt x="24876" y="65324"/>
                      <a:pt x="24337" y="6578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66249C2-ED50-40E0-B082-B4E05045CDE9}"/>
                  </a:ext>
                </a:extLst>
              </p:cNvPr>
              <p:cNvSpPr/>
              <p:nvPr/>
            </p:nvSpPr>
            <p:spPr>
              <a:xfrm>
                <a:off x="4194985" y="3983109"/>
                <a:ext cx="64998" cy="65527"/>
              </a:xfrm>
              <a:custGeom>
                <a:avLst/>
                <a:gdLst>
                  <a:gd name="connsiteX0" fmla="*/ 0 w 64998"/>
                  <a:gd name="connsiteY0" fmla="*/ 43255 h 65527"/>
                  <a:gd name="connsiteX1" fmla="*/ 38771 w 64998"/>
                  <a:gd name="connsiteY1" fmla="*/ 4160 h 65527"/>
                  <a:gd name="connsiteX2" fmla="*/ 60450 w 64998"/>
                  <a:gd name="connsiteY2" fmla="*/ 5348 h 65527"/>
                  <a:gd name="connsiteX3" fmla="*/ 60734 w 64998"/>
                  <a:gd name="connsiteY3" fmla="*/ 26662 h 65527"/>
                  <a:gd name="connsiteX4" fmla="*/ 21868 w 64998"/>
                  <a:gd name="connsiteY4" fmla="*/ 65528 h 65527"/>
                  <a:gd name="connsiteX5" fmla="*/ 0 w 64998"/>
                  <a:gd name="connsiteY5" fmla="*/ 43255 h 6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98" h="65527">
                    <a:moveTo>
                      <a:pt x="0" y="43255"/>
                    </a:moveTo>
                    <a:cubicBezTo>
                      <a:pt x="12519" y="30574"/>
                      <a:pt x="25389" y="17111"/>
                      <a:pt x="38771" y="4160"/>
                    </a:cubicBezTo>
                    <a:cubicBezTo>
                      <a:pt x="45166" y="-2018"/>
                      <a:pt x="54312" y="-1060"/>
                      <a:pt x="60450" y="5348"/>
                    </a:cubicBezTo>
                    <a:cubicBezTo>
                      <a:pt x="66211" y="11351"/>
                      <a:pt x="66710" y="20511"/>
                      <a:pt x="60734" y="26662"/>
                    </a:cubicBezTo>
                    <a:cubicBezTo>
                      <a:pt x="47931" y="39883"/>
                      <a:pt x="34724" y="52712"/>
                      <a:pt x="21868" y="65528"/>
                    </a:cubicBezTo>
                    <a:cubicBezTo>
                      <a:pt x="14502" y="58027"/>
                      <a:pt x="7217" y="50608"/>
                      <a:pt x="0" y="43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3E67263-01D2-4D71-93B5-BE6693FDED03}"/>
              </a:ext>
            </a:extLst>
          </p:cNvPr>
          <p:cNvGrpSpPr/>
          <p:nvPr/>
        </p:nvGrpSpPr>
        <p:grpSpPr>
          <a:xfrm>
            <a:off x="582168" y="2258372"/>
            <a:ext cx="11027664" cy="1638207"/>
            <a:chOff x="582168" y="2258372"/>
            <a:chExt cx="11027664" cy="1638207"/>
          </a:xfrm>
        </p:grpSpPr>
        <p:sp>
          <p:nvSpPr>
            <p:cNvPr id="93" name="Rounded Rectangle 5">
              <a:extLst>
                <a:ext uri="{FF2B5EF4-FFF2-40B4-BE49-F238E27FC236}">
                  <a16:creationId xmlns:a16="http://schemas.microsoft.com/office/drawing/2014/main" id="{232B117C-57A8-44FB-8DCB-4F3089BF8662}"/>
                </a:ext>
              </a:extLst>
            </p:cNvPr>
            <p:cNvSpPr/>
            <p:nvPr/>
          </p:nvSpPr>
          <p:spPr bwMode="auto">
            <a:xfrm>
              <a:off x="582168" y="2494211"/>
              <a:ext cx="11027664" cy="14023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182880" tIns="27432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Application code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414B8C-2015-4375-B3D5-D36832F44BA4}"/>
                </a:ext>
              </a:extLst>
            </p:cNvPr>
            <p:cNvSpPr txBox="1"/>
            <p:nvPr/>
          </p:nvSpPr>
          <p:spPr>
            <a:xfrm>
              <a:off x="1432490" y="3133035"/>
              <a:ext cx="932702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 Semibold"/>
                  <a:ea typeface="Segoe UI Symbol"/>
                </a:rPr>
                <a:t>Microservices written in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A81A651-961E-47B0-8894-94627DAD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1563" y="3230522"/>
              <a:ext cx="4060484" cy="9553"/>
            </a:xfrm>
            <a:prstGeom prst="line">
              <a:avLst/>
            </a:prstGeom>
            <a:noFill/>
            <a:ln w="19050" cap="flat" cmpd="sng" algn="ctr">
              <a:solidFill>
                <a:srgbClr val="737373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F9E4444-1964-4754-98D1-F63944223F19}"/>
                </a:ext>
              </a:extLst>
            </p:cNvPr>
            <p:cNvCxnSpPr>
              <a:cxnSpLocks/>
            </p:cNvCxnSpPr>
            <p:nvPr/>
          </p:nvCxnSpPr>
          <p:spPr>
            <a:xfrm>
              <a:off x="7013576" y="3230522"/>
              <a:ext cx="4106862" cy="0"/>
            </a:xfrm>
            <a:prstGeom prst="line">
              <a:avLst/>
            </a:prstGeom>
            <a:noFill/>
            <a:ln w="19050" cap="flat" cmpd="sng" algn="ctr">
              <a:solidFill>
                <a:srgbClr val="737373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1DF3A65-F89D-4A66-8540-6D71E65B1756}"/>
                </a:ext>
              </a:extLst>
            </p:cNvPr>
            <p:cNvGrpSpPr/>
            <p:nvPr/>
          </p:nvGrpSpPr>
          <p:grpSpPr>
            <a:xfrm>
              <a:off x="5946720" y="2258372"/>
              <a:ext cx="467451" cy="467451"/>
              <a:chOff x="-580524" y="949870"/>
              <a:chExt cx="467451" cy="467451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639D9F0-7D7F-4DE3-A9F1-2B004622BF04}"/>
                  </a:ext>
                </a:extLst>
              </p:cNvPr>
              <p:cNvSpPr/>
              <p:nvPr/>
            </p:nvSpPr>
            <p:spPr bwMode="auto">
              <a:xfrm>
                <a:off x="-580524" y="949870"/>
                <a:ext cx="467451" cy="467451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kern="0" err="1">
                  <a:solidFill>
                    <a:srgbClr val="000000"/>
                  </a:solidFill>
                  <a:latin typeface="Segoe UI Semibold"/>
                  <a:cs typeface="Segoe UI" pitchFamily="34" charset="0"/>
                </a:endParaRPr>
              </a:p>
            </p:txBody>
          </p:sp>
          <p:grpSp>
            <p:nvGrpSpPr>
              <p:cNvPr id="87" name="app development" descr="application development">
                <a:extLst>
                  <a:ext uri="{FF2B5EF4-FFF2-40B4-BE49-F238E27FC236}">
                    <a16:creationId xmlns:a16="http://schemas.microsoft.com/office/drawing/2014/main" id="{0FB8C2E5-1CE3-4990-81B9-C4109EA62B83}"/>
                  </a:ext>
                </a:extLst>
              </p:cNvPr>
              <p:cNvGrpSpPr/>
              <p:nvPr/>
            </p:nvGrpSpPr>
            <p:grpSpPr>
              <a:xfrm>
                <a:off x="-526584" y="1075184"/>
                <a:ext cx="359570" cy="216822"/>
                <a:chOff x="1619314" y="4920550"/>
                <a:chExt cx="500421" cy="301755"/>
              </a:xfrm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43DA0C9-0A72-442F-8FAE-EA2000ED7060}"/>
                    </a:ext>
                  </a:extLst>
                </p:cNvPr>
                <p:cNvSpPr/>
                <p:nvPr/>
              </p:nvSpPr>
              <p:spPr>
                <a:xfrm>
                  <a:off x="1974276" y="4920997"/>
                  <a:ext cx="145459" cy="301308"/>
                </a:xfrm>
                <a:custGeom>
                  <a:avLst/>
                  <a:gdLst>
                    <a:gd name="connsiteX0" fmla="*/ 22237 w 145458"/>
                    <a:gd name="connsiteY0" fmla="*/ 300372 h 301307"/>
                    <a:gd name="connsiteX1" fmla="*/ 2089 w 145458"/>
                    <a:gd name="connsiteY1" fmla="*/ 283378 h 301307"/>
                    <a:gd name="connsiteX2" fmla="*/ 111941 w 145458"/>
                    <a:gd name="connsiteY2" fmla="*/ 153201 h 301307"/>
                    <a:gd name="connsiteX3" fmla="*/ 5505 w 145458"/>
                    <a:gd name="connsiteY3" fmla="*/ 18383 h 301307"/>
                    <a:gd name="connsiteX4" fmla="*/ 26092 w 145458"/>
                    <a:gd name="connsiteY4" fmla="*/ 2089 h 301307"/>
                    <a:gd name="connsiteX5" fmla="*/ 145843 w 145458"/>
                    <a:gd name="connsiteY5" fmla="*/ 153727 h 301307"/>
                    <a:gd name="connsiteX6" fmla="*/ 22237 w 145458"/>
                    <a:gd name="connsiteY6" fmla="*/ 300372 h 30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458" h="301307">
                      <a:moveTo>
                        <a:pt x="22237" y="300372"/>
                      </a:moveTo>
                      <a:lnTo>
                        <a:pt x="2089" y="283378"/>
                      </a:lnTo>
                      <a:lnTo>
                        <a:pt x="111941" y="153201"/>
                      </a:lnTo>
                      <a:lnTo>
                        <a:pt x="5505" y="18383"/>
                      </a:lnTo>
                      <a:lnTo>
                        <a:pt x="26092" y="2089"/>
                      </a:lnTo>
                      <a:lnTo>
                        <a:pt x="145843" y="153727"/>
                      </a:lnTo>
                      <a:lnTo>
                        <a:pt x="22237" y="300372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809DEB31-4DA0-4361-B1C5-6F4594ABA993}"/>
                    </a:ext>
                  </a:extLst>
                </p:cNvPr>
                <p:cNvSpPr/>
                <p:nvPr/>
              </p:nvSpPr>
              <p:spPr>
                <a:xfrm>
                  <a:off x="1619314" y="4920550"/>
                  <a:ext cx="145459" cy="301308"/>
                </a:xfrm>
                <a:custGeom>
                  <a:avLst/>
                  <a:gdLst>
                    <a:gd name="connsiteX0" fmla="*/ 121840 w 145458"/>
                    <a:gd name="connsiteY0" fmla="*/ 300285 h 301307"/>
                    <a:gd name="connsiteX1" fmla="*/ 2089 w 145458"/>
                    <a:gd name="connsiteY1" fmla="*/ 148734 h 301307"/>
                    <a:gd name="connsiteX2" fmla="*/ 125782 w 145458"/>
                    <a:gd name="connsiteY2" fmla="*/ 2089 h 301307"/>
                    <a:gd name="connsiteX3" fmla="*/ 145843 w 145458"/>
                    <a:gd name="connsiteY3" fmla="*/ 18996 h 301307"/>
                    <a:gd name="connsiteX4" fmla="*/ 35991 w 145458"/>
                    <a:gd name="connsiteY4" fmla="*/ 149260 h 301307"/>
                    <a:gd name="connsiteX5" fmla="*/ 142427 w 145458"/>
                    <a:gd name="connsiteY5" fmla="*/ 283991 h 301307"/>
                    <a:gd name="connsiteX6" fmla="*/ 121840 w 145458"/>
                    <a:gd name="connsiteY6" fmla="*/ 300285 h 30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458" h="301307">
                      <a:moveTo>
                        <a:pt x="121840" y="300285"/>
                      </a:moveTo>
                      <a:lnTo>
                        <a:pt x="2089" y="148734"/>
                      </a:lnTo>
                      <a:lnTo>
                        <a:pt x="125782" y="2089"/>
                      </a:lnTo>
                      <a:lnTo>
                        <a:pt x="145843" y="18996"/>
                      </a:lnTo>
                      <a:lnTo>
                        <a:pt x="35991" y="149260"/>
                      </a:lnTo>
                      <a:lnTo>
                        <a:pt x="142427" y="283991"/>
                      </a:lnTo>
                      <a:lnTo>
                        <a:pt x="121840" y="30028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E7E42B21-E96E-44DF-8E78-383FEB67BE9E}"/>
                    </a:ext>
                  </a:extLst>
                </p:cNvPr>
                <p:cNvSpPr/>
                <p:nvPr/>
              </p:nvSpPr>
              <p:spPr>
                <a:xfrm>
                  <a:off x="1823511" y="5026804"/>
                  <a:ext cx="93509" cy="93509"/>
                </a:xfrm>
                <a:custGeom>
                  <a:avLst/>
                  <a:gdLst>
                    <a:gd name="connsiteX0" fmla="*/ 48693 w 93509"/>
                    <a:gd name="connsiteY0" fmla="*/ 95297 h 93509"/>
                    <a:gd name="connsiteX1" fmla="*/ 95297 w 93509"/>
                    <a:gd name="connsiteY1" fmla="*/ 48693 h 93509"/>
                    <a:gd name="connsiteX2" fmla="*/ 48693 w 93509"/>
                    <a:gd name="connsiteY2" fmla="*/ 2089 h 93509"/>
                    <a:gd name="connsiteX3" fmla="*/ 2089 w 93509"/>
                    <a:gd name="connsiteY3" fmla="*/ 48693 h 93509"/>
                    <a:gd name="connsiteX4" fmla="*/ 48693 w 93509"/>
                    <a:gd name="connsiteY4" fmla="*/ 95297 h 93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09" h="93509">
                      <a:moveTo>
                        <a:pt x="48693" y="95297"/>
                      </a:moveTo>
                      <a:cubicBezTo>
                        <a:pt x="74432" y="95297"/>
                        <a:pt x="95297" y="74431"/>
                        <a:pt x="95297" y="48693"/>
                      </a:cubicBezTo>
                      <a:cubicBezTo>
                        <a:pt x="95297" y="22954"/>
                        <a:pt x="74432" y="2089"/>
                        <a:pt x="48693" y="2089"/>
                      </a:cubicBezTo>
                      <a:cubicBezTo>
                        <a:pt x="22954" y="2089"/>
                        <a:pt x="2089" y="22954"/>
                        <a:pt x="2089" y="48693"/>
                      </a:cubicBezTo>
                      <a:cubicBezTo>
                        <a:pt x="2089" y="74431"/>
                        <a:pt x="22954" y="95297"/>
                        <a:pt x="48693" y="95297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97A1B0F6-059A-483D-91B5-FC135F4ADDB3}"/>
                    </a:ext>
                  </a:extLst>
                </p:cNvPr>
                <p:cNvSpPr/>
                <p:nvPr/>
              </p:nvSpPr>
              <p:spPr>
                <a:xfrm>
                  <a:off x="1746245" y="4950259"/>
                  <a:ext cx="249358" cy="244163"/>
                </a:xfrm>
                <a:custGeom>
                  <a:avLst/>
                  <a:gdLst>
                    <a:gd name="connsiteX0" fmla="*/ 245797 w 249358"/>
                    <a:gd name="connsiteY0" fmla="*/ 108787 h 244163"/>
                    <a:gd name="connsiteX1" fmla="*/ 210581 w 249358"/>
                    <a:gd name="connsiteY1" fmla="*/ 104670 h 244163"/>
                    <a:gd name="connsiteX2" fmla="*/ 209530 w 249358"/>
                    <a:gd name="connsiteY2" fmla="*/ 101079 h 244163"/>
                    <a:gd name="connsiteX3" fmla="*/ 201207 w 249358"/>
                    <a:gd name="connsiteY3" fmla="*/ 81631 h 244163"/>
                    <a:gd name="connsiteX4" fmla="*/ 199280 w 249358"/>
                    <a:gd name="connsiteY4" fmla="*/ 78302 h 244163"/>
                    <a:gd name="connsiteX5" fmla="*/ 218114 w 249358"/>
                    <a:gd name="connsiteY5" fmla="*/ 54562 h 244163"/>
                    <a:gd name="connsiteX6" fmla="*/ 218377 w 249358"/>
                    <a:gd name="connsiteY6" fmla="*/ 48868 h 244163"/>
                    <a:gd name="connsiteX7" fmla="*/ 200156 w 249358"/>
                    <a:gd name="connsiteY7" fmla="*/ 30647 h 244163"/>
                    <a:gd name="connsiteX8" fmla="*/ 194462 w 249358"/>
                    <a:gd name="connsiteY8" fmla="*/ 30909 h 244163"/>
                    <a:gd name="connsiteX9" fmla="*/ 170109 w 249358"/>
                    <a:gd name="connsiteY9" fmla="*/ 50182 h 244163"/>
                    <a:gd name="connsiteX10" fmla="*/ 166868 w 249358"/>
                    <a:gd name="connsiteY10" fmla="*/ 48430 h 244163"/>
                    <a:gd name="connsiteX11" fmla="*/ 147945 w 249358"/>
                    <a:gd name="connsiteY11" fmla="*/ 41159 h 244163"/>
                    <a:gd name="connsiteX12" fmla="*/ 144179 w 249358"/>
                    <a:gd name="connsiteY12" fmla="*/ 40195 h 244163"/>
                    <a:gd name="connsiteX13" fmla="*/ 140237 w 249358"/>
                    <a:gd name="connsiteY13" fmla="*/ 6293 h 244163"/>
                    <a:gd name="connsiteX14" fmla="*/ 136382 w 249358"/>
                    <a:gd name="connsiteY14" fmla="*/ 2089 h 244163"/>
                    <a:gd name="connsiteX15" fmla="*/ 110627 w 249358"/>
                    <a:gd name="connsiteY15" fmla="*/ 2089 h 244163"/>
                    <a:gd name="connsiteX16" fmla="*/ 106773 w 249358"/>
                    <a:gd name="connsiteY16" fmla="*/ 6293 h 244163"/>
                    <a:gd name="connsiteX17" fmla="*/ 102656 w 249358"/>
                    <a:gd name="connsiteY17" fmla="*/ 41422 h 244163"/>
                    <a:gd name="connsiteX18" fmla="*/ 99239 w 249358"/>
                    <a:gd name="connsiteY18" fmla="*/ 42561 h 244163"/>
                    <a:gd name="connsiteX19" fmla="*/ 81544 w 249358"/>
                    <a:gd name="connsiteY19" fmla="*/ 50707 h 244163"/>
                    <a:gd name="connsiteX20" fmla="*/ 78215 w 249358"/>
                    <a:gd name="connsiteY20" fmla="*/ 52722 h 244163"/>
                    <a:gd name="connsiteX21" fmla="*/ 52022 w 249358"/>
                    <a:gd name="connsiteY21" fmla="*/ 32049 h 244163"/>
                    <a:gd name="connsiteX22" fmla="*/ 46328 w 249358"/>
                    <a:gd name="connsiteY22" fmla="*/ 31786 h 244163"/>
                    <a:gd name="connsiteX23" fmla="*/ 28107 w 249358"/>
                    <a:gd name="connsiteY23" fmla="*/ 50006 h 244163"/>
                    <a:gd name="connsiteX24" fmla="*/ 28369 w 249358"/>
                    <a:gd name="connsiteY24" fmla="*/ 55701 h 244163"/>
                    <a:gd name="connsiteX25" fmla="*/ 50007 w 249358"/>
                    <a:gd name="connsiteY25" fmla="*/ 83120 h 244163"/>
                    <a:gd name="connsiteX26" fmla="*/ 48430 w 249358"/>
                    <a:gd name="connsiteY26" fmla="*/ 86361 h 244163"/>
                    <a:gd name="connsiteX27" fmla="*/ 42561 w 249358"/>
                    <a:gd name="connsiteY27" fmla="*/ 101254 h 244163"/>
                    <a:gd name="connsiteX28" fmla="*/ 41510 w 249358"/>
                    <a:gd name="connsiteY28" fmla="*/ 104845 h 244163"/>
                    <a:gd name="connsiteX29" fmla="*/ 6294 w 249358"/>
                    <a:gd name="connsiteY29" fmla="*/ 108963 h 244163"/>
                    <a:gd name="connsiteX30" fmla="*/ 2089 w 249358"/>
                    <a:gd name="connsiteY30" fmla="*/ 112817 h 244163"/>
                    <a:gd name="connsiteX31" fmla="*/ 2089 w 249358"/>
                    <a:gd name="connsiteY31" fmla="*/ 138572 h 244163"/>
                    <a:gd name="connsiteX32" fmla="*/ 6294 w 249358"/>
                    <a:gd name="connsiteY32" fmla="*/ 142426 h 244163"/>
                    <a:gd name="connsiteX33" fmla="*/ 41597 w 249358"/>
                    <a:gd name="connsiteY33" fmla="*/ 146544 h 244163"/>
                    <a:gd name="connsiteX34" fmla="*/ 42648 w 249358"/>
                    <a:gd name="connsiteY34" fmla="*/ 150135 h 244163"/>
                    <a:gd name="connsiteX35" fmla="*/ 48518 w 249358"/>
                    <a:gd name="connsiteY35" fmla="*/ 164765 h 244163"/>
                    <a:gd name="connsiteX36" fmla="*/ 50182 w 249358"/>
                    <a:gd name="connsiteY36" fmla="*/ 168006 h 244163"/>
                    <a:gd name="connsiteX37" fmla="*/ 28369 w 249358"/>
                    <a:gd name="connsiteY37" fmla="*/ 195600 h 244163"/>
                    <a:gd name="connsiteX38" fmla="*/ 28107 w 249358"/>
                    <a:gd name="connsiteY38" fmla="*/ 201295 h 244163"/>
                    <a:gd name="connsiteX39" fmla="*/ 46328 w 249358"/>
                    <a:gd name="connsiteY39" fmla="*/ 219516 h 244163"/>
                    <a:gd name="connsiteX40" fmla="*/ 52022 w 249358"/>
                    <a:gd name="connsiteY40" fmla="*/ 219253 h 244163"/>
                    <a:gd name="connsiteX41" fmla="*/ 78565 w 249358"/>
                    <a:gd name="connsiteY41" fmla="*/ 198229 h 244163"/>
                    <a:gd name="connsiteX42" fmla="*/ 81894 w 249358"/>
                    <a:gd name="connsiteY42" fmla="*/ 200244 h 244163"/>
                    <a:gd name="connsiteX43" fmla="*/ 98888 w 249358"/>
                    <a:gd name="connsiteY43" fmla="*/ 207952 h 244163"/>
                    <a:gd name="connsiteX44" fmla="*/ 102305 w 249358"/>
                    <a:gd name="connsiteY44" fmla="*/ 209091 h 244163"/>
                    <a:gd name="connsiteX45" fmla="*/ 106247 w 249358"/>
                    <a:gd name="connsiteY45" fmla="*/ 242818 h 244163"/>
                    <a:gd name="connsiteX46" fmla="*/ 110102 w 249358"/>
                    <a:gd name="connsiteY46" fmla="*/ 247023 h 244163"/>
                    <a:gd name="connsiteX47" fmla="*/ 135857 w 249358"/>
                    <a:gd name="connsiteY47" fmla="*/ 247023 h 244163"/>
                    <a:gd name="connsiteX48" fmla="*/ 139711 w 249358"/>
                    <a:gd name="connsiteY48" fmla="*/ 242818 h 244163"/>
                    <a:gd name="connsiteX49" fmla="*/ 143478 w 249358"/>
                    <a:gd name="connsiteY49" fmla="*/ 210581 h 244163"/>
                    <a:gd name="connsiteX50" fmla="*/ 147245 w 249358"/>
                    <a:gd name="connsiteY50" fmla="*/ 209617 h 244163"/>
                    <a:gd name="connsiteX51" fmla="*/ 166167 w 249358"/>
                    <a:gd name="connsiteY51" fmla="*/ 202433 h 244163"/>
                    <a:gd name="connsiteX52" fmla="*/ 169408 w 249358"/>
                    <a:gd name="connsiteY52" fmla="*/ 200769 h 244163"/>
                    <a:gd name="connsiteX53" fmla="*/ 193411 w 249358"/>
                    <a:gd name="connsiteY53" fmla="*/ 219779 h 244163"/>
                    <a:gd name="connsiteX54" fmla="*/ 199105 w 249358"/>
                    <a:gd name="connsiteY54" fmla="*/ 220042 h 244163"/>
                    <a:gd name="connsiteX55" fmla="*/ 217326 w 249358"/>
                    <a:gd name="connsiteY55" fmla="*/ 201820 h 244163"/>
                    <a:gd name="connsiteX56" fmla="*/ 217063 w 249358"/>
                    <a:gd name="connsiteY56" fmla="*/ 196126 h 244163"/>
                    <a:gd name="connsiteX57" fmla="*/ 198755 w 249358"/>
                    <a:gd name="connsiteY57" fmla="*/ 172999 h 244163"/>
                    <a:gd name="connsiteX58" fmla="*/ 200769 w 249358"/>
                    <a:gd name="connsiteY58" fmla="*/ 169670 h 244163"/>
                    <a:gd name="connsiteX59" fmla="*/ 209355 w 249358"/>
                    <a:gd name="connsiteY59" fmla="*/ 150135 h 244163"/>
                    <a:gd name="connsiteX60" fmla="*/ 210405 w 249358"/>
                    <a:gd name="connsiteY60" fmla="*/ 146544 h 244163"/>
                    <a:gd name="connsiteX61" fmla="*/ 245797 w 249358"/>
                    <a:gd name="connsiteY61" fmla="*/ 142426 h 244163"/>
                    <a:gd name="connsiteX62" fmla="*/ 250001 w 249358"/>
                    <a:gd name="connsiteY62" fmla="*/ 138572 h 244163"/>
                    <a:gd name="connsiteX63" fmla="*/ 250001 w 249358"/>
                    <a:gd name="connsiteY63" fmla="*/ 112817 h 244163"/>
                    <a:gd name="connsiteX64" fmla="*/ 245797 w 249358"/>
                    <a:gd name="connsiteY64" fmla="*/ 108787 h 244163"/>
                    <a:gd name="connsiteX65" fmla="*/ 125958 w 249358"/>
                    <a:gd name="connsiteY65" fmla="*/ 183161 h 244163"/>
                    <a:gd name="connsiteX66" fmla="*/ 68053 w 249358"/>
                    <a:gd name="connsiteY66" fmla="*/ 125256 h 244163"/>
                    <a:gd name="connsiteX67" fmla="*/ 125958 w 249358"/>
                    <a:gd name="connsiteY67" fmla="*/ 67352 h 244163"/>
                    <a:gd name="connsiteX68" fmla="*/ 183862 w 249358"/>
                    <a:gd name="connsiteY68" fmla="*/ 125256 h 244163"/>
                    <a:gd name="connsiteX69" fmla="*/ 125958 w 249358"/>
                    <a:gd name="connsiteY69" fmla="*/ 183161 h 244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249358" h="244163">
                      <a:moveTo>
                        <a:pt x="245797" y="108787"/>
                      </a:moveTo>
                      <a:lnTo>
                        <a:pt x="210581" y="104670"/>
                      </a:lnTo>
                      <a:lnTo>
                        <a:pt x="209530" y="101079"/>
                      </a:lnTo>
                      <a:cubicBezTo>
                        <a:pt x="207602" y="94333"/>
                        <a:pt x="204799" y="87763"/>
                        <a:pt x="201207" y="81631"/>
                      </a:cubicBezTo>
                      <a:lnTo>
                        <a:pt x="199280" y="78302"/>
                      </a:lnTo>
                      <a:lnTo>
                        <a:pt x="218114" y="54562"/>
                      </a:lnTo>
                      <a:cubicBezTo>
                        <a:pt x="219604" y="52635"/>
                        <a:pt x="219692" y="50182"/>
                        <a:pt x="218377" y="48868"/>
                      </a:cubicBezTo>
                      <a:lnTo>
                        <a:pt x="200156" y="30647"/>
                      </a:lnTo>
                      <a:cubicBezTo>
                        <a:pt x="198755" y="29245"/>
                        <a:pt x="196302" y="29333"/>
                        <a:pt x="194462" y="30909"/>
                      </a:cubicBezTo>
                      <a:lnTo>
                        <a:pt x="170109" y="50182"/>
                      </a:lnTo>
                      <a:lnTo>
                        <a:pt x="166868" y="48430"/>
                      </a:lnTo>
                      <a:cubicBezTo>
                        <a:pt x="161086" y="45364"/>
                        <a:pt x="154691" y="42911"/>
                        <a:pt x="147945" y="41159"/>
                      </a:cubicBezTo>
                      <a:lnTo>
                        <a:pt x="144179" y="40195"/>
                      </a:lnTo>
                      <a:lnTo>
                        <a:pt x="140237" y="6293"/>
                      </a:lnTo>
                      <a:cubicBezTo>
                        <a:pt x="139974" y="3928"/>
                        <a:pt x="138309" y="2089"/>
                        <a:pt x="136382" y="2089"/>
                      </a:cubicBezTo>
                      <a:lnTo>
                        <a:pt x="110627" y="2089"/>
                      </a:lnTo>
                      <a:cubicBezTo>
                        <a:pt x="108700" y="2089"/>
                        <a:pt x="107036" y="3928"/>
                        <a:pt x="106773" y="6293"/>
                      </a:cubicBezTo>
                      <a:lnTo>
                        <a:pt x="102656" y="41422"/>
                      </a:lnTo>
                      <a:lnTo>
                        <a:pt x="99239" y="42561"/>
                      </a:lnTo>
                      <a:cubicBezTo>
                        <a:pt x="93195" y="44488"/>
                        <a:pt x="87238" y="47203"/>
                        <a:pt x="81544" y="50707"/>
                      </a:cubicBezTo>
                      <a:lnTo>
                        <a:pt x="78215" y="52722"/>
                      </a:lnTo>
                      <a:lnTo>
                        <a:pt x="52022" y="32049"/>
                      </a:lnTo>
                      <a:cubicBezTo>
                        <a:pt x="50095" y="30559"/>
                        <a:pt x="47642" y="30471"/>
                        <a:pt x="46328" y="31786"/>
                      </a:cubicBezTo>
                      <a:lnTo>
                        <a:pt x="28107" y="50006"/>
                      </a:lnTo>
                      <a:cubicBezTo>
                        <a:pt x="26705" y="51408"/>
                        <a:pt x="26880" y="53861"/>
                        <a:pt x="28369" y="55701"/>
                      </a:cubicBezTo>
                      <a:lnTo>
                        <a:pt x="50007" y="83120"/>
                      </a:lnTo>
                      <a:lnTo>
                        <a:pt x="48430" y="86361"/>
                      </a:lnTo>
                      <a:cubicBezTo>
                        <a:pt x="45977" y="91180"/>
                        <a:pt x="44050" y="96173"/>
                        <a:pt x="42561" y="101254"/>
                      </a:cubicBezTo>
                      <a:lnTo>
                        <a:pt x="41510" y="104845"/>
                      </a:lnTo>
                      <a:lnTo>
                        <a:pt x="6294" y="108963"/>
                      </a:lnTo>
                      <a:cubicBezTo>
                        <a:pt x="3929" y="109225"/>
                        <a:pt x="2089" y="110890"/>
                        <a:pt x="2089" y="112817"/>
                      </a:cubicBezTo>
                      <a:lnTo>
                        <a:pt x="2089" y="138572"/>
                      </a:lnTo>
                      <a:cubicBezTo>
                        <a:pt x="2089" y="140499"/>
                        <a:pt x="3929" y="142163"/>
                        <a:pt x="6294" y="142426"/>
                      </a:cubicBezTo>
                      <a:lnTo>
                        <a:pt x="41597" y="146544"/>
                      </a:lnTo>
                      <a:lnTo>
                        <a:pt x="42648" y="150135"/>
                      </a:lnTo>
                      <a:cubicBezTo>
                        <a:pt x="44138" y="155041"/>
                        <a:pt x="46065" y="160034"/>
                        <a:pt x="48518" y="164765"/>
                      </a:cubicBezTo>
                      <a:lnTo>
                        <a:pt x="50182" y="168006"/>
                      </a:lnTo>
                      <a:lnTo>
                        <a:pt x="28369" y="195600"/>
                      </a:lnTo>
                      <a:cubicBezTo>
                        <a:pt x="26880" y="197528"/>
                        <a:pt x="26793" y="199981"/>
                        <a:pt x="28107" y="201295"/>
                      </a:cubicBezTo>
                      <a:lnTo>
                        <a:pt x="46328" y="219516"/>
                      </a:lnTo>
                      <a:cubicBezTo>
                        <a:pt x="47730" y="220918"/>
                        <a:pt x="50182" y="220742"/>
                        <a:pt x="52022" y="219253"/>
                      </a:cubicBezTo>
                      <a:lnTo>
                        <a:pt x="78565" y="198229"/>
                      </a:lnTo>
                      <a:lnTo>
                        <a:pt x="81894" y="200244"/>
                      </a:lnTo>
                      <a:cubicBezTo>
                        <a:pt x="87326" y="203485"/>
                        <a:pt x="93107" y="206113"/>
                        <a:pt x="98888" y="207952"/>
                      </a:cubicBezTo>
                      <a:lnTo>
                        <a:pt x="102305" y="209091"/>
                      </a:lnTo>
                      <a:lnTo>
                        <a:pt x="106247" y="242818"/>
                      </a:lnTo>
                      <a:cubicBezTo>
                        <a:pt x="106510" y="245183"/>
                        <a:pt x="108174" y="247023"/>
                        <a:pt x="110102" y="247023"/>
                      </a:cubicBezTo>
                      <a:lnTo>
                        <a:pt x="135857" y="247023"/>
                      </a:lnTo>
                      <a:cubicBezTo>
                        <a:pt x="137784" y="247023"/>
                        <a:pt x="139448" y="245183"/>
                        <a:pt x="139711" y="242818"/>
                      </a:cubicBezTo>
                      <a:lnTo>
                        <a:pt x="143478" y="210581"/>
                      </a:lnTo>
                      <a:lnTo>
                        <a:pt x="147245" y="209617"/>
                      </a:lnTo>
                      <a:cubicBezTo>
                        <a:pt x="153903" y="207952"/>
                        <a:pt x="160298" y="205499"/>
                        <a:pt x="166167" y="202433"/>
                      </a:cubicBezTo>
                      <a:lnTo>
                        <a:pt x="169408" y="200769"/>
                      </a:lnTo>
                      <a:lnTo>
                        <a:pt x="193411" y="219779"/>
                      </a:lnTo>
                      <a:cubicBezTo>
                        <a:pt x="195338" y="221268"/>
                        <a:pt x="197791" y="221355"/>
                        <a:pt x="199105" y="220042"/>
                      </a:cubicBezTo>
                      <a:lnTo>
                        <a:pt x="217326" y="201820"/>
                      </a:lnTo>
                      <a:cubicBezTo>
                        <a:pt x="218728" y="200419"/>
                        <a:pt x="218640" y="197966"/>
                        <a:pt x="217063" y="196126"/>
                      </a:cubicBezTo>
                      <a:lnTo>
                        <a:pt x="198755" y="172999"/>
                      </a:lnTo>
                      <a:lnTo>
                        <a:pt x="200769" y="169670"/>
                      </a:lnTo>
                      <a:cubicBezTo>
                        <a:pt x="204536" y="163363"/>
                        <a:pt x="207427" y="156793"/>
                        <a:pt x="209355" y="150135"/>
                      </a:cubicBezTo>
                      <a:lnTo>
                        <a:pt x="210405" y="146544"/>
                      </a:lnTo>
                      <a:lnTo>
                        <a:pt x="245797" y="142426"/>
                      </a:lnTo>
                      <a:cubicBezTo>
                        <a:pt x="248162" y="142163"/>
                        <a:pt x="250001" y="140499"/>
                        <a:pt x="250001" y="138572"/>
                      </a:cubicBezTo>
                      <a:lnTo>
                        <a:pt x="250001" y="112817"/>
                      </a:lnTo>
                      <a:cubicBezTo>
                        <a:pt x="250001" y="110715"/>
                        <a:pt x="248162" y="109050"/>
                        <a:pt x="245797" y="108787"/>
                      </a:cubicBezTo>
                      <a:close/>
                      <a:moveTo>
                        <a:pt x="125958" y="183161"/>
                      </a:moveTo>
                      <a:cubicBezTo>
                        <a:pt x="93983" y="183161"/>
                        <a:pt x="68053" y="157144"/>
                        <a:pt x="68053" y="125256"/>
                      </a:cubicBezTo>
                      <a:cubicBezTo>
                        <a:pt x="68053" y="93282"/>
                        <a:pt x="94071" y="67352"/>
                        <a:pt x="125958" y="67352"/>
                      </a:cubicBezTo>
                      <a:cubicBezTo>
                        <a:pt x="157844" y="67352"/>
                        <a:pt x="183862" y="93369"/>
                        <a:pt x="183862" y="125256"/>
                      </a:cubicBezTo>
                      <a:cubicBezTo>
                        <a:pt x="183862" y="157144"/>
                        <a:pt x="157844" y="183161"/>
                        <a:pt x="125958" y="183161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B6CDD57-0B2E-4797-9D21-88F5E67C5D0B}"/>
                </a:ext>
              </a:extLst>
            </p:cNvPr>
            <p:cNvGrpSpPr/>
            <p:nvPr/>
          </p:nvGrpSpPr>
          <p:grpSpPr>
            <a:xfrm>
              <a:off x="1914062" y="3366226"/>
              <a:ext cx="8102509" cy="381207"/>
              <a:chOff x="1914062" y="3488146"/>
              <a:chExt cx="8102509" cy="381207"/>
            </a:xfrm>
          </p:grpSpPr>
          <p:pic>
            <p:nvPicPr>
              <p:cNvPr id="99" name="Picture 4">
                <a:extLst>
                  <a:ext uri="{FF2B5EF4-FFF2-40B4-BE49-F238E27FC236}">
                    <a16:creationId xmlns:a16="http://schemas.microsoft.com/office/drawing/2014/main" id="{05BDBD04-0893-427E-82AF-760E2B9A98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32" y="3509016"/>
                <a:ext cx="617111" cy="345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Graphic 99">
                <a:extLst>
                  <a:ext uri="{FF2B5EF4-FFF2-40B4-BE49-F238E27FC236}">
                    <a16:creationId xmlns:a16="http://schemas.microsoft.com/office/drawing/2014/main" id="{9C62E224-CFA0-4A04-A913-91C9E11AD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7262" y="3592606"/>
                <a:ext cx="513316" cy="221555"/>
              </a:xfrm>
              <a:prstGeom prst="rect">
                <a:avLst/>
              </a:prstGeom>
            </p:spPr>
          </p:pic>
          <p:pic>
            <p:nvPicPr>
              <p:cNvPr id="101" name="Picture 2">
                <a:extLst>
                  <a:ext uri="{FF2B5EF4-FFF2-40B4-BE49-F238E27FC236}">
                    <a16:creationId xmlns:a16="http://schemas.microsoft.com/office/drawing/2014/main" id="{D469443A-1AF3-4B0E-B718-2B57DDE6C6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2364" y="3605733"/>
                <a:ext cx="815461" cy="195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10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0FD6847E-FD9F-4F49-86B4-819751351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5984" y="3488146"/>
                <a:ext cx="790789" cy="36951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013D9B-0CEC-45E8-8F9B-4FAAB5EB3841}"/>
                  </a:ext>
                </a:extLst>
              </p:cNvPr>
              <p:cNvSpPr/>
              <p:nvPr/>
            </p:nvSpPr>
            <p:spPr>
              <a:xfrm>
                <a:off x="1914062" y="3580273"/>
                <a:ext cx="1728574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ea typeface="Segoe UI Symbol" panose="020B0502040204020203" pitchFamily="34" charset="0"/>
                    <a:cs typeface="Segoe UI Semibold" panose="020B0702040204020203" pitchFamily="34" charset="0"/>
                  </a:rPr>
                  <a:t>Any code or framework…</a:t>
                </a:r>
              </a:p>
            </p:txBody>
          </p:sp>
          <p:pic>
            <p:nvPicPr>
              <p:cNvPr id="88" name="Picture 2" descr="Image result for c++ logo">
                <a:extLst>
                  <a:ext uri="{FF2B5EF4-FFF2-40B4-BE49-F238E27FC236}">
                    <a16:creationId xmlns:a16="http://schemas.microsoft.com/office/drawing/2014/main" id="{A71C5193-3434-4F5D-90DF-0C400B0844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86729" y="3506934"/>
                <a:ext cx="329842" cy="3624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F8718D6-45E0-4F70-8649-D4025CE00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5400" y="3531067"/>
                <a:ext cx="314152" cy="31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69E658BE-E203-4CB5-83D3-5271BC701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913" y="3362095"/>
            <a:ext cx="632028" cy="43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99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025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6.25E-7 0.025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257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EF2C-5971-4F3A-B2EF-BB80D2DF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01" y="156576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71 Dapr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A11E7-AF3E-4569-92F4-9B86F024F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743" y="815062"/>
            <a:ext cx="2295778" cy="369332"/>
          </a:xfrm>
        </p:spPr>
        <p:txBody>
          <a:bodyPr/>
          <a:lstStyle/>
          <a:p>
            <a:r>
              <a:rPr lang="en-US" sz="2400"/>
              <a:t>18 State stores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19C50E-D98E-490D-878D-334F76E8C0F7}"/>
              </a:ext>
            </a:extLst>
          </p:cNvPr>
          <p:cNvGraphicFramePr/>
          <p:nvPr/>
        </p:nvGraphicFramePr>
        <p:xfrm>
          <a:off x="2478056" y="1199773"/>
          <a:ext cx="2078209" cy="2980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209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2"/>
                        </a:rPr>
                        <a:t>Redis Streams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"/>
                        </a:rPr>
                        <a:t>Apache Kafka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4"/>
                        </a:rPr>
                        <a:t>AWS SNS/SQS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5"/>
                        </a:rPr>
                        <a:t>Azure Events Hub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6"/>
                        </a:rPr>
                        <a:t>Azure Service Bus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81140325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7"/>
                        </a:rPr>
                        <a:t>GCP Pub/Sub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48759278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8"/>
                        </a:rPr>
                        <a:t>Hazelcast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714392859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9"/>
                        </a:rPr>
                        <a:t>MQTT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223152552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0"/>
                        </a:rPr>
                        <a:t>NATS streaming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713249735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1"/>
                        </a:rPr>
                        <a:t>Pulsar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25542011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2"/>
                        </a:rPr>
                        <a:t>RabbitMQ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191634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6756F5-2BAD-4ADA-8398-F95CCF358B8C}"/>
              </a:ext>
            </a:extLst>
          </p:cNvPr>
          <p:cNvGraphicFramePr/>
          <p:nvPr/>
        </p:nvGraphicFramePr>
        <p:xfrm>
          <a:off x="240743" y="1204827"/>
          <a:ext cx="2061969" cy="426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969">
                  <a:extLst>
                    <a:ext uri="{9D8B030D-6E8A-4147-A177-3AD203B41FA5}">
                      <a16:colId xmlns:a16="http://schemas.microsoft.com/office/drawing/2014/main" val="1346330928"/>
                    </a:ext>
                  </a:extLst>
                </a:gridCol>
              </a:tblGrid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Aerospike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73165450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Cassandra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89828903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Cloudstate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3656009323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Couchbase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928698337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etcd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64318517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Hashicorp Consul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995728607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Hazelcast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778560490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Memcached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32858440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MongoDB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585469128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PostgreSQL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44850016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RethinkDB</a:t>
                      </a: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05177594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92149744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Zookeeper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22162412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</a:t>
                      </a: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CosmosDB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612476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SQL Server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5729205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Table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40239007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Blob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30650695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Google Cloud </a:t>
                      </a: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Firestore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512465169"/>
                  </a:ext>
                </a:extLst>
              </a:tr>
            </a:tbl>
          </a:graphicData>
        </a:graphic>
      </p:graphicFrame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342530-4CA4-43A3-803B-F6F681FC03C7}"/>
              </a:ext>
            </a:extLst>
          </p:cNvPr>
          <p:cNvSpPr txBox="1">
            <a:spLocks/>
          </p:cNvSpPr>
          <p:nvPr/>
        </p:nvSpPr>
        <p:spPr>
          <a:xfrm>
            <a:off x="2478056" y="821272"/>
            <a:ext cx="229577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11 Pub/Sub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94A787-0AD5-4533-882F-C3175C25FA03}"/>
              </a:ext>
            </a:extLst>
          </p:cNvPr>
          <p:cNvGraphicFramePr/>
          <p:nvPr/>
        </p:nvGraphicFramePr>
        <p:xfrm>
          <a:off x="2478056" y="4636924"/>
          <a:ext cx="4023179" cy="2167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3179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1"/>
                        </a:rPr>
                        <a:t>Azure Key Vault secret store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1E53A0"/>
                          </a:solidFill>
                          <a:effectLst/>
                          <a:latin typeface="open sans" panose="020B0606030504020204" pitchFamily="34" charset="0"/>
                          <a:hlinkClick r:id="rId32"/>
                        </a:rPr>
                        <a:t>Azure Key Vault with Kubernetes MI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3"/>
                        </a:rPr>
                        <a:t>AWS Secrets Manager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4"/>
                        </a:rPr>
                        <a:t>GCP Secret Manager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5"/>
                        </a:rPr>
                        <a:t>HashiCorp</a:t>
                      </a: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5"/>
                        </a:rPr>
                        <a:t> Vault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81140325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6"/>
                        </a:rPr>
                        <a:t>Kubernetes Secrets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48759278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7"/>
                        </a:rPr>
                        <a:t>Local environment variables (for Development)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714392859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8"/>
                        </a:rPr>
                        <a:t>Local file (for Development)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223152552"/>
                  </a:ext>
                </a:extLst>
              </a:tr>
            </a:tbl>
          </a:graphicData>
        </a:graphic>
      </p:graphicFrame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61CD89E-F259-4819-BBE3-7D4C06382BE5}"/>
              </a:ext>
            </a:extLst>
          </p:cNvPr>
          <p:cNvSpPr txBox="1">
            <a:spLocks/>
          </p:cNvSpPr>
          <p:nvPr/>
        </p:nvSpPr>
        <p:spPr>
          <a:xfrm>
            <a:off x="2523455" y="4267592"/>
            <a:ext cx="229577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8 Secret stores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0DC6723-C919-4745-B36E-7D5E6AB1C501}"/>
              </a:ext>
            </a:extLst>
          </p:cNvPr>
          <p:cNvSpPr txBox="1">
            <a:spLocks/>
          </p:cNvSpPr>
          <p:nvPr/>
        </p:nvSpPr>
        <p:spPr>
          <a:xfrm>
            <a:off x="5173721" y="983652"/>
            <a:ext cx="28439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13 General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F344D1-DE89-4891-BACF-EA2BA713AD1E}"/>
              </a:ext>
            </a:extLst>
          </p:cNvPr>
          <p:cNvGraphicFramePr/>
          <p:nvPr/>
        </p:nvGraphicFramePr>
        <p:xfrm>
          <a:off x="5224182" y="1334706"/>
          <a:ext cx="1742552" cy="3176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2552">
                  <a:extLst>
                    <a:ext uri="{9D8B030D-6E8A-4147-A177-3AD203B41FA5}">
                      <a16:colId xmlns:a16="http://schemas.microsoft.com/office/drawing/2014/main" val="3945100670"/>
                    </a:ext>
                  </a:extLst>
                </a:gridCol>
              </a:tblGrid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422322489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Cron (Scheduler)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23080925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54854829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InfluxDB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424114851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Kafka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37618374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Kubernetes Events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02011718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MQTT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09304353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PostgreSql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4004916729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RabbitMQ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65457209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24125676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Twilio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41151831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Twitter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70148705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SendGrid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887357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3C2AC3-D287-4DB3-99BD-FA858C997990}"/>
              </a:ext>
            </a:extLst>
          </p:cNvPr>
          <p:cNvGraphicFramePr/>
          <p:nvPr/>
        </p:nvGraphicFramePr>
        <p:xfrm>
          <a:off x="9942648" y="1334706"/>
          <a:ext cx="1719912" cy="139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912">
                  <a:extLst>
                    <a:ext uri="{9D8B030D-6E8A-4147-A177-3AD203B41FA5}">
                      <a16:colId xmlns:a16="http://schemas.microsoft.com/office/drawing/2014/main" val="3028501065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DynamoDB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4029903761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S3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393832223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1191254542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SQS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389862176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Kinesis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2118007651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0E24A2-6968-4281-80DD-694C79C8857B}"/>
              </a:ext>
            </a:extLst>
          </p:cNvPr>
          <p:cNvSpPr txBox="1">
            <a:spLocks/>
          </p:cNvSpPr>
          <p:nvPr/>
        </p:nvSpPr>
        <p:spPr>
          <a:xfrm>
            <a:off x="9942112" y="965374"/>
            <a:ext cx="13576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5 AWS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FF3C44-ADCB-4C3A-A3D7-8F4D60FA8D78}"/>
              </a:ext>
            </a:extLst>
          </p:cNvPr>
          <p:cNvGraphicFramePr/>
          <p:nvPr/>
        </p:nvGraphicFramePr>
        <p:xfrm>
          <a:off x="7293752" y="3765299"/>
          <a:ext cx="1972188" cy="556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188">
                  <a:extLst>
                    <a:ext uri="{9D8B030D-6E8A-4147-A177-3AD203B41FA5}">
                      <a16:colId xmlns:a16="http://schemas.microsoft.com/office/drawing/2014/main" val="1277651297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GCP Cloud Pub/Sub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86348481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GCP Storage Bucket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21581751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328599-547C-4429-9675-33E236C4947E}"/>
              </a:ext>
            </a:extLst>
          </p:cNvPr>
          <p:cNvGraphicFramePr/>
          <p:nvPr/>
        </p:nvGraphicFramePr>
        <p:xfrm>
          <a:off x="7261030" y="1334706"/>
          <a:ext cx="2420191" cy="1896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0191">
                  <a:extLst>
                    <a:ext uri="{9D8B030D-6E8A-4147-A177-3AD203B41FA5}">
                      <a16:colId xmlns:a16="http://schemas.microsoft.com/office/drawing/2014/main" val="3595730230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Blob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405675350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EventHubs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417589999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CosmosDB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66036000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Service Bus Queues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636142461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SignalR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30682635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Storage Queues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019032825"/>
                  </a:ext>
                </a:extLst>
              </a:tr>
              <a:tr h="136730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Event Grid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389935662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82CEF9C-060B-4E26-AD0B-58FEC3BC77A7}"/>
              </a:ext>
            </a:extLst>
          </p:cNvPr>
          <p:cNvSpPr txBox="1">
            <a:spLocks/>
          </p:cNvSpPr>
          <p:nvPr/>
        </p:nvSpPr>
        <p:spPr>
          <a:xfrm>
            <a:off x="7313421" y="3384102"/>
            <a:ext cx="2036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 GCP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679CB6E-F9A5-4038-9400-43DF000C3F9D}"/>
              </a:ext>
            </a:extLst>
          </p:cNvPr>
          <p:cNvSpPr txBox="1">
            <a:spLocks/>
          </p:cNvSpPr>
          <p:nvPr/>
        </p:nvSpPr>
        <p:spPr>
          <a:xfrm>
            <a:off x="7263511" y="980925"/>
            <a:ext cx="16111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7 Azure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4AC62C-72CC-48AB-9D96-EB1AC027734C}"/>
              </a:ext>
            </a:extLst>
          </p:cNvPr>
          <p:cNvSpPr/>
          <p:nvPr/>
        </p:nvSpPr>
        <p:spPr bwMode="auto">
          <a:xfrm>
            <a:off x="5021708" y="965374"/>
            <a:ext cx="6869557" cy="36256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15575FA-570F-43B4-9A16-599078C686ED}"/>
              </a:ext>
            </a:extLst>
          </p:cNvPr>
          <p:cNvSpPr txBox="1">
            <a:spLocks/>
          </p:cNvSpPr>
          <p:nvPr/>
        </p:nvSpPr>
        <p:spPr>
          <a:xfrm>
            <a:off x="7230075" y="543798"/>
            <a:ext cx="38369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27 I/O Bindings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A5077F5-9DCE-47B6-80BA-4E66149059A3}"/>
              </a:ext>
            </a:extLst>
          </p:cNvPr>
          <p:cNvGraphicFramePr/>
          <p:nvPr/>
        </p:nvGraphicFramePr>
        <p:xfrm>
          <a:off x="6676579" y="5720780"/>
          <a:ext cx="2329333" cy="1083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333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OAuth2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 Policy Agent (OPA)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Rate limit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Bearer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</a:tbl>
          </a:graphicData>
        </a:graphic>
      </p:graphicFrame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038E112-C751-4C15-B6B4-58B7E902F990}"/>
              </a:ext>
            </a:extLst>
          </p:cNvPr>
          <p:cNvSpPr txBox="1">
            <a:spLocks/>
          </p:cNvSpPr>
          <p:nvPr/>
        </p:nvSpPr>
        <p:spPr>
          <a:xfrm>
            <a:off x="6707507" y="4862674"/>
            <a:ext cx="176361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4 HTTP Middleware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E8E788A-E6C6-4E33-81A4-2B02D1901779}"/>
              </a:ext>
            </a:extLst>
          </p:cNvPr>
          <p:cNvGraphicFramePr/>
          <p:nvPr/>
        </p:nvGraphicFramePr>
        <p:xfrm>
          <a:off x="9548803" y="5720474"/>
          <a:ext cx="1774958" cy="541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958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Kubernetes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Multicast DNS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</a:tbl>
          </a:graphicData>
        </a:graphic>
      </p:graphicFrame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CBD24CA-5888-47DB-8000-CF3E2CE3905E}"/>
              </a:ext>
            </a:extLst>
          </p:cNvPr>
          <p:cNvSpPr txBox="1">
            <a:spLocks/>
          </p:cNvSpPr>
          <p:nvPr/>
        </p:nvSpPr>
        <p:spPr>
          <a:xfrm>
            <a:off x="9548803" y="4786392"/>
            <a:ext cx="176361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 Name Resolution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FFFF7BB-222C-4DAE-8A10-EF72FE355ED9}"/>
              </a:ext>
            </a:extLst>
          </p:cNvPr>
          <p:cNvGraphicFramePr/>
          <p:nvPr/>
        </p:nvGraphicFramePr>
        <p:xfrm>
          <a:off x="9926019" y="3113137"/>
          <a:ext cx="1736541" cy="278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541">
                  <a:extLst>
                    <a:ext uri="{9D8B030D-6E8A-4147-A177-3AD203B41FA5}">
                      <a16:colId xmlns:a16="http://schemas.microsoft.com/office/drawing/2014/main" val="3028501065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Blob Storage</a:t>
                      </a: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4029903761"/>
                  </a:ext>
                </a:extLst>
              </a:tr>
            </a:tbl>
          </a:graphicData>
        </a:graphic>
      </p:graphicFrame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340370B-44A9-4E66-B52C-C8CF84969FE8}"/>
              </a:ext>
            </a:extLst>
          </p:cNvPr>
          <p:cNvSpPr txBox="1">
            <a:spLocks/>
          </p:cNvSpPr>
          <p:nvPr/>
        </p:nvSpPr>
        <p:spPr>
          <a:xfrm>
            <a:off x="9925483" y="2743805"/>
            <a:ext cx="15896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 </a:t>
            </a:r>
            <a:r>
              <a:rPr lang="en-US" sz="2400" err="1"/>
              <a:t>AliCloud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32834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B97034-D640-4FAB-B1EA-6878C1C5AB77}"/>
              </a:ext>
            </a:extLst>
          </p:cNvPr>
          <p:cNvSpPr/>
          <p:nvPr/>
        </p:nvSpPr>
        <p:spPr bwMode="auto">
          <a:xfrm>
            <a:off x="5405233" y="5110957"/>
            <a:ext cx="5044158" cy="81381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State stores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15EB4-749F-4A43-BE66-E974A67966F3}"/>
              </a:ext>
            </a:extLst>
          </p:cNvPr>
          <p:cNvSpPr/>
          <p:nvPr/>
        </p:nvSpPr>
        <p:spPr bwMode="auto">
          <a:xfrm>
            <a:off x="5405233" y="6044184"/>
            <a:ext cx="5044158" cy="81381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Publish &amp; subscribe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984B2-FBB5-4ED3-94F3-26D42FBA1336}"/>
              </a:ext>
            </a:extLst>
          </p:cNvPr>
          <p:cNvSpPr/>
          <p:nvPr/>
        </p:nvSpPr>
        <p:spPr bwMode="auto">
          <a:xfrm>
            <a:off x="5405233" y="1163461"/>
            <a:ext cx="5047266" cy="817554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D437C-195D-4E6B-8F21-9C12848B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59" y="6245010"/>
            <a:ext cx="486480" cy="412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FE5B3-170F-4B74-B386-94B37B25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00" y="5327245"/>
            <a:ext cx="486480" cy="412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AE4C4-B8EF-458B-B27F-00152EC1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72" y="5323241"/>
            <a:ext cx="367514" cy="3324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E4DB44-92F0-4572-956F-75A48E0DA962}"/>
              </a:ext>
            </a:extLst>
          </p:cNvPr>
          <p:cNvSpPr/>
          <p:nvPr/>
        </p:nvSpPr>
        <p:spPr>
          <a:xfrm>
            <a:off x="4634571" y="1635202"/>
            <a:ext cx="739857" cy="3046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Scanning for events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9033EB9-728D-41E7-B4E1-D8A462B4A80C}"/>
              </a:ext>
            </a:extLst>
          </p:cNvPr>
          <p:cNvGrpSpPr/>
          <p:nvPr/>
        </p:nvGrpSpPr>
        <p:grpSpPr>
          <a:xfrm>
            <a:off x="4339530" y="1493303"/>
            <a:ext cx="7027321" cy="1523506"/>
            <a:chOff x="4087741" y="1495233"/>
            <a:chExt cx="6982525" cy="11404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4475D9-9AC1-4AA2-AC9C-93133CF7FFF9}"/>
                </a:ext>
              </a:extLst>
            </p:cNvPr>
            <p:cNvGrpSpPr/>
            <p:nvPr/>
          </p:nvGrpSpPr>
          <p:grpSpPr>
            <a:xfrm flipV="1">
              <a:off x="4087741" y="1504718"/>
              <a:ext cx="1084334" cy="1130925"/>
              <a:chOff x="9651813" y="3641556"/>
              <a:chExt cx="968598" cy="107788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850D2E-A9E6-4BE2-B2A8-F28FC61292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8185" y="3641556"/>
                <a:ext cx="1" cy="1077888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2F430D0-8366-4B81-866A-10F5EE3B9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1813" y="4708633"/>
                <a:ext cx="968598" cy="6051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9E6F1E-2FA1-4BFD-8353-B5D62A404AD9}"/>
                </a:ext>
              </a:extLst>
            </p:cNvPr>
            <p:cNvGrpSpPr/>
            <p:nvPr/>
          </p:nvGrpSpPr>
          <p:grpSpPr>
            <a:xfrm flipH="1" flipV="1">
              <a:off x="10182000" y="1495233"/>
              <a:ext cx="888266" cy="1135918"/>
              <a:chOff x="9680659" y="3645837"/>
              <a:chExt cx="943941" cy="108264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D05325F-9294-4D86-93F0-087F13419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0659" y="3645837"/>
                <a:ext cx="2033" cy="1082647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BC3C4BC-392B-42A0-9456-8241C75B6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4482" y="4708633"/>
                <a:ext cx="820118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FE8B5D5-D244-48E3-8CC8-8619A0877464}"/>
              </a:ext>
            </a:extLst>
          </p:cNvPr>
          <p:cNvGrpSpPr/>
          <p:nvPr/>
        </p:nvGrpSpPr>
        <p:grpSpPr>
          <a:xfrm>
            <a:off x="4496647" y="4775771"/>
            <a:ext cx="6707475" cy="1704975"/>
            <a:chOff x="4246275" y="4352925"/>
            <a:chExt cx="6707475" cy="17049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95313A-8D5F-4AFB-8436-728A50E305BA}"/>
                </a:ext>
              </a:extLst>
            </p:cNvPr>
            <p:cNvCxnSpPr>
              <a:cxnSpLocks/>
            </p:cNvCxnSpPr>
            <p:nvPr/>
          </p:nvCxnSpPr>
          <p:spPr>
            <a:xfrm>
              <a:off x="4257503" y="4352925"/>
              <a:ext cx="0" cy="1704975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F58D9C-7B85-4EA1-9E49-90C4E898634A}"/>
                </a:ext>
              </a:extLst>
            </p:cNvPr>
            <p:cNvCxnSpPr>
              <a:cxnSpLocks/>
            </p:cNvCxnSpPr>
            <p:nvPr/>
          </p:nvCxnSpPr>
          <p:spPr>
            <a:xfrm>
              <a:off x="4246275" y="6053774"/>
              <a:ext cx="91817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5D27C8-896E-4D67-8614-3A2EB1D0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246275" y="5157283"/>
              <a:ext cx="91817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8F81205-E2EC-4100-A7AA-CD2B14B31790}"/>
                </a:ext>
              </a:extLst>
            </p:cNvPr>
            <p:cNvGrpSpPr/>
            <p:nvPr/>
          </p:nvGrpSpPr>
          <p:grpSpPr>
            <a:xfrm>
              <a:off x="10209877" y="4352925"/>
              <a:ext cx="743873" cy="1692611"/>
              <a:chOff x="10209877" y="4352925"/>
              <a:chExt cx="929029" cy="169261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3E1A663-47E9-4AEB-85B2-47D991007D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7281" y="4352925"/>
                <a:ext cx="11625" cy="1692611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401912A-5E0E-4B9B-BCD4-DCE04E03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9877" y="6045536"/>
                <a:ext cx="91817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olid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6700521-F2FA-4521-B2BF-62D98C9183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9877" y="5157283"/>
                <a:ext cx="91817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olid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F455244-9E24-426C-8E86-01747361C9E3}"/>
              </a:ext>
            </a:extLst>
          </p:cNvPr>
          <p:cNvSpPr/>
          <p:nvPr/>
        </p:nvSpPr>
        <p:spPr>
          <a:xfrm>
            <a:off x="4616846" y="6193287"/>
            <a:ext cx="698410" cy="1175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Messaging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8F9B22-4CEA-4CAE-A225-02E78CDB02EF}"/>
              </a:ext>
            </a:extLst>
          </p:cNvPr>
          <p:cNvSpPr/>
          <p:nvPr/>
        </p:nvSpPr>
        <p:spPr>
          <a:xfrm>
            <a:off x="4616846" y="5174021"/>
            <a:ext cx="698410" cy="1175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Load and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save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AF344B-E170-4F7F-A4BC-3B93221CABCF}"/>
              </a:ext>
            </a:extLst>
          </p:cNvPr>
          <p:cNvSpPr txBox="1"/>
          <p:nvPr/>
        </p:nvSpPr>
        <p:spPr>
          <a:xfrm>
            <a:off x="9009479" y="1733691"/>
            <a:ext cx="52578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GCP pub/sub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8C2F38-E526-4E2E-9AD4-647107184385}"/>
              </a:ext>
            </a:extLst>
          </p:cNvPr>
          <p:cNvSpPr txBox="1"/>
          <p:nvPr/>
        </p:nvSpPr>
        <p:spPr>
          <a:xfrm>
            <a:off x="9707628" y="6358759"/>
            <a:ext cx="541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…others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E318D-3A42-4D24-96CD-57734B5112F0}"/>
              </a:ext>
            </a:extLst>
          </p:cNvPr>
          <p:cNvSpPr txBox="1"/>
          <p:nvPr/>
        </p:nvSpPr>
        <p:spPr>
          <a:xfrm>
            <a:off x="9707628" y="5447221"/>
            <a:ext cx="541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…others</a:t>
            </a:r>
          </a:p>
        </p:txBody>
      </p:sp>
      <p:pic>
        <p:nvPicPr>
          <p:cNvPr id="34" name="Picture 33" descr="A close up of a box&#10;&#10;Description automatically generated">
            <a:extLst>
              <a:ext uri="{FF2B5EF4-FFF2-40B4-BE49-F238E27FC236}">
                <a16:creationId xmlns:a16="http://schemas.microsoft.com/office/drawing/2014/main" id="{4B4E5243-5AEC-4CD3-8333-7AE18FCF6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07" y="1269841"/>
            <a:ext cx="419916" cy="4549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2C2DC4-2DC3-4573-8D9E-E8CE27ED2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132" y="1303111"/>
            <a:ext cx="442479" cy="4424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483B7D-5DCF-4C02-9552-CA6438D28242}"/>
              </a:ext>
            </a:extLst>
          </p:cNvPr>
          <p:cNvSpPr txBox="1"/>
          <p:nvPr/>
        </p:nvSpPr>
        <p:spPr>
          <a:xfrm>
            <a:off x="8451012" y="1733691"/>
            <a:ext cx="37670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AWS SQS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4B0569-BCEB-456B-B251-76B20348C308}"/>
              </a:ext>
            </a:extLst>
          </p:cNvPr>
          <p:cNvSpPr txBox="1"/>
          <p:nvPr/>
        </p:nvSpPr>
        <p:spPr>
          <a:xfrm>
            <a:off x="7284158" y="1733691"/>
            <a:ext cx="4087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EventHub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2A3434-C371-4436-A24D-15BD1C30441C}"/>
              </a:ext>
            </a:extLst>
          </p:cNvPr>
          <p:cNvSpPr txBox="1"/>
          <p:nvPr/>
        </p:nvSpPr>
        <p:spPr>
          <a:xfrm>
            <a:off x="7939370" y="1733691"/>
            <a:ext cx="2148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Kafka</a:t>
            </a:r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EADAE8C5-DB57-476A-BA24-AEE3A85885E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91" y="1341508"/>
            <a:ext cx="210761" cy="34213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80FEF5-B59D-4C6A-8A88-86B716280E6E}"/>
              </a:ext>
            </a:extLst>
          </p:cNvPr>
          <p:cNvSpPr txBox="1"/>
          <p:nvPr/>
        </p:nvSpPr>
        <p:spPr>
          <a:xfrm>
            <a:off x="9709464" y="1460263"/>
            <a:ext cx="541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…others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A9C9E3-E4AC-4BB3-A049-5E19A1B05370}"/>
              </a:ext>
            </a:extLst>
          </p:cNvPr>
          <p:cNvSpPr txBox="1"/>
          <p:nvPr/>
        </p:nvSpPr>
        <p:spPr>
          <a:xfrm>
            <a:off x="7199746" y="5667363"/>
            <a:ext cx="5775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CosmosDB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46EF9F-ECB1-4DFC-B8A5-888D9A80DD03}"/>
              </a:ext>
            </a:extLst>
          </p:cNvPr>
          <p:cNvSpPr txBox="1"/>
          <p:nvPr/>
        </p:nvSpPr>
        <p:spPr>
          <a:xfrm>
            <a:off x="6410344" y="5667363"/>
            <a:ext cx="758770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AWS DynamoDB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1728CA2-D2F5-428A-82FE-859EAFEAA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5169" y="1359847"/>
            <a:ext cx="332652" cy="332652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8CF102F8-C4B8-4333-9725-F52F4665B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4660" y="5320590"/>
            <a:ext cx="330190" cy="3301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C320685-B7C8-4DD0-AA16-0D3F1ACCDE2E}"/>
              </a:ext>
            </a:extLst>
          </p:cNvPr>
          <p:cNvSpPr/>
          <p:nvPr/>
        </p:nvSpPr>
        <p:spPr>
          <a:xfrm>
            <a:off x="5598654" y="1636735"/>
            <a:ext cx="682879" cy="1277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Input/output</a:t>
            </a:r>
          </a:p>
        </p:txBody>
      </p:sp>
      <p:pic>
        <p:nvPicPr>
          <p:cNvPr id="69" name="Picture 2" descr="Image result for rabbitmq logo">
            <a:extLst>
              <a:ext uri="{FF2B5EF4-FFF2-40B4-BE49-F238E27FC236}">
                <a16:creationId xmlns:a16="http://schemas.microsoft.com/office/drawing/2014/main" id="{8A387AE3-6E15-4DBA-82DC-B9D1C485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87" y="6369654"/>
            <a:ext cx="847130" cy="1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See the source image">
            <a:extLst>
              <a:ext uri="{FF2B5EF4-FFF2-40B4-BE49-F238E27FC236}">
                <a16:creationId xmlns:a16="http://schemas.microsoft.com/office/drawing/2014/main" id="{C53CFE0F-0975-4EEF-8454-A2ABE14C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49" y="6302349"/>
            <a:ext cx="345707" cy="3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Image result for Service Bus Logo">
            <a:extLst>
              <a:ext uri="{FF2B5EF4-FFF2-40B4-BE49-F238E27FC236}">
                <a16:creationId xmlns:a16="http://schemas.microsoft.com/office/drawing/2014/main" id="{6D62A17A-AD4D-48B5-811B-41661D1D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76" y="6282035"/>
            <a:ext cx="292273" cy="29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15DB39A-98EF-476E-9A62-D3D5DDFF71C6}"/>
              </a:ext>
            </a:extLst>
          </p:cNvPr>
          <p:cNvSpPr txBox="1"/>
          <p:nvPr/>
        </p:nvSpPr>
        <p:spPr>
          <a:xfrm>
            <a:off x="8663476" y="6586412"/>
            <a:ext cx="4440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 Bus</a:t>
            </a:r>
          </a:p>
        </p:txBody>
      </p:sp>
      <p:pic>
        <p:nvPicPr>
          <p:cNvPr id="73" name="Picture 12" descr="Image result for Cassandra Logo">
            <a:extLst>
              <a:ext uri="{FF2B5EF4-FFF2-40B4-BE49-F238E27FC236}">
                <a16:creationId xmlns:a16="http://schemas.microsoft.com/office/drawing/2014/main" id="{9D9E7975-8A4E-4631-93B9-5C90FDF6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72" y="5365665"/>
            <a:ext cx="351824" cy="32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52D4B5A-CCA7-4C6D-8C41-2C4BB3543677}"/>
              </a:ext>
            </a:extLst>
          </p:cNvPr>
          <p:cNvSpPr/>
          <p:nvPr/>
        </p:nvSpPr>
        <p:spPr>
          <a:xfrm>
            <a:off x="269663" y="434510"/>
            <a:ext cx="8159745" cy="1074140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Sidecars and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</a:p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Segoe UI Semibold"/>
              </a:rPr>
              <a:t>components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1AEEFD4-E4A0-1548-B9A6-5A5047CC4041}"/>
              </a:ext>
            </a:extLst>
          </p:cNvPr>
          <p:cNvGrpSpPr/>
          <p:nvPr/>
        </p:nvGrpSpPr>
        <p:grpSpPr>
          <a:xfrm>
            <a:off x="834572" y="2137629"/>
            <a:ext cx="11022583" cy="2816560"/>
            <a:chOff x="834572" y="2137629"/>
            <a:chExt cx="11022583" cy="28165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C08D80-F694-4A7B-9FE4-42A957F6D60C}"/>
                </a:ext>
              </a:extLst>
            </p:cNvPr>
            <p:cNvSpPr/>
            <p:nvPr/>
          </p:nvSpPr>
          <p:spPr bwMode="auto">
            <a:xfrm>
              <a:off x="834572" y="2137629"/>
              <a:ext cx="11022583" cy="281656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F64D8-AF49-40CC-828D-ED480B0832BB}"/>
                </a:ext>
              </a:extLst>
            </p:cNvPr>
            <p:cNvSpPr/>
            <p:nvPr/>
          </p:nvSpPr>
          <p:spPr>
            <a:xfrm>
              <a:off x="8603162" y="3493368"/>
              <a:ext cx="10435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Dapr API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6D6F26-C0BE-454B-96D9-206E5C4ECBB1}"/>
                </a:ext>
              </a:extLst>
            </p:cNvPr>
            <p:cNvCxnSpPr>
              <a:cxnSpLocks/>
            </p:cNvCxnSpPr>
            <p:nvPr/>
          </p:nvCxnSpPr>
          <p:spPr>
            <a:xfrm>
              <a:off x="8576857" y="3891635"/>
              <a:ext cx="109611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53227B-BA9B-4273-BCD8-613D8D62AE3E}"/>
                </a:ext>
              </a:extLst>
            </p:cNvPr>
            <p:cNvSpPr/>
            <p:nvPr/>
          </p:nvSpPr>
          <p:spPr>
            <a:xfrm>
              <a:off x="3055621" y="3218753"/>
              <a:ext cx="10435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Dapr API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20D49E-AB49-4DFD-AB34-2724E47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3029316" y="3617020"/>
              <a:ext cx="109611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5">
              <a:extLst>
                <a:ext uri="{FF2B5EF4-FFF2-40B4-BE49-F238E27FC236}">
                  <a16:creationId xmlns:a16="http://schemas.microsoft.com/office/drawing/2014/main" id="{389633E0-C96B-4D2B-8C78-959E5A759869}"/>
                </a:ext>
              </a:extLst>
            </p:cNvPr>
            <p:cNvSpPr/>
            <p:nvPr/>
          </p:nvSpPr>
          <p:spPr bwMode="auto">
            <a:xfrm>
              <a:off x="4221096" y="3063483"/>
              <a:ext cx="1675585" cy="1672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7" name="Rounded Rectangle 5">
              <a:extLst>
                <a:ext uri="{FF2B5EF4-FFF2-40B4-BE49-F238E27FC236}">
                  <a16:creationId xmlns:a16="http://schemas.microsoft.com/office/drawing/2014/main" id="{90285227-345B-44E5-BE50-2BB60FC9B68C}"/>
                </a:ext>
              </a:extLst>
            </p:cNvPr>
            <p:cNvSpPr/>
            <p:nvPr/>
          </p:nvSpPr>
          <p:spPr bwMode="auto">
            <a:xfrm>
              <a:off x="9830638" y="3089529"/>
              <a:ext cx="1675585" cy="1672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ED798C7-5F43-471B-B5FC-1E36A47339A7}"/>
                </a:ext>
              </a:extLst>
            </p:cNvPr>
            <p:cNvGrpSpPr/>
            <p:nvPr/>
          </p:nvGrpSpPr>
          <p:grpSpPr>
            <a:xfrm>
              <a:off x="6719928" y="3024564"/>
              <a:ext cx="1737360" cy="1734143"/>
              <a:chOff x="6469556" y="2935093"/>
              <a:chExt cx="1737360" cy="1734143"/>
            </a:xfrm>
            <a:solidFill>
              <a:schemeClr val="accent6">
                <a:lumMod val="20000"/>
                <a:lumOff val="80000"/>
              </a:schemeClr>
            </a:solidFill>
            <a:effectLst>
              <a:outerShdw blurRad="317500" sx="102000" sy="102000" algn="ctr" rotWithShape="0">
                <a:schemeClr val="accent6">
                  <a:alpha val="20000"/>
                </a:schemeClr>
              </a:outerShdw>
            </a:effectLst>
          </p:grpSpPr>
          <p:sp>
            <p:nvSpPr>
              <p:cNvPr id="51" name="Rounded Rectangle 5">
                <a:extLst>
                  <a:ext uri="{FF2B5EF4-FFF2-40B4-BE49-F238E27FC236}">
                    <a16:creationId xmlns:a16="http://schemas.microsoft.com/office/drawing/2014/main" id="{DD77DEF4-73C2-4A7E-ABE7-1522B9FE4AED}"/>
                  </a:ext>
                </a:extLst>
              </p:cNvPr>
              <p:cNvSpPr/>
              <p:nvPr/>
            </p:nvSpPr>
            <p:spPr bwMode="auto">
              <a:xfrm>
                <a:off x="6469556" y="2935093"/>
                <a:ext cx="1737360" cy="173414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8640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Service</a:t>
                </a:r>
              </a:p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code B</a:t>
                </a:r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B5C71794-E32E-4F90-80ED-1CE15FAA6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/>
              <a:stretch/>
            </p:blipFill>
            <p:spPr>
              <a:xfrm>
                <a:off x="7078652" y="3303432"/>
                <a:ext cx="519168" cy="310059"/>
              </a:xfrm>
              <a:prstGeom prst="rect">
                <a:avLst/>
              </a:prstGeom>
              <a:grpFill/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5F08E53-3273-4004-B556-A81353DED661}"/>
                </a:ext>
              </a:extLst>
            </p:cNvPr>
            <p:cNvGrpSpPr/>
            <p:nvPr/>
          </p:nvGrpSpPr>
          <p:grpSpPr>
            <a:xfrm>
              <a:off x="1146082" y="3024564"/>
              <a:ext cx="1737360" cy="1734143"/>
              <a:chOff x="6469556" y="2935093"/>
              <a:chExt cx="1737360" cy="1734143"/>
            </a:xfrm>
            <a:solidFill>
              <a:schemeClr val="accent6">
                <a:lumMod val="20000"/>
                <a:lumOff val="80000"/>
              </a:schemeClr>
            </a:solidFill>
            <a:effectLst>
              <a:outerShdw blurRad="317500" sx="102000" sy="102000" algn="ctr" rotWithShape="0">
                <a:schemeClr val="accent6">
                  <a:alpha val="20000"/>
                </a:schemeClr>
              </a:outerShdw>
            </a:effectLst>
          </p:grpSpPr>
          <p:sp>
            <p:nvSpPr>
              <p:cNvPr id="55" name="Rounded Rectangle 5">
                <a:extLst>
                  <a:ext uri="{FF2B5EF4-FFF2-40B4-BE49-F238E27FC236}">
                    <a16:creationId xmlns:a16="http://schemas.microsoft.com/office/drawing/2014/main" id="{9A276B59-64FE-40FA-B6F2-328B6D6746D0}"/>
                  </a:ext>
                </a:extLst>
              </p:cNvPr>
              <p:cNvSpPr/>
              <p:nvPr/>
            </p:nvSpPr>
            <p:spPr bwMode="auto">
              <a:xfrm>
                <a:off x="6469556" y="2935093"/>
                <a:ext cx="1737360" cy="173414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8640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Service</a:t>
                </a:r>
              </a:p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code A</a:t>
                </a:r>
              </a:p>
            </p:txBody>
          </p:sp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F1E81F56-E909-4270-B891-92FC68B4E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/>
              <a:stretch/>
            </p:blipFill>
            <p:spPr>
              <a:xfrm>
                <a:off x="7078652" y="3303432"/>
                <a:ext cx="519168" cy="310059"/>
              </a:xfrm>
              <a:prstGeom prst="rect">
                <a:avLst/>
              </a:prstGeom>
              <a:grpFill/>
            </p:spPr>
          </p:pic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5E00094E-8B24-41A1-A727-A2B1D082A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9333" t="18330" r="9333" b="18330"/>
            <a:stretch/>
          </p:blipFill>
          <p:spPr>
            <a:xfrm>
              <a:off x="4618661" y="3521614"/>
              <a:ext cx="880453" cy="685677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DA225AA3-F9EC-4E21-8DC3-2C4DF4259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9333" t="18330" r="9333" b="18330"/>
            <a:stretch/>
          </p:blipFill>
          <p:spPr>
            <a:xfrm>
              <a:off x="10228204" y="3582932"/>
              <a:ext cx="880453" cy="68567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9DB971-463C-4429-B293-E5B4861032B4}"/>
                </a:ext>
              </a:extLst>
            </p:cNvPr>
            <p:cNvSpPr/>
            <p:nvPr/>
          </p:nvSpPr>
          <p:spPr>
            <a:xfrm>
              <a:off x="1057707" y="2532547"/>
              <a:ext cx="13869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23BABD-60F7-43BA-8AB1-69B286D2E0DF}"/>
                </a:ext>
              </a:extLst>
            </p:cNvPr>
            <p:cNvSpPr/>
            <p:nvPr/>
          </p:nvSpPr>
          <p:spPr>
            <a:xfrm>
              <a:off x="4597961" y="4350765"/>
              <a:ext cx="921854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-10" normalizeH="0" baseline="0" noProof="0">
                  <a:ln>
                    <a:noFill/>
                  </a:ln>
                  <a:solidFill>
                    <a:srgbClr val="0D2192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Sidecar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40FFD1-B487-456A-A914-99C4CD621AB1}"/>
                </a:ext>
              </a:extLst>
            </p:cNvPr>
            <p:cNvSpPr/>
            <p:nvPr/>
          </p:nvSpPr>
          <p:spPr>
            <a:xfrm>
              <a:off x="10275269" y="4350765"/>
              <a:ext cx="921854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-10" normalizeH="0" baseline="0" noProof="0">
                  <a:ln>
                    <a:noFill/>
                  </a:ln>
                  <a:solidFill>
                    <a:srgbClr val="0D2192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Sidecar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41A410F-72FD-4290-B8DE-636B31274D76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0668431" y="2746262"/>
              <a:ext cx="0" cy="343267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8E576A5-3586-449E-8858-DBC0B1CB5DAD}"/>
                </a:ext>
              </a:extLst>
            </p:cNvPr>
            <p:cNvCxnSpPr>
              <a:cxnSpLocks/>
            </p:cNvCxnSpPr>
            <p:nvPr/>
          </p:nvCxnSpPr>
          <p:spPr>
            <a:xfrm>
              <a:off x="5111693" y="2723199"/>
              <a:ext cx="5556738" cy="2306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19F92F4-F3FE-433F-8C55-178C4B7D6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693" y="2717213"/>
              <a:ext cx="0" cy="34627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24887B-3B85-40BA-BD54-756DE487477D}"/>
                </a:ext>
              </a:extLst>
            </p:cNvPr>
            <p:cNvSpPr/>
            <p:nvPr/>
          </p:nvSpPr>
          <p:spPr>
            <a:xfrm>
              <a:off x="6146718" y="2490256"/>
              <a:ext cx="2609367" cy="15234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 algn="r">
                <a:lnSpc>
                  <a:spcPct val="90000"/>
                </a:lnSpc>
                <a:defRPr/>
              </a:pPr>
              <a:r>
                <a:rPr lang="en-US" sz="1100">
                  <a:solidFill>
                    <a:srgbClr val="0078D4"/>
                  </a:solidFill>
                  <a:cs typeface="Segoe UI" pitchFamily="34" charset="0"/>
                </a:rPr>
                <a:t>Secure communication with </a:t>
              </a:r>
              <a:r>
                <a:rPr lang="en-US" sz="1100" err="1">
                  <a:solidFill>
                    <a:srgbClr val="0078D4"/>
                  </a:solidFill>
                  <a:cs typeface="Segoe UI" pitchFamily="34" charset="0"/>
                </a:rPr>
                <a:t>mTLS</a:t>
              </a:r>
              <a:endParaRPr lang="en-US" sz="1100">
                <a:solidFill>
                  <a:srgbClr val="0078D4"/>
                </a:solidFill>
                <a:cs typeface="Segoe UI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75244-4685-43DF-8B29-64CB052D1614}"/>
                </a:ext>
              </a:extLst>
            </p:cNvPr>
            <p:cNvSpPr/>
            <p:nvPr/>
          </p:nvSpPr>
          <p:spPr>
            <a:xfrm>
              <a:off x="3042384" y="3971320"/>
              <a:ext cx="102726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0078D4"/>
                  </a:solidFill>
                  <a:cs typeface="Segoe UI" pitchFamily="34" charset="0"/>
                </a:rPr>
                <a:t>Tracing, logs</a:t>
              </a:r>
            </a:p>
            <a:p>
              <a:pPr lvl="0" algn="r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0078D4"/>
                  </a:solidFill>
                  <a:cs typeface="Segoe UI" pitchFamily="34" charset="0"/>
                </a:rPr>
                <a:t> and metrics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D323DF2-BA55-4B37-B639-31A8730FC825}"/>
                </a:ext>
              </a:extLst>
            </p:cNvPr>
            <p:cNvSpPr/>
            <p:nvPr/>
          </p:nvSpPr>
          <p:spPr>
            <a:xfrm>
              <a:off x="8634424" y="4009132"/>
              <a:ext cx="102726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78D4"/>
                  </a:solidFill>
                  <a:cs typeface="Segoe UI" pitchFamily="34" charset="0"/>
                </a:rPr>
                <a:t>Tracing, logs</a:t>
              </a:r>
            </a:p>
            <a:p>
              <a:pPr lvl="0" algn="r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78D4"/>
                  </a:solidFill>
                  <a:cs typeface="Segoe UI" pitchFamily="34" charset="0"/>
                </a:rPr>
                <a:t> and metrics</a:t>
              </a:r>
            </a:p>
          </p:txBody>
        </p:sp>
      </p:grpSp>
      <p:pic>
        <p:nvPicPr>
          <p:cNvPr id="1028" name="Picture 4" descr="Image result for GCP firebase logo">
            <a:extLst>
              <a:ext uri="{FF2B5EF4-FFF2-40B4-BE49-F238E27FC236}">
                <a16:creationId xmlns:a16="http://schemas.microsoft.com/office/drawing/2014/main" id="{EACC36A8-9005-4F6F-BFAE-21C26F53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49" y="5388214"/>
            <a:ext cx="774844" cy="2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ilio logo">
            <a:extLst>
              <a:ext uri="{FF2B5EF4-FFF2-40B4-BE49-F238E27FC236}">
                <a16:creationId xmlns:a16="http://schemas.microsoft.com/office/drawing/2014/main" id="{B988DDEC-09A2-4F9D-9FFF-997E659EF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34" y="1204889"/>
            <a:ext cx="792903" cy="7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097976D-440D-4AE2-A23E-728FD290636F}"/>
              </a:ext>
            </a:extLst>
          </p:cNvPr>
          <p:cNvSpPr/>
          <p:nvPr/>
        </p:nvSpPr>
        <p:spPr bwMode="auto">
          <a:xfrm>
            <a:off x="6441518" y="176397"/>
            <a:ext cx="2706541" cy="848435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10972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Observability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D6FC6DD-13F6-4FC3-8647-99F7B77071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95782" y="472924"/>
            <a:ext cx="384006" cy="38066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EDBE1B0-0F88-4ED3-8D2E-76CAD5471F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7278104" y="462197"/>
            <a:ext cx="384006" cy="384006"/>
          </a:xfrm>
          <a:prstGeom prst="rect">
            <a:avLst/>
          </a:prstGeom>
        </p:spPr>
      </p:pic>
      <p:pic>
        <p:nvPicPr>
          <p:cNvPr id="46" name="Picture 16" descr="Image result for Zipkin logo">
            <a:extLst>
              <a:ext uri="{FF2B5EF4-FFF2-40B4-BE49-F238E27FC236}">
                <a16:creationId xmlns:a16="http://schemas.microsoft.com/office/drawing/2014/main" id="{9E3A20E6-2679-498E-81F7-9B6CB2E3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522" y="489678"/>
            <a:ext cx="543730" cy="3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ee the source image">
            <a:extLst>
              <a:ext uri="{FF2B5EF4-FFF2-40B4-BE49-F238E27FC236}">
                <a16:creationId xmlns:a16="http://schemas.microsoft.com/office/drawing/2014/main" id="{9D187ADA-DF26-451E-A61C-EDF5235F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132" y="389687"/>
            <a:ext cx="489648" cy="4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FCF44BD-6534-4D07-BF4D-AF39401C1A93}"/>
              </a:ext>
            </a:extLst>
          </p:cNvPr>
          <p:cNvSpPr txBox="1"/>
          <p:nvPr/>
        </p:nvSpPr>
        <p:spPr>
          <a:xfrm>
            <a:off x="6507921" y="883933"/>
            <a:ext cx="54181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 defTabSz="914367"/>
            <a:r>
              <a:rPr lang="en-US" sz="8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Prometheus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3E9333-4CE7-41BD-8887-4742963A07FC}"/>
              </a:ext>
            </a:extLst>
          </p:cNvPr>
          <p:cNvSpPr txBox="1"/>
          <p:nvPr/>
        </p:nvSpPr>
        <p:spPr>
          <a:xfrm>
            <a:off x="7195813" y="873962"/>
            <a:ext cx="57387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 defTabSz="914367"/>
            <a:r>
              <a:rPr lang="en-US" sz="8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AppInsightts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F13817-8F04-452B-836A-11D484C32A93}"/>
              </a:ext>
            </a:extLst>
          </p:cNvPr>
          <p:cNvSpPr txBox="1"/>
          <p:nvPr/>
        </p:nvSpPr>
        <p:spPr>
          <a:xfrm>
            <a:off x="8599202" y="871256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 defTabSz="914367"/>
            <a:r>
              <a:rPr lang="en-US" sz="8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Jaeger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98CBFF-231B-4602-AD01-9F90B44E2B96}"/>
              </a:ext>
            </a:extLst>
          </p:cNvPr>
          <p:cNvGrpSpPr/>
          <p:nvPr/>
        </p:nvGrpSpPr>
        <p:grpSpPr>
          <a:xfrm>
            <a:off x="4372254" y="600614"/>
            <a:ext cx="6992672" cy="2434609"/>
            <a:chOff x="3085098" y="1502897"/>
            <a:chExt cx="7875310" cy="113774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A03A56-C2B1-448B-BF3F-77A0F0CF7C1F}"/>
                </a:ext>
              </a:extLst>
            </p:cNvPr>
            <p:cNvGrpSpPr/>
            <p:nvPr/>
          </p:nvGrpSpPr>
          <p:grpSpPr>
            <a:xfrm flipV="1">
              <a:off x="3085098" y="1502897"/>
              <a:ext cx="2321087" cy="1137739"/>
              <a:chOff x="9802448" y="3636796"/>
              <a:chExt cx="2321087" cy="1084382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51F7B35-A8D2-406D-8AC0-A20D9CB339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448" y="3636796"/>
                <a:ext cx="1" cy="1077888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F9B9331-B1A4-4228-B303-EFB7C8CCA08C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V="1">
                <a:off x="9810172" y="4721178"/>
                <a:ext cx="2313363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5DED158-D70D-4CE8-A554-6070C544393F}"/>
                </a:ext>
              </a:extLst>
            </p:cNvPr>
            <p:cNvGrpSpPr/>
            <p:nvPr/>
          </p:nvGrpSpPr>
          <p:grpSpPr>
            <a:xfrm flipH="1" flipV="1">
              <a:off x="8453515" y="1502898"/>
              <a:ext cx="2506893" cy="1137739"/>
              <a:chOff x="9797686" y="3636797"/>
              <a:chExt cx="2664098" cy="1084383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048A0D6-C6C0-44E5-862B-74CC8BF62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7686" y="3636797"/>
                <a:ext cx="4762" cy="107183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BCE47E2-498F-4CD7-9956-80E9B5DA0FF2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>
                <a:off x="9817399" y="4721180"/>
                <a:ext cx="2644385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ACA6EA-6291-4CF0-992B-76951664C6E3}"/>
              </a:ext>
            </a:extLst>
          </p:cNvPr>
          <p:cNvSpPr/>
          <p:nvPr/>
        </p:nvSpPr>
        <p:spPr>
          <a:xfrm>
            <a:off x="4596427" y="653383"/>
            <a:ext cx="1465046" cy="4570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Capturing</a:t>
            </a:r>
            <a:r>
              <a:rPr lang="en-US" sz="1100" dirty="0">
                <a:solidFill>
                  <a:srgbClr val="0078D4"/>
                </a:solidFill>
                <a:latin typeface="Segoe UI"/>
                <a:cs typeface="Segoe UI" pitchFamily="34" charset="0"/>
              </a:rPr>
              <a:t>, querying </a:t>
            </a:r>
          </a:p>
          <a:p>
            <a:pPr marL="0" marR="0" lvl="0" indent="0" algn="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78D4"/>
                </a:solidFill>
                <a:latin typeface="Segoe UI"/>
                <a:cs typeface="Segoe UI" pitchFamily="34" charset="0"/>
              </a:rPr>
              <a:t>traces, logs and metrics</a:t>
            </a:r>
          </a:p>
          <a:p>
            <a:pPr marL="0" marR="0" lvl="0" indent="0" algn="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91A0D3-7651-447F-B2D0-9816996CB02A}"/>
              </a:ext>
            </a:extLst>
          </p:cNvPr>
          <p:cNvCxnSpPr>
            <a:cxnSpLocks/>
          </p:cNvCxnSpPr>
          <p:nvPr/>
        </p:nvCxnSpPr>
        <p:spPr>
          <a:xfrm>
            <a:off x="3029316" y="4450268"/>
            <a:ext cx="109611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41C276-B1D6-42C2-9BCF-265689C340D3}"/>
              </a:ext>
            </a:extLst>
          </p:cNvPr>
          <p:cNvGrpSpPr/>
          <p:nvPr/>
        </p:nvGrpSpPr>
        <p:grpSpPr>
          <a:xfrm>
            <a:off x="757032" y="2101958"/>
            <a:ext cx="1737360" cy="1737360"/>
            <a:chOff x="1486507" y="2197346"/>
            <a:chExt cx="1737360" cy="1737360"/>
          </a:xfrm>
        </p:grpSpPr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0A886E07-CBF7-492D-8474-56F08990A21E}"/>
                </a:ext>
              </a:extLst>
            </p:cNvPr>
            <p:cNvSpPr/>
            <p:nvPr/>
          </p:nvSpPr>
          <p:spPr bwMode="auto">
            <a:xfrm>
              <a:off x="1486507" y="2197346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pythonapp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grpSp>
          <p:nvGrpSpPr>
            <p:cNvPr id="6" name="app development" descr="application development">
              <a:extLst>
                <a:ext uri="{FF2B5EF4-FFF2-40B4-BE49-F238E27FC236}">
                  <a16:creationId xmlns:a16="http://schemas.microsoft.com/office/drawing/2014/main" id="{A7B8EAA9-D230-4DBE-8252-0900DCEEE547}"/>
                </a:ext>
              </a:extLst>
            </p:cNvPr>
            <p:cNvGrpSpPr/>
            <p:nvPr/>
          </p:nvGrpSpPr>
          <p:grpSpPr>
            <a:xfrm>
              <a:off x="2101544" y="2754418"/>
              <a:ext cx="500421" cy="301755"/>
              <a:chOff x="1619314" y="4920550"/>
              <a:chExt cx="500421" cy="30175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CE7A5AA-D344-42B6-A174-7441274D61ED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00CFFED-1473-42F3-89DF-96ACBD6E2937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FBF920D-3F97-4F80-A035-F2BBFB9CC090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E47D518-86C7-4BE2-B159-36D75ADE7BEB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8F2773-E529-4BC7-B769-D52D6988F94D}"/>
              </a:ext>
            </a:extLst>
          </p:cNvPr>
          <p:cNvGrpSpPr/>
          <p:nvPr/>
        </p:nvGrpSpPr>
        <p:grpSpPr>
          <a:xfrm>
            <a:off x="757032" y="4464548"/>
            <a:ext cx="1737360" cy="1737360"/>
            <a:chOff x="1486507" y="4559936"/>
            <a:chExt cx="1737360" cy="1737360"/>
          </a:xfrm>
        </p:grpSpPr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A6B88683-4D17-4E08-8695-68C6B67B750A}"/>
                </a:ext>
              </a:extLst>
            </p:cNvPr>
            <p:cNvSpPr/>
            <p:nvPr/>
          </p:nvSpPr>
          <p:spPr bwMode="auto">
            <a:xfrm>
              <a:off x="1486507" y="4559936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nodeapp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grpSp>
          <p:nvGrpSpPr>
            <p:cNvPr id="12" name="app development" descr="application development">
              <a:extLst>
                <a:ext uri="{FF2B5EF4-FFF2-40B4-BE49-F238E27FC236}">
                  <a16:creationId xmlns:a16="http://schemas.microsoft.com/office/drawing/2014/main" id="{FD91D63F-C714-41E5-BA5D-06BA58A2C799}"/>
                </a:ext>
              </a:extLst>
            </p:cNvPr>
            <p:cNvGrpSpPr/>
            <p:nvPr/>
          </p:nvGrpSpPr>
          <p:grpSpPr>
            <a:xfrm>
              <a:off x="2101544" y="5116676"/>
              <a:ext cx="500421" cy="301755"/>
              <a:chOff x="1619314" y="4920550"/>
              <a:chExt cx="500421" cy="30175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87234C6-92DE-40CD-8B06-D82666FF1D8B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BD397E3-900D-46E2-9A1D-4EA6AE60F676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50400BA-CE0D-4DC2-B314-8072148B240D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FE7154C-BD16-4C27-8D0D-A3A81B4A4946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A3416B-BB8A-44B8-8B5B-5B216765EA34}"/>
              </a:ext>
            </a:extLst>
          </p:cNvPr>
          <p:cNvCxnSpPr>
            <a:cxnSpLocks/>
          </p:cNvCxnSpPr>
          <p:nvPr/>
        </p:nvCxnSpPr>
        <p:spPr>
          <a:xfrm>
            <a:off x="2735900" y="2884138"/>
            <a:ext cx="4830142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3DB244-4E81-4097-A8DD-4617E72F72B8}"/>
              </a:ext>
            </a:extLst>
          </p:cNvPr>
          <p:cNvCxnSpPr>
            <a:cxnSpLocks/>
          </p:cNvCxnSpPr>
          <p:nvPr/>
        </p:nvCxnSpPr>
        <p:spPr>
          <a:xfrm>
            <a:off x="2735900" y="3103400"/>
            <a:ext cx="483014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8A7F0-B758-429D-867F-1C723423C000}"/>
              </a:ext>
            </a:extLst>
          </p:cNvPr>
          <p:cNvCxnSpPr>
            <a:cxnSpLocks/>
          </p:cNvCxnSpPr>
          <p:nvPr/>
        </p:nvCxnSpPr>
        <p:spPr>
          <a:xfrm>
            <a:off x="2735900" y="5261415"/>
            <a:ext cx="483014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460A5-F1F5-443F-B05E-B4D0F48D392B}"/>
              </a:ext>
            </a:extLst>
          </p:cNvPr>
          <p:cNvCxnSpPr>
            <a:cxnSpLocks/>
          </p:cNvCxnSpPr>
          <p:nvPr/>
        </p:nvCxnSpPr>
        <p:spPr>
          <a:xfrm>
            <a:off x="2735900" y="5471283"/>
            <a:ext cx="4830142" cy="0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CDA017FB-2757-4993-A5ED-B88B667FE24F}"/>
              </a:ext>
            </a:extLst>
          </p:cNvPr>
          <p:cNvCxnSpPr>
            <a:cxnSpLocks/>
          </p:cNvCxnSpPr>
          <p:nvPr/>
        </p:nvCxnSpPr>
        <p:spPr>
          <a:xfrm>
            <a:off x="8664386" y="3850040"/>
            <a:ext cx="0" cy="555770"/>
          </a:xfrm>
          <a:prstGeom prst="straightConnector1">
            <a:avLst/>
          </a:prstGeom>
          <a:ln w="19050">
            <a:solidFill>
              <a:srgbClr val="0078D4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AE6C8C-696B-4038-BE0C-76E963C501DB}"/>
              </a:ext>
            </a:extLst>
          </p:cNvPr>
          <p:cNvGrpSpPr/>
          <p:nvPr/>
        </p:nvGrpSpPr>
        <p:grpSpPr>
          <a:xfrm>
            <a:off x="2692407" y="1126827"/>
            <a:ext cx="5004403" cy="1518370"/>
            <a:chOff x="3421882" y="1222215"/>
            <a:chExt cx="5004403" cy="15183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D85B-E618-40EA-BD98-230E1553AAED}"/>
                </a:ext>
              </a:extLst>
            </p:cNvPr>
            <p:cNvSpPr txBox="1"/>
            <p:nvPr/>
          </p:nvSpPr>
          <p:spPr>
            <a:xfrm>
              <a:off x="3421882" y="1222215"/>
              <a:ext cx="5004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http://localhost:3500/v1.0/invoke/nodeapp/method/neworder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A820FC-3A50-451D-B93F-AB6FF51B51F9}"/>
                </a:ext>
              </a:extLst>
            </p:cNvPr>
            <p:cNvSpPr/>
            <p:nvPr/>
          </p:nvSpPr>
          <p:spPr bwMode="auto">
            <a:xfrm>
              <a:off x="4637941" y="1822345"/>
              <a:ext cx="2572284" cy="918240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91440" rIns="3657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“orderid":“123",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“data":“item1"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729193-21C6-4AB0-BB4B-83DA6E941BC4}"/>
              </a:ext>
            </a:extLst>
          </p:cNvPr>
          <p:cNvGrpSpPr/>
          <p:nvPr/>
        </p:nvGrpSpPr>
        <p:grpSpPr>
          <a:xfrm>
            <a:off x="3908465" y="3506571"/>
            <a:ext cx="2636061" cy="1493018"/>
            <a:chOff x="4637940" y="3601959"/>
            <a:chExt cx="2636061" cy="14930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53E42D-2492-417F-B3F9-E1D24E3B303F}"/>
                </a:ext>
              </a:extLst>
            </p:cNvPr>
            <p:cNvSpPr txBox="1"/>
            <p:nvPr/>
          </p:nvSpPr>
          <p:spPr>
            <a:xfrm>
              <a:off x="4821507" y="3601959"/>
              <a:ext cx="220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http://10.0.0.2:8000/neworder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8A5C77-973E-4DCE-872B-9D94254CE266}"/>
                </a:ext>
              </a:extLst>
            </p:cNvPr>
            <p:cNvSpPr/>
            <p:nvPr/>
          </p:nvSpPr>
          <p:spPr bwMode="auto">
            <a:xfrm>
              <a:off x="4637940" y="4176737"/>
              <a:ext cx="2636061" cy="918240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91440" rIns="3657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“orderid":“123",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“data":“item1"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915A69-A5E1-49CE-B04A-4C66CA7ABB24}"/>
              </a:ext>
            </a:extLst>
          </p:cNvPr>
          <p:cNvGrpSpPr/>
          <p:nvPr/>
        </p:nvGrpSpPr>
        <p:grpSpPr>
          <a:xfrm>
            <a:off x="7840236" y="2101958"/>
            <a:ext cx="1737360" cy="1737360"/>
            <a:chOff x="7552123" y="135561"/>
            <a:chExt cx="1737360" cy="1737360"/>
          </a:xfrm>
        </p:grpSpPr>
        <p:sp>
          <p:nvSpPr>
            <p:cNvPr id="31" name="Rounded Rectangle 5">
              <a:extLst>
                <a:ext uri="{FF2B5EF4-FFF2-40B4-BE49-F238E27FC236}">
                  <a16:creationId xmlns:a16="http://schemas.microsoft.com/office/drawing/2014/main" id="{9F8B318E-D13E-478F-9451-E396D91D44B7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B2B9856D-96CE-4E57-A06D-CF08BFA99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D66694-3540-4EFC-8DBA-8275C17C7989}"/>
              </a:ext>
            </a:extLst>
          </p:cNvPr>
          <p:cNvGrpSpPr/>
          <p:nvPr/>
        </p:nvGrpSpPr>
        <p:grpSpPr>
          <a:xfrm>
            <a:off x="7840236" y="4464548"/>
            <a:ext cx="1737360" cy="1737360"/>
            <a:chOff x="7552123" y="135561"/>
            <a:chExt cx="1737360" cy="1737360"/>
          </a:xfrm>
        </p:grpSpPr>
        <p:sp>
          <p:nvSpPr>
            <p:cNvPr id="34" name="Rounded Rectangle 5">
              <a:extLst>
                <a:ext uri="{FF2B5EF4-FFF2-40B4-BE49-F238E27FC236}">
                  <a16:creationId xmlns:a16="http://schemas.microsoft.com/office/drawing/2014/main" id="{B1F19929-7B50-43F3-9E25-693E551FB3C3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51CAC51-4292-4B2B-B5FD-D2F5465AC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DD09B7-4A6C-4FB3-B441-D9EB5D2D523F}"/>
              </a:ext>
            </a:extLst>
          </p:cNvPr>
          <p:cNvSpPr txBox="1"/>
          <p:nvPr/>
        </p:nvSpPr>
        <p:spPr>
          <a:xfrm>
            <a:off x="3038844" y="3196128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</a:t>
            </a:r>
          </a:p>
        </p:txBody>
      </p: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E14E929E-BA4C-4B4E-BD05-2E2579E1153B}"/>
              </a:ext>
            </a:extLst>
          </p:cNvPr>
          <p:cNvCxnSpPr>
            <a:cxnSpLocks/>
          </p:cNvCxnSpPr>
          <p:nvPr/>
        </p:nvCxnSpPr>
        <p:spPr>
          <a:xfrm flipV="1">
            <a:off x="9015887" y="3850040"/>
            <a:ext cx="0" cy="562694"/>
          </a:xfrm>
          <a:prstGeom prst="straightConnector1">
            <a:avLst/>
          </a:prstGeom>
          <a:ln w="19050">
            <a:solidFill>
              <a:srgbClr val="0078D4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E41BA9-DC0C-42CC-B471-29BCD720BF40}"/>
              </a:ext>
            </a:extLst>
          </p:cNvPr>
          <p:cNvSpPr txBox="1"/>
          <p:nvPr/>
        </p:nvSpPr>
        <p:spPr>
          <a:xfrm>
            <a:off x="3038844" y="2637892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32C06-1B71-44B6-AED7-2CF4E1BE07D3}"/>
              </a:ext>
            </a:extLst>
          </p:cNvPr>
          <p:cNvSpPr txBox="1"/>
          <p:nvPr/>
        </p:nvSpPr>
        <p:spPr>
          <a:xfrm>
            <a:off x="2990050" y="4997018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9D4103-C687-42E2-AA7E-312B04D21D3B}"/>
              </a:ext>
            </a:extLst>
          </p:cNvPr>
          <p:cNvSpPr txBox="1"/>
          <p:nvPr/>
        </p:nvSpPr>
        <p:spPr>
          <a:xfrm>
            <a:off x="8417047" y="4029791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5A5CC-5A22-409F-87B8-077FC4FD1495}"/>
              </a:ext>
            </a:extLst>
          </p:cNvPr>
          <p:cNvSpPr txBox="1"/>
          <p:nvPr/>
        </p:nvSpPr>
        <p:spPr>
          <a:xfrm>
            <a:off x="2990049" y="5523242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A39B5E-2390-4CB9-B760-E5B3F682C862}"/>
              </a:ext>
            </a:extLst>
          </p:cNvPr>
          <p:cNvSpPr txBox="1"/>
          <p:nvPr/>
        </p:nvSpPr>
        <p:spPr>
          <a:xfrm>
            <a:off x="9145989" y="4044211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D5FB82-3BB0-40F0-BA8F-F99A6BAAACE5}"/>
              </a:ext>
            </a:extLst>
          </p:cNvPr>
          <p:cNvCxnSpPr>
            <a:cxnSpLocks/>
          </p:cNvCxnSpPr>
          <p:nvPr/>
        </p:nvCxnSpPr>
        <p:spPr>
          <a:xfrm>
            <a:off x="9691160" y="2962196"/>
            <a:ext cx="71669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D97DEEB-8306-4E57-A4BF-2CED9DC6A14D}"/>
              </a:ext>
            </a:extLst>
          </p:cNvPr>
          <p:cNvSpPr/>
          <p:nvPr/>
        </p:nvSpPr>
        <p:spPr bwMode="auto">
          <a:xfrm>
            <a:off x="10488694" y="2688739"/>
            <a:ext cx="1435306" cy="567874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multicast DNS component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18B8D6-F13D-43DE-BFE7-6AC3AC3FB119}"/>
              </a:ext>
            </a:extLst>
          </p:cNvPr>
          <p:cNvSpPr txBox="1"/>
          <p:nvPr/>
        </p:nvSpPr>
        <p:spPr>
          <a:xfrm>
            <a:off x="9972140" y="2701962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66D11AC-9CE6-4CA8-868C-C90551BF749A}"/>
              </a:ext>
            </a:extLst>
          </p:cNvPr>
          <p:cNvSpPr/>
          <p:nvPr/>
        </p:nvSpPr>
        <p:spPr>
          <a:xfrm>
            <a:off x="584199" y="855663"/>
            <a:ext cx="5657851" cy="3323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Service invocation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6701D9F-D63F-4C79-A0A0-3D8F9CD9C7CA}"/>
              </a:ext>
            </a:extLst>
          </p:cNvPr>
          <p:cNvSpPr/>
          <p:nvPr/>
        </p:nvSpPr>
        <p:spPr>
          <a:xfrm>
            <a:off x="584199" y="585788"/>
            <a:ext cx="4714875" cy="2215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Segoe UI Semibold"/>
              </a:rPr>
              <a:t>Dapr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4328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2.91667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0.03773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3.33333E-6 0.03773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0.03773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0.03773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773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773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/>
      <p:bldP spid="4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F4847C5-EEC0-443F-9B7F-344975FA95A8}"/>
              </a:ext>
            </a:extLst>
          </p:cNvPr>
          <p:cNvGrpSpPr/>
          <p:nvPr/>
        </p:nvGrpSpPr>
        <p:grpSpPr>
          <a:xfrm>
            <a:off x="6115050" y="1524000"/>
            <a:ext cx="6086475" cy="5334000"/>
            <a:chOff x="6115050" y="1436688"/>
            <a:chExt cx="6086475" cy="5421312"/>
          </a:xfrm>
        </p:grpSpPr>
        <p:sp>
          <p:nvSpPr>
            <p:cNvPr id="68" name="Rounded Rectangle 5">
              <a:extLst>
                <a:ext uri="{FF2B5EF4-FFF2-40B4-BE49-F238E27FC236}">
                  <a16:creationId xmlns:a16="http://schemas.microsoft.com/office/drawing/2014/main" id="{35849611-3444-4D7E-BEC7-B2FDBB5AF42B}"/>
                </a:ext>
              </a:extLst>
            </p:cNvPr>
            <p:cNvSpPr/>
            <p:nvPr/>
          </p:nvSpPr>
          <p:spPr bwMode="auto">
            <a:xfrm>
              <a:off x="6115050" y="1436688"/>
              <a:ext cx="6086475" cy="5421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34D8A61-E092-4985-8225-0E02FDDF7062}"/>
                </a:ext>
              </a:extLst>
            </p:cNvPr>
            <p:cNvSpPr/>
            <p:nvPr/>
          </p:nvSpPr>
          <p:spPr>
            <a:xfrm>
              <a:off x="8548277" y="1556048"/>
              <a:ext cx="120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accent1"/>
                  </a:solidFill>
                  <a:latin typeface="+mj-lt"/>
                </a:rPr>
                <a:t>Subscribe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001CC52-4E4D-4E27-955B-9B7A90C3EACE}"/>
              </a:ext>
            </a:extLst>
          </p:cNvPr>
          <p:cNvGrpSpPr/>
          <p:nvPr/>
        </p:nvGrpSpPr>
        <p:grpSpPr>
          <a:xfrm>
            <a:off x="7708034" y="2097306"/>
            <a:ext cx="1186641" cy="1186641"/>
            <a:chOff x="7552123" y="135561"/>
            <a:chExt cx="1737360" cy="1737360"/>
          </a:xfrm>
        </p:grpSpPr>
        <p:sp>
          <p:nvSpPr>
            <p:cNvPr id="82" name="Rounded Rectangle 5">
              <a:extLst>
                <a:ext uri="{FF2B5EF4-FFF2-40B4-BE49-F238E27FC236}">
                  <a16:creationId xmlns:a16="http://schemas.microsoft.com/office/drawing/2014/main" id="{79F2ED08-CF0D-4E8E-9232-9CE0154D94F3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EF18604E-54BA-44E2-B39C-24F2DAE8E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53D38-9775-4C58-91B4-9ED6E64CE1AD}"/>
              </a:ext>
            </a:extLst>
          </p:cNvPr>
          <p:cNvGrpSpPr/>
          <p:nvPr/>
        </p:nvGrpSpPr>
        <p:grpSpPr>
          <a:xfrm>
            <a:off x="-9526" y="1524000"/>
            <a:ext cx="6086475" cy="5334000"/>
            <a:chOff x="-9526" y="1436688"/>
            <a:chExt cx="6086475" cy="5421312"/>
          </a:xfrm>
        </p:grpSpPr>
        <p:sp>
          <p:nvSpPr>
            <p:cNvPr id="67" name="Rounded Rectangle 5">
              <a:extLst>
                <a:ext uri="{FF2B5EF4-FFF2-40B4-BE49-F238E27FC236}">
                  <a16:creationId xmlns:a16="http://schemas.microsoft.com/office/drawing/2014/main" id="{473BC14C-6CBB-4D76-B2E1-B2DF94B8C6DF}"/>
                </a:ext>
              </a:extLst>
            </p:cNvPr>
            <p:cNvSpPr/>
            <p:nvPr/>
          </p:nvSpPr>
          <p:spPr bwMode="auto">
            <a:xfrm>
              <a:off x="-9526" y="1436688"/>
              <a:ext cx="6086475" cy="5421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28F566-5D22-42A9-A365-7CB72ABD3186}"/>
                </a:ext>
              </a:extLst>
            </p:cNvPr>
            <p:cNvSpPr/>
            <p:nvPr/>
          </p:nvSpPr>
          <p:spPr>
            <a:xfrm>
              <a:off x="2568586" y="1556048"/>
              <a:ext cx="949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accent1"/>
                  </a:solidFill>
                  <a:latin typeface="+mj-lt"/>
                </a:rPr>
                <a:t>Publish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BD31CB-DB9C-48F1-B29C-528FA22A9A38}"/>
              </a:ext>
            </a:extLst>
          </p:cNvPr>
          <p:cNvGrpSpPr/>
          <p:nvPr/>
        </p:nvGrpSpPr>
        <p:grpSpPr>
          <a:xfrm>
            <a:off x="1523998" y="3562495"/>
            <a:ext cx="3019428" cy="1857198"/>
            <a:chOff x="1305954" y="1619395"/>
            <a:chExt cx="3019428" cy="18571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F388FA-7266-4D10-B5B8-8DEF87C579CC}"/>
                </a:ext>
              </a:extLst>
            </p:cNvPr>
            <p:cNvSpPr txBox="1"/>
            <p:nvPr/>
          </p:nvSpPr>
          <p:spPr>
            <a:xfrm>
              <a:off x="1546730" y="1619395"/>
              <a:ext cx="2537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http://localhost:3500/v1.0/publish/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14AFBE-C452-4298-B247-47E33253D1A7}"/>
                </a:ext>
              </a:extLst>
            </p:cNvPr>
            <p:cNvSpPr/>
            <p:nvPr/>
          </p:nvSpPr>
          <p:spPr bwMode="auto">
            <a:xfrm>
              <a:off x="1305954" y="2218178"/>
              <a:ext cx="3019428" cy="1258415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topic":"order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"data":{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"user":"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johndoe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"item":"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ZeroDay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},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C1F4A2-0F9C-4F80-BFFB-F2FB09D4E8F2}"/>
              </a:ext>
            </a:extLst>
          </p:cNvPr>
          <p:cNvGrpSpPr/>
          <p:nvPr/>
        </p:nvGrpSpPr>
        <p:grpSpPr>
          <a:xfrm>
            <a:off x="5544967" y="2139593"/>
            <a:ext cx="1102066" cy="1102066"/>
            <a:chOff x="2582420" y="7762875"/>
            <a:chExt cx="1333500" cy="1333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CC9043-0C7E-4999-8951-35EBC76B79F1}"/>
                </a:ext>
              </a:extLst>
            </p:cNvPr>
            <p:cNvSpPr/>
            <p:nvPr/>
          </p:nvSpPr>
          <p:spPr bwMode="auto">
            <a:xfrm>
              <a:off x="2582420" y="7762875"/>
              <a:ext cx="1333500" cy="1333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2374289-8A06-40A7-8483-F6E947DC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8290" y="8022206"/>
              <a:ext cx="961760" cy="81483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07785-416C-4822-A3DE-EA9D98FCA4EE}"/>
              </a:ext>
            </a:extLst>
          </p:cNvPr>
          <p:cNvGrpSpPr/>
          <p:nvPr/>
        </p:nvGrpSpPr>
        <p:grpSpPr>
          <a:xfrm>
            <a:off x="1516784" y="2096545"/>
            <a:ext cx="1186641" cy="1186641"/>
            <a:chOff x="0" y="7898135"/>
            <a:chExt cx="1737360" cy="1737360"/>
          </a:xfrm>
        </p:grpSpPr>
        <p:sp>
          <p:nvSpPr>
            <p:cNvPr id="33" name="Rounded Rectangle 5">
              <a:extLst>
                <a:ext uri="{FF2B5EF4-FFF2-40B4-BE49-F238E27FC236}">
                  <a16:creationId xmlns:a16="http://schemas.microsoft.com/office/drawing/2014/main" id="{D9171650-765E-4406-9501-B8F7467CD36A}"/>
                </a:ext>
              </a:extLst>
            </p:cNvPr>
            <p:cNvSpPr/>
            <p:nvPr/>
          </p:nvSpPr>
          <p:spPr bwMode="auto">
            <a:xfrm>
              <a:off x="0" y="7898135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“cart”</a:t>
              </a:r>
            </a:p>
          </p:txBody>
        </p:sp>
        <p:grpSp>
          <p:nvGrpSpPr>
            <p:cNvPr id="34" name="app development" descr="application development">
              <a:extLst>
                <a:ext uri="{FF2B5EF4-FFF2-40B4-BE49-F238E27FC236}">
                  <a16:creationId xmlns:a16="http://schemas.microsoft.com/office/drawing/2014/main" id="{6F98F3E5-EEC4-4939-B2C2-F9525F5ACA9A}"/>
                </a:ext>
              </a:extLst>
            </p:cNvPr>
            <p:cNvGrpSpPr/>
            <p:nvPr/>
          </p:nvGrpSpPr>
          <p:grpSpPr>
            <a:xfrm>
              <a:off x="618470" y="8439646"/>
              <a:ext cx="500421" cy="301755"/>
              <a:chOff x="1619314" y="4920550"/>
              <a:chExt cx="500421" cy="301755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387888-7F23-4B93-9D81-A562A27ED8FB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944855C-AA75-4E86-8E66-2BE8F054E032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D872B26-2796-429E-995F-AF0889DB433F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E52B380-4C3E-4EB8-8119-FA4E72F8E94D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25DCA-2811-46F3-97C5-7CEDE6753297}"/>
              </a:ext>
            </a:extLst>
          </p:cNvPr>
          <p:cNvCxnSpPr>
            <a:cxnSpLocks/>
          </p:cNvCxnSpPr>
          <p:nvPr/>
        </p:nvCxnSpPr>
        <p:spPr>
          <a:xfrm flipV="1">
            <a:off x="2705445" y="26880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E8EC300-26FD-4D14-B989-6CDAE30E5E36}"/>
              </a:ext>
            </a:extLst>
          </p:cNvPr>
          <p:cNvSpPr/>
          <p:nvPr/>
        </p:nvSpPr>
        <p:spPr>
          <a:xfrm>
            <a:off x="584199" y="855663"/>
            <a:ext cx="5657851" cy="3323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Publish and subscribe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9087BD0-2BE5-488D-B4A3-D5F85D2AC6B5}"/>
              </a:ext>
            </a:extLst>
          </p:cNvPr>
          <p:cNvSpPr/>
          <p:nvPr/>
        </p:nvSpPr>
        <p:spPr>
          <a:xfrm>
            <a:off x="631959" y="596282"/>
            <a:ext cx="4714875" cy="2215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Dapr building blocks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340C68-3FA0-4850-81AD-B07A28BC4962}"/>
              </a:ext>
            </a:extLst>
          </p:cNvPr>
          <p:cNvGrpSpPr/>
          <p:nvPr/>
        </p:nvGrpSpPr>
        <p:grpSpPr>
          <a:xfrm>
            <a:off x="3349713" y="2096545"/>
            <a:ext cx="1186641" cy="1186641"/>
            <a:chOff x="7552123" y="135561"/>
            <a:chExt cx="1737360" cy="1737360"/>
          </a:xfrm>
        </p:grpSpPr>
        <p:sp>
          <p:nvSpPr>
            <p:cNvPr id="59" name="Rounded Rectangle 5">
              <a:extLst>
                <a:ext uri="{FF2B5EF4-FFF2-40B4-BE49-F238E27FC236}">
                  <a16:creationId xmlns:a16="http://schemas.microsoft.com/office/drawing/2014/main" id="{97FB15C5-F372-4722-BEDB-F18A9BE6E142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08DC534-120D-4553-B7E0-ACD20C835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4195DF-0292-4574-AFFB-40741CD11C2F}"/>
              </a:ext>
            </a:extLst>
          </p:cNvPr>
          <p:cNvCxnSpPr>
            <a:cxnSpLocks/>
          </p:cNvCxnSpPr>
          <p:nvPr/>
        </p:nvCxnSpPr>
        <p:spPr>
          <a:xfrm flipV="1">
            <a:off x="4753320" y="26880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1F2F50-D9B9-4B11-9519-E6A2FAB0D8D0}"/>
              </a:ext>
            </a:extLst>
          </p:cNvPr>
          <p:cNvGrpSpPr/>
          <p:nvPr/>
        </p:nvGrpSpPr>
        <p:grpSpPr>
          <a:xfrm>
            <a:off x="9555884" y="2096545"/>
            <a:ext cx="1186641" cy="1186641"/>
            <a:chOff x="0" y="7898135"/>
            <a:chExt cx="1737360" cy="1737360"/>
          </a:xfrm>
        </p:grpSpPr>
        <p:sp>
          <p:nvSpPr>
            <p:cNvPr id="74" name="Rounded Rectangle 5">
              <a:extLst>
                <a:ext uri="{FF2B5EF4-FFF2-40B4-BE49-F238E27FC236}">
                  <a16:creationId xmlns:a16="http://schemas.microsoft.com/office/drawing/2014/main" id="{813926F0-E221-4391-B27C-366BF3504A1B}"/>
                </a:ext>
              </a:extLst>
            </p:cNvPr>
            <p:cNvSpPr/>
            <p:nvPr/>
          </p:nvSpPr>
          <p:spPr bwMode="auto">
            <a:xfrm>
              <a:off x="0" y="7898135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“</a:t>
              </a:r>
              <a:r>
                <a:rPr lang="en-US" sz="1400">
                  <a:solidFill>
                    <a:schemeClr val="tx1"/>
                  </a:solidFill>
                  <a:latin typeface="+mj-lt"/>
                </a:rPr>
                <a:t>shipping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”</a:t>
              </a:r>
            </a:p>
          </p:txBody>
        </p:sp>
        <p:grpSp>
          <p:nvGrpSpPr>
            <p:cNvPr id="75" name="app development" descr="application development">
              <a:extLst>
                <a:ext uri="{FF2B5EF4-FFF2-40B4-BE49-F238E27FC236}">
                  <a16:creationId xmlns:a16="http://schemas.microsoft.com/office/drawing/2014/main" id="{3142D025-2194-47AC-BEC7-050C6A324F5E}"/>
                </a:ext>
              </a:extLst>
            </p:cNvPr>
            <p:cNvGrpSpPr/>
            <p:nvPr/>
          </p:nvGrpSpPr>
          <p:grpSpPr>
            <a:xfrm>
              <a:off x="618470" y="8439646"/>
              <a:ext cx="500421" cy="301755"/>
              <a:chOff x="1619314" y="4920550"/>
              <a:chExt cx="500421" cy="30175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C119676-379A-4152-938C-9994B896C8D2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644E841-4D6B-4A17-A209-40BA5F9E3400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87546B9-D771-4D98-9EFE-890A200B4D95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9EB08D9-10B2-40FF-819B-C3B1BFA41F95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B53C8C-4A54-4197-B3F9-E9A54E96D8BB}"/>
              </a:ext>
            </a:extLst>
          </p:cNvPr>
          <p:cNvCxnSpPr>
            <a:cxnSpLocks/>
          </p:cNvCxnSpPr>
          <p:nvPr/>
        </p:nvCxnSpPr>
        <p:spPr>
          <a:xfrm flipV="1">
            <a:off x="8896695" y="26880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18B428-2B3B-4475-A005-E31517E9330A}"/>
              </a:ext>
            </a:extLst>
          </p:cNvPr>
          <p:cNvCxnSpPr>
            <a:cxnSpLocks/>
          </p:cNvCxnSpPr>
          <p:nvPr/>
        </p:nvCxnSpPr>
        <p:spPr>
          <a:xfrm>
            <a:off x="6846094" y="2691713"/>
            <a:ext cx="60245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330503F-A30C-4F12-A9E9-D86B8D2CC8BF}"/>
              </a:ext>
            </a:extLst>
          </p:cNvPr>
          <p:cNvGrpSpPr/>
          <p:nvPr/>
        </p:nvGrpSpPr>
        <p:grpSpPr>
          <a:xfrm>
            <a:off x="7755659" y="3305320"/>
            <a:ext cx="3019428" cy="1323830"/>
            <a:chOff x="7734298" y="3200545"/>
            <a:chExt cx="3019428" cy="132383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381354-3D87-4CA7-8F18-3EC13DCEBDF2}"/>
                </a:ext>
              </a:extLst>
            </p:cNvPr>
            <p:cNvSpPr txBox="1"/>
            <p:nvPr/>
          </p:nvSpPr>
          <p:spPr>
            <a:xfrm>
              <a:off x="8279869" y="3200545"/>
              <a:ext cx="1928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+mj-lt"/>
                </a:rPr>
                <a:t>Post</a:t>
              </a:r>
            </a:p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http://10.0.0.5:8005/order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E6D7E2-48C0-4EDA-AC68-20C38ABB7D49}"/>
                </a:ext>
              </a:extLst>
            </p:cNvPr>
            <p:cNvSpPr/>
            <p:nvPr/>
          </p:nvSpPr>
          <p:spPr bwMode="auto">
            <a:xfrm>
              <a:off x="7734298" y="3713604"/>
              <a:ext cx="3019428" cy="810771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"data":{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"user":"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johndoe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"item":"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ZeroDay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3081F6-053B-4328-9238-D9CCF45628CC}"/>
              </a:ext>
            </a:extLst>
          </p:cNvPr>
          <p:cNvGrpSpPr/>
          <p:nvPr/>
        </p:nvGrpSpPr>
        <p:grpSpPr>
          <a:xfrm>
            <a:off x="7708034" y="5220745"/>
            <a:ext cx="1186641" cy="1186641"/>
            <a:chOff x="7552123" y="135561"/>
            <a:chExt cx="1737360" cy="1737360"/>
          </a:xfrm>
        </p:grpSpPr>
        <p:sp>
          <p:nvSpPr>
            <p:cNvPr id="89" name="Rounded Rectangle 5">
              <a:extLst>
                <a:ext uri="{FF2B5EF4-FFF2-40B4-BE49-F238E27FC236}">
                  <a16:creationId xmlns:a16="http://schemas.microsoft.com/office/drawing/2014/main" id="{0C7114BC-8C2A-4B5C-9999-5642EDA7398D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C106A6AF-31A7-4743-92BC-078ECE092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3870345-5CB3-4491-9729-665D1B4EB7D1}"/>
              </a:ext>
            </a:extLst>
          </p:cNvPr>
          <p:cNvGrpSpPr/>
          <p:nvPr/>
        </p:nvGrpSpPr>
        <p:grpSpPr>
          <a:xfrm>
            <a:off x="9555884" y="5220745"/>
            <a:ext cx="1186641" cy="1186641"/>
            <a:chOff x="0" y="7898135"/>
            <a:chExt cx="1737360" cy="1737360"/>
          </a:xfrm>
        </p:grpSpPr>
        <p:sp>
          <p:nvSpPr>
            <p:cNvPr id="92" name="Rounded Rectangle 5">
              <a:extLst>
                <a:ext uri="{FF2B5EF4-FFF2-40B4-BE49-F238E27FC236}">
                  <a16:creationId xmlns:a16="http://schemas.microsoft.com/office/drawing/2014/main" id="{94ABA8B3-B51D-4D9D-89C1-5EF4CDB5DEC7}"/>
                </a:ext>
              </a:extLst>
            </p:cNvPr>
            <p:cNvSpPr/>
            <p:nvPr/>
          </p:nvSpPr>
          <p:spPr bwMode="auto">
            <a:xfrm>
              <a:off x="0" y="7898135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“email”</a:t>
              </a:r>
            </a:p>
          </p:txBody>
        </p:sp>
        <p:grpSp>
          <p:nvGrpSpPr>
            <p:cNvPr id="93" name="app development" descr="application development">
              <a:extLst>
                <a:ext uri="{FF2B5EF4-FFF2-40B4-BE49-F238E27FC236}">
                  <a16:creationId xmlns:a16="http://schemas.microsoft.com/office/drawing/2014/main" id="{C97E4573-4ABB-4475-89A7-677BAD569E8F}"/>
                </a:ext>
              </a:extLst>
            </p:cNvPr>
            <p:cNvGrpSpPr/>
            <p:nvPr/>
          </p:nvGrpSpPr>
          <p:grpSpPr>
            <a:xfrm>
              <a:off x="618470" y="8439646"/>
              <a:ext cx="500421" cy="301755"/>
              <a:chOff x="1619314" y="4920550"/>
              <a:chExt cx="500421" cy="301755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EA8CC85-B847-47DD-9B00-A8B782275B6E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4BB604C-C3D4-419D-A630-12FF3CBF986F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4BE6CEE-0389-416D-AA5C-8943D6B0CE7E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1C94568-E938-4428-BF1C-7B922A47A0E1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DED46D-278D-4296-8FC1-5D12BDB5C072}"/>
              </a:ext>
            </a:extLst>
          </p:cNvPr>
          <p:cNvCxnSpPr>
            <a:cxnSpLocks/>
          </p:cNvCxnSpPr>
          <p:nvPr/>
        </p:nvCxnSpPr>
        <p:spPr>
          <a:xfrm flipV="1">
            <a:off x="8896695" y="58122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7240CBB-E23D-4532-9CD5-9D1E0C71652A}"/>
              </a:ext>
            </a:extLst>
          </p:cNvPr>
          <p:cNvSpPr txBox="1"/>
          <p:nvPr/>
        </p:nvSpPr>
        <p:spPr>
          <a:xfrm>
            <a:off x="8317969" y="4667395"/>
            <a:ext cx="1928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</a:rPr>
              <a:t>Post</a:t>
            </a:r>
          </a:p>
          <a:p>
            <a:pPr algn="ctr"/>
            <a:r>
              <a:rPr lang="en-US" sz="1200">
                <a:solidFill>
                  <a:schemeClr val="accent1"/>
                </a:solidFill>
              </a:rPr>
              <a:t>http://10.0.0.4:8004/order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7C78255-84CD-45A6-94DC-9CA86E62AC40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5852955" y="3958986"/>
            <a:ext cx="3122063" cy="588096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259A2E-5805-4DDA-A481-54C7D752D1D1}"/>
              </a:ext>
            </a:extLst>
          </p:cNvPr>
          <p:cNvGrpSpPr/>
          <p:nvPr/>
        </p:nvGrpSpPr>
        <p:grpSpPr>
          <a:xfrm>
            <a:off x="5552437" y="3305320"/>
            <a:ext cx="1102066" cy="1102066"/>
            <a:chOff x="5547478" y="3386473"/>
            <a:chExt cx="1102066" cy="110206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2C1EF7-7CB9-491A-879F-CBD7713CB2E8}"/>
                </a:ext>
              </a:extLst>
            </p:cNvPr>
            <p:cNvSpPr/>
            <p:nvPr/>
          </p:nvSpPr>
          <p:spPr bwMode="auto">
            <a:xfrm>
              <a:off x="5547478" y="3386473"/>
              <a:ext cx="1102066" cy="1102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4" name="Picture 4" descr="See the source image">
              <a:extLst>
                <a:ext uri="{FF2B5EF4-FFF2-40B4-BE49-F238E27FC236}">
                  <a16:creationId xmlns:a16="http://schemas.microsoft.com/office/drawing/2014/main" id="{08434AA7-2149-4500-98D4-5BA6CF6B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5180" y="3697028"/>
              <a:ext cx="526736" cy="52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7967D-F475-4C7F-A5C5-0EF5FCE2C526}"/>
              </a:ext>
            </a:extLst>
          </p:cNvPr>
          <p:cNvGrpSpPr/>
          <p:nvPr/>
        </p:nvGrpSpPr>
        <p:grpSpPr>
          <a:xfrm>
            <a:off x="5552437" y="4471047"/>
            <a:ext cx="1102066" cy="1102066"/>
            <a:chOff x="5529718" y="4710152"/>
            <a:chExt cx="1102066" cy="110206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556DB00-3629-4154-9F58-9BC01C0FDFE2}"/>
                </a:ext>
              </a:extLst>
            </p:cNvPr>
            <p:cNvSpPr/>
            <p:nvPr/>
          </p:nvSpPr>
          <p:spPr bwMode="auto">
            <a:xfrm>
              <a:off x="5529718" y="4710152"/>
              <a:ext cx="1102066" cy="1102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72" name="Picture 6" descr="Image result for Service Bus Logo">
              <a:extLst>
                <a:ext uri="{FF2B5EF4-FFF2-40B4-BE49-F238E27FC236}">
                  <a16:creationId xmlns:a16="http://schemas.microsoft.com/office/drawing/2014/main" id="{775BC6EB-5F15-43B5-B84B-8B98605A3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388" y="4972073"/>
              <a:ext cx="608165" cy="618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8A795D-43D0-41CF-A1DC-B31C183CD35F}"/>
              </a:ext>
            </a:extLst>
          </p:cNvPr>
          <p:cNvGrpSpPr/>
          <p:nvPr/>
        </p:nvGrpSpPr>
        <p:grpSpPr>
          <a:xfrm>
            <a:off x="5525917" y="5655300"/>
            <a:ext cx="1102066" cy="1102066"/>
            <a:chOff x="5525917" y="5655300"/>
            <a:chExt cx="1102066" cy="11020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ABD54A-525B-4625-993C-922CAF6F7C2C}"/>
                </a:ext>
              </a:extLst>
            </p:cNvPr>
            <p:cNvSpPr/>
            <p:nvPr/>
          </p:nvSpPr>
          <p:spPr bwMode="auto">
            <a:xfrm>
              <a:off x="5525917" y="5655300"/>
              <a:ext cx="1102066" cy="1102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B1E5A9-647F-4CFF-9252-BBAFD885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64446" y="5860862"/>
              <a:ext cx="792054" cy="690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0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875E-6 -1.11111E-6 L 1.875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875E-6 -1.11111E-6 L -1.875E-6 0.03773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3.7037E-7 L 2.5E-6 0.03773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3.125E-6 0.03773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875E-6 -1.11111E-6 L 1.875E-6 0.03773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1.11111E-6 L 6.25E-7 0.03773 " pathEditMode="relative" rAng="0" ptsTypes="AA">
                                      <p:cBhvr>
                                        <p:cTn id="61" dur="75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3.7037E-7 L -1.875E-6 0.03773 " pathEditMode="relative" rAng="0" ptsTypes="AA">
                                      <p:cBhvr>
                                        <p:cTn id="66" dur="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22222E-6 L 4.16667E-6 0.03773 " pathEditMode="relative" rAng="0" ptsTypes="AA">
                                      <p:cBhvr>
                                        <p:cTn id="71" dur="75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5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4.81481E-6 L 6.25E-7 0.03773 " pathEditMode="relative" rAng="0" ptsTypes="AA">
                                      <p:cBhvr>
                                        <p:cTn id="83" dur="75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4.81481E-6 L -1.875E-6 0.03773 " pathEditMode="relative" rAng="0" ptsTypes="AA">
                                      <p:cBhvr>
                                        <p:cTn id="88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1.11022E-16 L 1.875E-6 0.03773 " pathEditMode="relative" rAng="0" ptsTypes="AA">
                                      <p:cBhvr>
                                        <p:cTn id="96" dur="75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100" grpId="0"/>
      <p:bldP spid="10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1027</Words>
  <Application>Microsoft Macintosh PowerPoint</Application>
  <PresentationFormat>Widescreen</PresentationFormat>
  <Paragraphs>270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</vt:lpstr>
      <vt:lpstr>open sans</vt:lpstr>
      <vt:lpstr>Segoe UI</vt:lpstr>
      <vt:lpstr>Segoe UI Semibold</vt:lpstr>
      <vt:lpstr>Segoe UI Semilight</vt:lpstr>
      <vt:lpstr>Wingdings</vt:lpstr>
      <vt:lpstr>Office Theme</vt:lpstr>
      <vt:lpstr>Distributed Application Runtime </vt:lpstr>
      <vt:lpstr>PowerPoint Presentation</vt:lpstr>
      <vt:lpstr>What’s hard about microservices?</vt:lpstr>
      <vt:lpstr>Microservice building blocks</vt:lpstr>
      <vt:lpstr>Microservice building blocks</vt:lpstr>
      <vt:lpstr>71 Dapr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Application Runtime </dc:title>
  <dc:creator>Ryan Nowak</dc:creator>
  <cp:lastModifiedBy>Ryan Nowak</cp:lastModifiedBy>
  <cp:revision>1</cp:revision>
  <dcterms:created xsi:type="dcterms:W3CDTF">2021-02-02T01:56:42Z</dcterms:created>
  <dcterms:modified xsi:type="dcterms:W3CDTF">2021-02-02T02:09:08Z</dcterms:modified>
</cp:coreProperties>
</file>