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4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FD29-9816-4AFD-8437-4135D9FD61B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C46A-2273-46A0-9001-F00602A2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Exercise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Solar Pond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8374"/>
            <a:ext cx="76009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9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A5334-4F6E-4EE8-813A-E53D0186F65C}" type="slidenum">
              <a:rPr lang="en-US"/>
              <a:pPr/>
              <a:t>3</a:t>
            </a:fld>
            <a:endParaRPr lang="en-US"/>
          </a:p>
        </p:txBody>
      </p:sp>
      <p:sp>
        <p:nvSpPr>
          <p:cNvPr id="38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Experimental Setup</a:t>
            </a:r>
          </a:p>
        </p:txBody>
      </p:sp>
      <p:sp>
        <p:nvSpPr>
          <p:cNvPr id="19461" name="TextBox 85"/>
          <p:cNvSpPr txBox="1">
            <a:spLocks noChangeArrowheads="1"/>
          </p:cNvSpPr>
          <p:nvPr/>
        </p:nvSpPr>
        <p:spPr bwMode="auto">
          <a:xfrm>
            <a:off x="7162800" y="162835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aseline="0" dirty="0" smtClean="0"/>
              <a:t>T</a:t>
            </a:r>
            <a:r>
              <a:rPr lang="en-US" dirty="0" smtClean="0"/>
              <a:t>4</a:t>
            </a:r>
            <a:r>
              <a:rPr lang="en-US" baseline="0" dirty="0" smtClean="0"/>
              <a:t>, T</a:t>
            </a:r>
            <a:r>
              <a:rPr lang="en-US" dirty="0" smtClean="0"/>
              <a:t>5</a:t>
            </a:r>
            <a:r>
              <a:rPr lang="en-US" baseline="0" dirty="0" smtClean="0"/>
              <a:t>, T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464" name="TextBox 88"/>
          <p:cNvSpPr txBox="1">
            <a:spLocks noChangeArrowheads="1"/>
          </p:cNvSpPr>
          <p:nvPr/>
        </p:nvSpPr>
        <p:spPr bwMode="auto">
          <a:xfrm>
            <a:off x="6411119" y="37338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609600" y="609600"/>
            <a:ext cx="7924800" cy="563880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Box 85"/>
          <p:cNvSpPr txBox="1">
            <a:spLocks noChangeArrowheads="1"/>
          </p:cNvSpPr>
          <p:nvPr/>
        </p:nvSpPr>
        <p:spPr bwMode="auto">
          <a:xfrm>
            <a:off x="7162800" y="139975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aseline="0" dirty="0"/>
              <a:t>T</a:t>
            </a:r>
            <a:r>
              <a:rPr lang="en-US" dirty="0"/>
              <a:t>1</a:t>
            </a:r>
            <a:r>
              <a:rPr lang="en-US" baseline="0" dirty="0"/>
              <a:t>, T</a:t>
            </a:r>
            <a:r>
              <a:rPr lang="en-US" dirty="0"/>
              <a:t>2</a:t>
            </a:r>
            <a:r>
              <a:rPr lang="en-US" baseline="0" dirty="0"/>
              <a:t>, T</a:t>
            </a:r>
            <a:r>
              <a:rPr lang="en-US" dirty="0"/>
              <a:t>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0063" y="1117521"/>
            <a:ext cx="8093537" cy="4354592"/>
            <a:chOff x="390063" y="1117521"/>
            <a:chExt cx="8093537" cy="4354592"/>
          </a:xfrm>
        </p:grpSpPr>
        <p:grpSp>
          <p:nvGrpSpPr>
            <p:cNvPr id="2" name="Group 1"/>
            <p:cNvGrpSpPr/>
            <p:nvPr/>
          </p:nvGrpSpPr>
          <p:grpSpPr>
            <a:xfrm>
              <a:off x="762000" y="1919288"/>
              <a:ext cx="7721600" cy="3552825"/>
              <a:chOff x="762000" y="2681288"/>
              <a:chExt cx="7721600" cy="3552825"/>
            </a:xfrm>
          </p:grpSpPr>
          <p:grpSp>
            <p:nvGrpSpPr>
              <p:cNvPr id="19469" name="Group 5"/>
              <p:cNvGrpSpPr>
                <a:grpSpLocks/>
              </p:cNvGrpSpPr>
              <p:nvPr/>
            </p:nvGrpSpPr>
            <p:grpSpPr bwMode="auto">
              <a:xfrm>
                <a:off x="762000" y="2681288"/>
                <a:ext cx="7721600" cy="3552825"/>
                <a:chOff x="528" y="1524"/>
                <a:chExt cx="4864" cy="2238"/>
              </a:xfrm>
            </p:grpSpPr>
            <p:grpSp>
              <p:nvGrpSpPr>
                <p:cNvPr id="19479" name="Group 6"/>
                <p:cNvGrpSpPr>
                  <a:grpSpLocks/>
                </p:cNvGrpSpPr>
                <p:nvPr/>
              </p:nvGrpSpPr>
              <p:grpSpPr bwMode="auto">
                <a:xfrm>
                  <a:off x="528" y="1524"/>
                  <a:ext cx="4800" cy="1692"/>
                  <a:chOff x="528" y="1536"/>
                  <a:chExt cx="4800" cy="1692"/>
                </a:xfrm>
              </p:grpSpPr>
              <p:grpSp>
                <p:nvGrpSpPr>
                  <p:cNvPr id="19494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563" y="1536"/>
                    <a:ext cx="3765" cy="1692"/>
                    <a:chOff x="1563" y="1536"/>
                    <a:chExt cx="3765" cy="1692"/>
                  </a:xfrm>
                </p:grpSpPr>
                <p:grpSp>
                  <p:nvGrpSpPr>
                    <p:cNvPr id="19511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63" y="1932"/>
                      <a:ext cx="2260" cy="1296"/>
                      <a:chOff x="2880" y="5760"/>
                      <a:chExt cx="5400" cy="3240"/>
                    </a:xfrm>
                  </p:grpSpPr>
                  <p:grpSp>
                    <p:nvGrpSpPr>
                      <p:cNvPr id="19526" name="Group 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6300"/>
                        <a:ext cx="5400" cy="2700"/>
                        <a:chOff x="2880" y="9360"/>
                        <a:chExt cx="5400" cy="2700"/>
                      </a:xfrm>
                    </p:grpSpPr>
                    <p:sp>
                      <p:nvSpPr>
                        <p:cNvPr id="19545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9360"/>
                          <a:ext cx="0" cy="270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46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206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47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280" y="9360"/>
                          <a:ext cx="0" cy="270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8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9527" name="Group 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0" y="5760"/>
                        <a:ext cx="5040" cy="3240"/>
                        <a:chOff x="3060" y="8820"/>
                        <a:chExt cx="5040" cy="3240"/>
                      </a:xfrm>
                    </p:grpSpPr>
                    <p:grpSp>
                      <p:nvGrpSpPr>
                        <p:cNvPr id="19539" name="Group 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60" y="8820"/>
                          <a:ext cx="180" cy="3240"/>
                          <a:chOff x="3060" y="8820"/>
                          <a:chExt cx="180" cy="3240"/>
                        </a:xfrm>
                      </p:grpSpPr>
                      <p:sp>
                        <p:nvSpPr>
                          <p:cNvPr id="19543" name="Line 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60" y="8820"/>
                            <a:ext cx="0" cy="324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8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544" name="Line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40" y="8820"/>
                            <a:ext cx="0" cy="324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8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540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920" y="8820"/>
                          <a:ext cx="180" cy="3240"/>
                          <a:chOff x="3060" y="8820"/>
                          <a:chExt cx="180" cy="3240"/>
                        </a:xfrm>
                      </p:grpSpPr>
                      <p:sp>
                        <p:nvSpPr>
                          <p:cNvPr id="19541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60" y="8820"/>
                            <a:ext cx="0" cy="324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8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542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40" y="8820"/>
                            <a:ext cx="0" cy="324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8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52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6480"/>
                        <a:ext cx="5400" cy="2160"/>
                        <a:chOff x="2880" y="9540"/>
                        <a:chExt cx="5400" cy="2160"/>
                      </a:xfrm>
                    </p:grpSpPr>
                    <p:sp>
                      <p:nvSpPr>
                        <p:cNvPr id="19529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954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0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978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1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002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2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026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3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050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4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074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5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098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6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122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7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146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38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11700"/>
                          <a:ext cx="54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51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72" y="1536"/>
                      <a:ext cx="1656" cy="1584"/>
                      <a:chOff x="7920" y="4770"/>
                      <a:chExt cx="3958" cy="3510"/>
                    </a:xfrm>
                  </p:grpSpPr>
                  <p:sp>
                    <p:nvSpPr>
                      <p:cNvPr id="19513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70" y="5280"/>
                        <a:ext cx="930" cy="780"/>
                      </a:xfrm>
                      <a:custGeom>
                        <a:avLst/>
                        <a:gdLst>
                          <a:gd name="T0" fmla="*/ 30 w 930"/>
                          <a:gd name="T1" fmla="*/ 780 h 780"/>
                          <a:gd name="T2" fmla="*/ 30 w 930"/>
                          <a:gd name="T3" fmla="*/ 420 h 780"/>
                          <a:gd name="T4" fmla="*/ 30 w 930"/>
                          <a:gd name="T5" fmla="*/ 60 h 780"/>
                          <a:gd name="T6" fmla="*/ 210 w 930"/>
                          <a:gd name="T7" fmla="*/ 60 h 780"/>
                          <a:gd name="T8" fmla="*/ 390 w 930"/>
                          <a:gd name="T9" fmla="*/ 60 h 780"/>
                          <a:gd name="T10" fmla="*/ 570 w 930"/>
                          <a:gd name="T11" fmla="*/ 60 h 780"/>
                          <a:gd name="T12" fmla="*/ 750 w 930"/>
                          <a:gd name="T13" fmla="*/ 60 h 780"/>
                          <a:gd name="T14" fmla="*/ 930 w 930"/>
                          <a:gd name="T15" fmla="*/ 60 h 78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930"/>
                          <a:gd name="T25" fmla="*/ 0 h 780"/>
                          <a:gd name="T26" fmla="*/ 930 w 930"/>
                          <a:gd name="T27" fmla="*/ 780 h 780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930" h="780">
                            <a:moveTo>
                              <a:pt x="30" y="780"/>
                            </a:moveTo>
                            <a:cubicBezTo>
                              <a:pt x="30" y="660"/>
                              <a:pt x="30" y="540"/>
                              <a:pt x="30" y="420"/>
                            </a:cubicBezTo>
                            <a:cubicBezTo>
                              <a:pt x="30" y="300"/>
                              <a:pt x="0" y="120"/>
                              <a:pt x="30" y="60"/>
                            </a:cubicBezTo>
                            <a:cubicBezTo>
                              <a:pt x="60" y="0"/>
                              <a:pt x="150" y="60"/>
                              <a:pt x="210" y="60"/>
                            </a:cubicBezTo>
                            <a:cubicBezTo>
                              <a:pt x="270" y="60"/>
                              <a:pt x="330" y="60"/>
                              <a:pt x="390" y="60"/>
                            </a:cubicBezTo>
                            <a:cubicBezTo>
                              <a:pt x="450" y="60"/>
                              <a:pt x="510" y="60"/>
                              <a:pt x="570" y="60"/>
                            </a:cubicBezTo>
                            <a:cubicBezTo>
                              <a:pt x="630" y="60"/>
                              <a:pt x="690" y="60"/>
                              <a:pt x="750" y="60"/>
                            </a:cubicBezTo>
                            <a:cubicBezTo>
                              <a:pt x="810" y="60"/>
                              <a:pt x="900" y="60"/>
                              <a:pt x="930" y="6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514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920" y="4770"/>
                        <a:ext cx="3958" cy="3510"/>
                        <a:chOff x="7920" y="4770"/>
                        <a:chExt cx="3958" cy="3510"/>
                      </a:xfrm>
                    </p:grpSpPr>
                    <p:sp>
                      <p:nvSpPr>
                        <p:cNvPr id="19515" name="Freeform 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070" y="5460"/>
                          <a:ext cx="930" cy="780"/>
                        </a:xfrm>
                        <a:custGeom>
                          <a:avLst/>
                          <a:gdLst>
                            <a:gd name="T0" fmla="*/ 30 w 930"/>
                            <a:gd name="T1" fmla="*/ 780 h 780"/>
                            <a:gd name="T2" fmla="*/ 30 w 930"/>
                            <a:gd name="T3" fmla="*/ 420 h 780"/>
                            <a:gd name="T4" fmla="*/ 30 w 930"/>
                            <a:gd name="T5" fmla="*/ 60 h 780"/>
                            <a:gd name="T6" fmla="*/ 210 w 930"/>
                            <a:gd name="T7" fmla="*/ 60 h 780"/>
                            <a:gd name="T8" fmla="*/ 390 w 930"/>
                            <a:gd name="T9" fmla="*/ 60 h 780"/>
                            <a:gd name="T10" fmla="*/ 570 w 930"/>
                            <a:gd name="T11" fmla="*/ 60 h 780"/>
                            <a:gd name="T12" fmla="*/ 750 w 930"/>
                            <a:gd name="T13" fmla="*/ 60 h 780"/>
                            <a:gd name="T14" fmla="*/ 930 w 930"/>
                            <a:gd name="T15" fmla="*/ 60 h 78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930"/>
                            <a:gd name="T25" fmla="*/ 0 h 780"/>
                            <a:gd name="T26" fmla="*/ 930 w 930"/>
                            <a:gd name="T27" fmla="*/ 780 h 780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930" h="780">
                              <a:moveTo>
                                <a:pt x="30" y="780"/>
                              </a:moveTo>
                              <a:cubicBezTo>
                                <a:pt x="30" y="660"/>
                                <a:pt x="30" y="540"/>
                                <a:pt x="30" y="420"/>
                              </a:cubicBezTo>
                              <a:cubicBezTo>
                                <a:pt x="30" y="300"/>
                                <a:pt x="0" y="120"/>
                                <a:pt x="30" y="60"/>
                              </a:cubicBezTo>
                              <a:cubicBezTo>
                                <a:pt x="60" y="0"/>
                                <a:pt x="150" y="60"/>
                                <a:pt x="210" y="60"/>
                              </a:cubicBezTo>
                              <a:cubicBezTo>
                                <a:pt x="270" y="60"/>
                                <a:pt x="330" y="60"/>
                                <a:pt x="390" y="60"/>
                              </a:cubicBezTo>
                              <a:cubicBezTo>
                                <a:pt x="450" y="60"/>
                                <a:pt x="510" y="60"/>
                                <a:pt x="570" y="60"/>
                              </a:cubicBezTo>
                              <a:cubicBezTo>
                                <a:pt x="630" y="60"/>
                                <a:pt x="690" y="60"/>
                                <a:pt x="750" y="60"/>
                              </a:cubicBezTo>
                              <a:cubicBezTo>
                                <a:pt x="810" y="60"/>
                                <a:pt x="900" y="60"/>
                                <a:pt x="930" y="6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9516" name="Group 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920" y="4770"/>
                          <a:ext cx="3958" cy="3510"/>
                          <a:chOff x="7920" y="5220"/>
                          <a:chExt cx="3958" cy="3510"/>
                        </a:xfrm>
                      </p:grpSpPr>
                      <p:sp>
                        <p:nvSpPr>
                          <p:cNvPr id="19517" name="Text Box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000" y="5220"/>
                            <a:ext cx="2878" cy="9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eaLnBrk="0" hangingPunct="0"/>
                            <a:r>
                              <a:rPr lang="en-US" b="1" baseline="0" dirty="0">
                                <a:solidFill>
                                  <a:srgbClr val="0066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a:t>Digital Temp Indicator</a:t>
                            </a:r>
                          </a:p>
                        </p:txBody>
                      </p:sp>
                      <p:grpSp>
                        <p:nvGrpSpPr>
                          <p:cNvPr id="19518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920" y="5220"/>
                            <a:ext cx="1260" cy="3510"/>
                            <a:chOff x="7920" y="5220"/>
                            <a:chExt cx="1260" cy="3510"/>
                          </a:xfrm>
                        </p:grpSpPr>
                        <p:sp>
                          <p:nvSpPr>
                            <p:cNvPr id="19519" name="Freeform 3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8070" y="5400"/>
                              <a:ext cx="930" cy="780"/>
                            </a:xfrm>
                            <a:custGeom>
                              <a:avLst/>
                              <a:gdLst>
                                <a:gd name="T0" fmla="*/ 30 w 930"/>
                                <a:gd name="T1" fmla="*/ 780 h 780"/>
                                <a:gd name="T2" fmla="*/ 30 w 930"/>
                                <a:gd name="T3" fmla="*/ 420 h 780"/>
                                <a:gd name="T4" fmla="*/ 30 w 930"/>
                                <a:gd name="T5" fmla="*/ 60 h 780"/>
                                <a:gd name="T6" fmla="*/ 210 w 930"/>
                                <a:gd name="T7" fmla="*/ 60 h 780"/>
                                <a:gd name="T8" fmla="*/ 390 w 930"/>
                                <a:gd name="T9" fmla="*/ 60 h 780"/>
                                <a:gd name="T10" fmla="*/ 570 w 930"/>
                                <a:gd name="T11" fmla="*/ 60 h 780"/>
                                <a:gd name="T12" fmla="*/ 750 w 930"/>
                                <a:gd name="T13" fmla="*/ 60 h 780"/>
                                <a:gd name="T14" fmla="*/ 930 w 930"/>
                                <a:gd name="T15" fmla="*/ 60 h 780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930"/>
                                <a:gd name="T25" fmla="*/ 0 h 780"/>
                                <a:gd name="T26" fmla="*/ 930 w 930"/>
                                <a:gd name="T27" fmla="*/ 780 h 780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930" h="780">
                                  <a:moveTo>
                                    <a:pt x="30" y="780"/>
                                  </a:moveTo>
                                  <a:cubicBezTo>
                                    <a:pt x="30" y="660"/>
                                    <a:pt x="30" y="540"/>
                                    <a:pt x="30" y="420"/>
                                  </a:cubicBezTo>
                                  <a:cubicBezTo>
                                    <a:pt x="30" y="300"/>
                                    <a:pt x="0" y="120"/>
                                    <a:pt x="30" y="60"/>
                                  </a:cubicBezTo>
                                  <a:cubicBezTo>
                                    <a:pt x="60" y="0"/>
                                    <a:pt x="150" y="60"/>
                                    <a:pt x="210" y="60"/>
                                  </a:cubicBezTo>
                                  <a:cubicBezTo>
                                    <a:pt x="270" y="60"/>
                                    <a:pt x="330" y="60"/>
                                    <a:pt x="390" y="60"/>
                                  </a:cubicBezTo>
                                  <a:cubicBezTo>
                                    <a:pt x="450" y="60"/>
                                    <a:pt x="510" y="60"/>
                                    <a:pt x="570" y="60"/>
                                  </a:cubicBezTo>
                                  <a:cubicBezTo>
                                    <a:pt x="630" y="60"/>
                                    <a:pt x="690" y="60"/>
                                    <a:pt x="750" y="60"/>
                                  </a:cubicBezTo>
                                  <a:cubicBezTo>
                                    <a:pt x="810" y="60"/>
                                    <a:pt x="900" y="60"/>
                                    <a:pt x="930" y="6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20" name="Group 3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920" y="5220"/>
                              <a:ext cx="1260" cy="3510"/>
                              <a:chOff x="7920" y="5235"/>
                              <a:chExt cx="1260" cy="3510"/>
                            </a:xfrm>
                          </p:grpSpPr>
                          <p:sp>
                            <p:nvSpPr>
                              <p:cNvPr id="19521" name="Freeform 4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8040" y="5340"/>
                                <a:ext cx="930" cy="780"/>
                              </a:xfrm>
                              <a:custGeom>
                                <a:avLst/>
                                <a:gdLst>
                                  <a:gd name="T0" fmla="*/ 30 w 930"/>
                                  <a:gd name="T1" fmla="*/ 780 h 780"/>
                                  <a:gd name="T2" fmla="*/ 30 w 930"/>
                                  <a:gd name="T3" fmla="*/ 420 h 780"/>
                                  <a:gd name="T4" fmla="*/ 30 w 930"/>
                                  <a:gd name="T5" fmla="*/ 60 h 780"/>
                                  <a:gd name="T6" fmla="*/ 210 w 930"/>
                                  <a:gd name="T7" fmla="*/ 60 h 780"/>
                                  <a:gd name="T8" fmla="*/ 390 w 930"/>
                                  <a:gd name="T9" fmla="*/ 60 h 780"/>
                                  <a:gd name="T10" fmla="*/ 570 w 930"/>
                                  <a:gd name="T11" fmla="*/ 60 h 780"/>
                                  <a:gd name="T12" fmla="*/ 750 w 930"/>
                                  <a:gd name="T13" fmla="*/ 60 h 780"/>
                                  <a:gd name="T14" fmla="*/ 930 w 930"/>
                                  <a:gd name="T15" fmla="*/ 60 h 780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  <a:gd name="T24" fmla="*/ 0 w 930"/>
                                  <a:gd name="T25" fmla="*/ 0 h 780"/>
                                  <a:gd name="T26" fmla="*/ 930 w 930"/>
                                  <a:gd name="T27" fmla="*/ 780 h 780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T24" t="T25" r="T26" b="T27"/>
                                <a:pathLst>
                                  <a:path w="930" h="780">
                                    <a:moveTo>
                                      <a:pt x="30" y="780"/>
                                    </a:moveTo>
                                    <a:cubicBezTo>
                                      <a:pt x="30" y="660"/>
                                      <a:pt x="30" y="540"/>
                                      <a:pt x="30" y="420"/>
                                    </a:cubicBezTo>
                                    <a:cubicBezTo>
                                      <a:pt x="30" y="300"/>
                                      <a:pt x="0" y="120"/>
                                      <a:pt x="30" y="60"/>
                                    </a:cubicBezTo>
                                    <a:cubicBezTo>
                                      <a:pt x="60" y="0"/>
                                      <a:pt x="150" y="60"/>
                                      <a:pt x="210" y="60"/>
                                    </a:cubicBezTo>
                                    <a:cubicBezTo>
                                      <a:pt x="270" y="60"/>
                                      <a:pt x="330" y="60"/>
                                      <a:pt x="390" y="60"/>
                                    </a:cubicBezTo>
                                    <a:cubicBezTo>
                                      <a:pt x="450" y="60"/>
                                      <a:pt x="510" y="60"/>
                                      <a:pt x="570" y="60"/>
                                    </a:cubicBezTo>
                                    <a:cubicBezTo>
                                      <a:pt x="630" y="60"/>
                                      <a:pt x="690" y="60"/>
                                      <a:pt x="750" y="60"/>
                                    </a:cubicBezTo>
                                    <a:cubicBezTo>
                                      <a:pt x="810" y="60"/>
                                      <a:pt x="900" y="60"/>
                                      <a:pt x="930" y="60"/>
                                    </a:cubicBezTo>
                                  </a:path>
                                </a:pathLst>
                              </a:cu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2" name="Freeform 4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7920" y="5505"/>
                                <a:ext cx="1260" cy="3240"/>
                              </a:xfrm>
                              <a:custGeom>
                                <a:avLst/>
                                <a:gdLst>
                                  <a:gd name="T0" fmla="*/ 30 w 930"/>
                                  <a:gd name="T1" fmla="*/ 780 h 780"/>
                                  <a:gd name="T2" fmla="*/ 30 w 930"/>
                                  <a:gd name="T3" fmla="*/ 420 h 780"/>
                                  <a:gd name="T4" fmla="*/ 30 w 930"/>
                                  <a:gd name="T5" fmla="*/ 60 h 780"/>
                                  <a:gd name="T6" fmla="*/ 210 w 930"/>
                                  <a:gd name="T7" fmla="*/ 60 h 780"/>
                                  <a:gd name="T8" fmla="*/ 390 w 930"/>
                                  <a:gd name="T9" fmla="*/ 60 h 780"/>
                                  <a:gd name="T10" fmla="*/ 570 w 930"/>
                                  <a:gd name="T11" fmla="*/ 60 h 780"/>
                                  <a:gd name="T12" fmla="*/ 750 w 930"/>
                                  <a:gd name="T13" fmla="*/ 60 h 780"/>
                                  <a:gd name="T14" fmla="*/ 930 w 930"/>
                                  <a:gd name="T15" fmla="*/ 60 h 780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  <a:gd name="T24" fmla="*/ 0 w 930"/>
                                  <a:gd name="T25" fmla="*/ 0 h 780"/>
                                  <a:gd name="T26" fmla="*/ 930 w 930"/>
                                  <a:gd name="T27" fmla="*/ 780 h 780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T24" t="T25" r="T26" b="T27"/>
                                <a:pathLst>
                                  <a:path w="930" h="780">
                                    <a:moveTo>
                                      <a:pt x="30" y="780"/>
                                    </a:moveTo>
                                    <a:cubicBezTo>
                                      <a:pt x="30" y="660"/>
                                      <a:pt x="30" y="540"/>
                                      <a:pt x="30" y="420"/>
                                    </a:cubicBezTo>
                                    <a:cubicBezTo>
                                      <a:pt x="30" y="300"/>
                                      <a:pt x="0" y="120"/>
                                      <a:pt x="30" y="60"/>
                                    </a:cubicBezTo>
                                    <a:cubicBezTo>
                                      <a:pt x="60" y="0"/>
                                      <a:pt x="150" y="60"/>
                                      <a:pt x="210" y="60"/>
                                    </a:cubicBezTo>
                                    <a:cubicBezTo>
                                      <a:pt x="270" y="60"/>
                                      <a:pt x="330" y="60"/>
                                      <a:pt x="390" y="60"/>
                                    </a:cubicBezTo>
                                    <a:cubicBezTo>
                                      <a:pt x="450" y="60"/>
                                      <a:pt x="510" y="60"/>
                                      <a:pt x="570" y="60"/>
                                    </a:cubicBezTo>
                                    <a:cubicBezTo>
                                      <a:pt x="630" y="60"/>
                                      <a:pt x="690" y="60"/>
                                      <a:pt x="750" y="60"/>
                                    </a:cubicBezTo>
                                    <a:cubicBezTo>
                                      <a:pt x="810" y="60"/>
                                      <a:pt x="900" y="60"/>
                                      <a:pt x="930" y="60"/>
                                    </a:cubicBezTo>
                                  </a:path>
                                </a:pathLst>
                              </a:cu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3" name="Freeform 4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8070" y="5235"/>
                                <a:ext cx="930" cy="780"/>
                              </a:xfrm>
                              <a:custGeom>
                                <a:avLst/>
                                <a:gdLst>
                                  <a:gd name="T0" fmla="*/ 30 w 930"/>
                                  <a:gd name="T1" fmla="*/ 780 h 780"/>
                                  <a:gd name="T2" fmla="*/ 30 w 930"/>
                                  <a:gd name="T3" fmla="*/ 420 h 780"/>
                                  <a:gd name="T4" fmla="*/ 30 w 930"/>
                                  <a:gd name="T5" fmla="*/ 60 h 780"/>
                                  <a:gd name="T6" fmla="*/ 210 w 930"/>
                                  <a:gd name="T7" fmla="*/ 60 h 780"/>
                                  <a:gd name="T8" fmla="*/ 390 w 930"/>
                                  <a:gd name="T9" fmla="*/ 60 h 780"/>
                                  <a:gd name="T10" fmla="*/ 570 w 930"/>
                                  <a:gd name="T11" fmla="*/ 60 h 780"/>
                                  <a:gd name="T12" fmla="*/ 750 w 930"/>
                                  <a:gd name="T13" fmla="*/ 60 h 780"/>
                                  <a:gd name="T14" fmla="*/ 930 w 930"/>
                                  <a:gd name="T15" fmla="*/ 60 h 780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  <a:gd name="T24" fmla="*/ 0 w 930"/>
                                  <a:gd name="T25" fmla="*/ 0 h 780"/>
                                  <a:gd name="T26" fmla="*/ 930 w 930"/>
                                  <a:gd name="T27" fmla="*/ 780 h 780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T24" t="T25" r="T26" b="T27"/>
                                <a:pathLst>
                                  <a:path w="930" h="780">
                                    <a:moveTo>
                                      <a:pt x="30" y="780"/>
                                    </a:moveTo>
                                    <a:cubicBezTo>
                                      <a:pt x="30" y="660"/>
                                      <a:pt x="30" y="540"/>
                                      <a:pt x="30" y="420"/>
                                    </a:cubicBezTo>
                                    <a:cubicBezTo>
                                      <a:pt x="30" y="300"/>
                                      <a:pt x="0" y="120"/>
                                      <a:pt x="30" y="60"/>
                                    </a:cubicBezTo>
                                    <a:cubicBezTo>
                                      <a:pt x="60" y="0"/>
                                      <a:pt x="150" y="60"/>
                                      <a:pt x="210" y="60"/>
                                    </a:cubicBezTo>
                                    <a:cubicBezTo>
                                      <a:pt x="270" y="60"/>
                                      <a:pt x="330" y="60"/>
                                      <a:pt x="390" y="60"/>
                                    </a:cubicBezTo>
                                    <a:cubicBezTo>
                                      <a:pt x="450" y="60"/>
                                      <a:pt x="510" y="60"/>
                                      <a:pt x="570" y="60"/>
                                    </a:cubicBezTo>
                                    <a:cubicBezTo>
                                      <a:pt x="630" y="60"/>
                                      <a:pt x="690" y="60"/>
                                      <a:pt x="750" y="60"/>
                                    </a:cubicBezTo>
                                    <a:cubicBezTo>
                                      <a:pt x="810" y="60"/>
                                      <a:pt x="900" y="60"/>
                                      <a:pt x="930" y="60"/>
                                    </a:cubicBezTo>
                                  </a:path>
                                </a:pathLst>
                              </a:cu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4" name="Freeform 4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8070" y="5520"/>
                                <a:ext cx="930" cy="2400"/>
                              </a:xfrm>
                              <a:custGeom>
                                <a:avLst/>
                                <a:gdLst>
                                  <a:gd name="T0" fmla="*/ 30 w 930"/>
                                  <a:gd name="T1" fmla="*/ 780 h 780"/>
                                  <a:gd name="T2" fmla="*/ 30 w 930"/>
                                  <a:gd name="T3" fmla="*/ 420 h 780"/>
                                  <a:gd name="T4" fmla="*/ 30 w 930"/>
                                  <a:gd name="T5" fmla="*/ 60 h 780"/>
                                  <a:gd name="T6" fmla="*/ 210 w 930"/>
                                  <a:gd name="T7" fmla="*/ 60 h 780"/>
                                  <a:gd name="T8" fmla="*/ 390 w 930"/>
                                  <a:gd name="T9" fmla="*/ 60 h 780"/>
                                  <a:gd name="T10" fmla="*/ 570 w 930"/>
                                  <a:gd name="T11" fmla="*/ 60 h 780"/>
                                  <a:gd name="T12" fmla="*/ 750 w 930"/>
                                  <a:gd name="T13" fmla="*/ 60 h 780"/>
                                  <a:gd name="T14" fmla="*/ 930 w 930"/>
                                  <a:gd name="T15" fmla="*/ 60 h 780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  <a:gd name="T24" fmla="*/ 0 w 930"/>
                                  <a:gd name="T25" fmla="*/ 0 h 780"/>
                                  <a:gd name="T26" fmla="*/ 930 w 930"/>
                                  <a:gd name="T27" fmla="*/ 780 h 780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T24" t="T25" r="T26" b="T27"/>
                                <a:pathLst>
                                  <a:path w="930" h="780">
                                    <a:moveTo>
                                      <a:pt x="30" y="780"/>
                                    </a:moveTo>
                                    <a:cubicBezTo>
                                      <a:pt x="30" y="660"/>
                                      <a:pt x="30" y="540"/>
                                      <a:pt x="30" y="420"/>
                                    </a:cubicBezTo>
                                    <a:cubicBezTo>
                                      <a:pt x="30" y="300"/>
                                      <a:pt x="0" y="120"/>
                                      <a:pt x="30" y="60"/>
                                    </a:cubicBezTo>
                                    <a:cubicBezTo>
                                      <a:pt x="60" y="0"/>
                                      <a:pt x="150" y="60"/>
                                      <a:pt x="210" y="60"/>
                                    </a:cubicBezTo>
                                    <a:cubicBezTo>
                                      <a:pt x="270" y="60"/>
                                      <a:pt x="330" y="60"/>
                                      <a:pt x="390" y="60"/>
                                    </a:cubicBezTo>
                                    <a:cubicBezTo>
                                      <a:pt x="450" y="60"/>
                                      <a:pt x="510" y="60"/>
                                      <a:pt x="570" y="60"/>
                                    </a:cubicBezTo>
                                    <a:cubicBezTo>
                                      <a:pt x="630" y="60"/>
                                      <a:pt x="690" y="60"/>
                                      <a:pt x="750" y="60"/>
                                    </a:cubicBezTo>
                                    <a:cubicBezTo>
                                      <a:pt x="810" y="60"/>
                                      <a:pt x="900" y="60"/>
                                      <a:pt x="930" y="60"/>
                                    </a:cubicBezTo>
                                  </a:path>
                                </a:pathLst>
                              </a:cu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5" name="Freeform 4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7995" y="5340"/>
                                <a:ext cx="1080" cy="2400"/>
                              </a:xfrm>
                              <a:custGeom>
                                <a:avLst/>
                                <a:gdLst>
                                  <a:gd name="T0" fmla="*/ 30 w 930"/>
                                  <a:gd name="T1" fmla="*/ 780 h 780"/>
                                  <a:gd name="T2" fmla="*/ 30 w 930"/>
                                  <a:gd name="T3" fmla="*/ 420 h 780"/>
                                  <a:gd name="T4" fmla="*/ 30 w 930"/>
                                  <a:gd name="T5" fmla="*/ 60 h 780"/>
                                  <a:gd name="T6" fmla="*/ 210 w 930"/>
                                  <a:gd name="T7" fmla="*/ 60 h 780"/>
                                  <a:gd name="T8" fmla="*/ 390 w 930"/>
                                  <a:gd name="T9" fmla="*/ 60 h 780"/>
                                  <a:gd name="T10" fmla="*/ 570 w 930"/>
                                  <a:gd name="T11" fmla="*/ 60 h 780"/>
                                  <a:gd name="T12" fmla="*/ 750 w 930"/>
                                  <a:gd name="T13" fmla="*/ 60 h 780"/>
                                  <a:gd name="T14" fmla="*/ 930 w 930"/>
                                  <a:gd name="T15" fmla="*/ 60 h 780"/>
                                  <a:gd name="T16" fmla="*/ 0 60000 65536"/>
                                  <a:gd name="T17" fmla="*/ 0 60000 65536"/>
                                  <a:gd name="T18" fmla="*/ 0 60000 65536"/>
                                  <a:gd name="T19" fmla="*/ 0 60000 65536"/>
                                  <a:gd name="T20" fmla="*/ 0 60000 65536"/>
                                  <a:gd name="T21" fmla="*/ 0 60000 65536"/>
                                  <a:gd name="T22" fmla="*/ 0 60000 65536"/>
                                  <a:gd name="T23" fmla="*/ 0 60000 65536"/>
                                  <a:gd name="T24" fmla="*/ 0 w 930"/>
                                  <a:gd name="T25" fmla="*/ 0 h 780"/>
                                  <a:gd name="T26" fmla="*/ 930 w 930"/>
                                  <a:gd name="T27" fmla="*/ 780 h 780"/>
                                </a:gdLst>
                                <a:ahLst/>
                                <a:cxnLst>
                                  <a:cxn ang="T16">
                                    <a:pos x="T0" y="T1"/>
                                  </a:cxn>
                                  <a:cxn ang="T17">
                                    <a:pos x="T2" y="T3"/>
                                  </a:cxn>
                                  <a:cxn ang="T18">
                                    <a:pos x="T4" y="T5"/>
                                  </a:cxn>
                                  <a:cxn ang="T19">
                                    <a:pos x="T6" y="T7"/>
                                  </a:cxn>
                                  <a:cxn ang="T20">
                                    <a:pos x="T8" y="T9"/>
                                  </a:cxn>
                                  <a:cxn ang="T21">
                                    <a:pos x="T10" y="T11"/>
                                  </a:cxn>
                                  <a:cxn ang="T22">
                                    <a:pos x="T12" y="T13"/>
                                  </a:cxn>
                                  <a:cxn ang="T23">
                                    <a:pos x="T14" y="T15"/>
                                  </a:cxn>
                                </a:cxnLst>
                                <a:rect l="T24" t="T25" r="T26" b="T27"/>
                                <a:pathLst>
                                  <a:path w="930" h="780">
                                    <a:moveTo>
                                      <a:pt x="30" y="780"/>
                                    </a:moveTo>
                                    <a:cubicBezTo>
                                      <a:pt x="30" y="660"/>
                                      <a:pt x="30" y="540"/>
                                      <a:pt x="30" y="420"/>
                                    </a:cubicBezTo>
                                    <a:cubicBezTo>
                                      <a:pt x="30" y="300"/>
                                      <a:pt x="0" y="120"/>
                                      <a:pt x="30" y="60"/>
                                    </a:cubicBezTo>
                                    <a:cubicBezTo>
                                      <a:pt x="60" y="0"/>
                                      <a:pt x="150" y="60"/>
                                      <a:pt x="210" y="60"/>
                                    </a:cubicBezTo>
                                    <a:cubicBezTo>
                                      <a:pt x="270" y="60"/>
                                      <a:pt x="330" y="60"/>
                                      <a:pt x="390" y="60"/>
                                    </a:cubicBezTo>
                                    <a:cubicBezTo>
                                      <a:pt x="450" y="60"/>
                                      <a:pt x="510" y="60"/>
                                      <a:pt x="570" y="60"/>
                                    </a:cubicBezTo>
                                    <a:cubicBezTo>
                                      <a:pt x="630" y="60"/>
                                      <a:pt x="690" y="60"/>
                                      <a:pt x="750" y="60"/>
                                    </a:cubicBezTo>
                                    <a:cubicBezTo>
                                      <a:pt x="810" y="60"/>
                                      <a:pt x="900" y="60"/>
                                      <a:pt x="930" y="60"/>
                                    </a:cubicBezTo>
                                  </a:path>
                                </a:pathLst>
                              </a:cu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949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528" y="1572"/>
                    <a:ext cx="1167" cy="1608"/>
                    <a:chOff x="528" y="1572"/>
                    <a:chExt cx="1167" cy="1608"/>
                  </a:xfrm>
                </p:grpSpPr>
                <p:grpSp>
                  <p:nvGrpSpPr>
                    <p:cNvPr id="19496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13" y="1572"/>
                      <a:ext cx="282" cy="1608"/>
                      <a:chOff x="2520" y="4860"/>
                      <a:chExt cx="675" cy="4020"/>
                    </a:xfrm>
                  </p:grpSpPr>
                  <p:grpSp>
                    <p:nvGrpSpPr>
                      <p:cNvPr id="19499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20" y="5400"/>
                        <a:ext cx="585" cy="3240"/>
                        <a:chOff x="2520" y="5400"/>
                        <a:chExt cx="585" cy="3240"/>
                      </a:xfrm>
                    </p:grpSpPr>
                    <p:sp>
                      <p:nvSpPr>
                        <p:cNvPr id="19509" name="Freeform 48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926" y="5400"/>
                          <a:ext cx="179" cy="3240"/>
                        </a:xfrm>
                        <a:custGeom>
                          <a:avLst/>
                          <a:gdLst>
                            <a:gd name="T0" fmla="*/ 0 w 1"/>
                            <a:gd name="T1" fmla="*/ 3240 h 3240"/>
                            <a:gd name="T2" fmla="*/ 0 w 1"/>
                            <a:gd name="T3" fmla="*/ 0 h 3240"/>
                            <a:gd name="T4" fmla="*/ 0 60000 65536"/>
                            <a:gd name="T5" fmla="*/ 0 60000 65536"/>
                            <a:gd name="T6" fmla="*/ 0 w 1"/>
                            <a:gd name="T7" fmla="*/ 0 h 3240"/>
                            <a:gd name="T8" fmla="*/ 1 w 1"/>
                            <a:gd name="T9" fmla="*/ 3240 h 32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3240">
                              <a:moveTo>
                                <a:pt x="0" y="3240"/>
                              </a:moveTo>
                              <a:cubicBezTo>
                                <a:pt x="0" y="1890"/>
                                <a:pt x="0" y="540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10" name="Freeform 4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20" y="5400"/>
                          <a:ext cx="570" cy="3060"/>
                        </a:xfrm>
                        <a:custGeom>
                          <a:avLst/>
                          <a:gdLst>
                            <a:gd name="T0" fmla="*/ 570 w 570"/>
                            <a:gd name="T1" fmla="*/ 0 h 3060"/>
                            <a:gd name="T2" fmla="*/ 390 w 570"/>
                            <a:gd name="T3" fmla="*/ 180 h 3060"/>
                            <a:gd name="T4" fmla="*/ 390 w 570"/>
                            <a:gd name="T5" fmla="*/ 360 h 3060"/>
                            <a:gd name="T6" fmla="*/ 210 w 570"/>
                            <a:gd name="T7" fmla="*/ 720 h 3060"/>
                            <a:gd name="T8" fmla="*/ 210 w 570"/>
                            <a:gd name="T9" fmla="*/ 1260 h 3060"/>
                            <a:gd name="T10" fmla="*/ 210 w 570"/>
                            <a:gd name="T11" fmla="*/ 2160 h 3060"/>
                            <a:gd name="T12" fmla="*/ 30 w 570"/>
                            <a:gd name="T13" fmla="*/ 2520 h 3060"/>
                            <a:gd name="T14" fmla="*/ 30 w 570"/>
                            <a:gd name="T15" fmla="*/ 2880 h 3060"/>
                            <a:gd name="T16" fmla="*/ 30 w 570"/>
                            <a:gd name="T17" fmla="*/ 3060 h 306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70"/>
                            <a:gd name="T28" fmla="*/ 0 h 3060"/>
                            <a:gd name="T29" fmla="*/ 570 w 570"/>
                            <a:gd name="T30" fmla="*/ 3060 h 306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70" h="3060">
                              <a:moveTo>
                                <a:pt x="570" y="0"/>
                              </a:moveTo>
                              <a:cubicBezTo>
                                <a:pt x="495" y="60"/>
                                <a:pt x="420" y="120"/>
                                <a:pt x="390" y="180"/>
                              </a:cubicBezTo>
                              <a:cubicBezTo>
                                <a:pt x="360" y="240"/>
                                <a:pt x="420" y="270"/>
                                <a:pt x="390" y="360"/>
                              </a:cubicBezTo>
                              <a:cubicBezTo>
                                <a:pt x="360" y="450"/>
                                <a:pt x="240" y="570"/>
                                <a:pt x="210" y="720"/>
                              </a:cubicBezTo>
                              <a:cubicBezTo>
                                <a:pt x="180" y="870"/>
                                <a:pt x="210" y="1020"/>
                                <a:pt x="210" y="1260"/>
                              </a:cubicBezTo>
                              <a:cubicBezTo>
                                <a:pt x="210" y="1500"/>
                                <a:pt x="240" y="1950"/>
                                <a:pt x="210" y="2160"/>
                              </a:cubicBezTo>
                              <a:cubicBezTo>
                                <a:pt x="180" y="2370"/>
                                <a:pt x="60" y="2400"/>
                                <a:pt x="30" y="2520"/>
                              </a:cubicBezTo>
                              <a:cubicBezTo>
                                <a:pt x="0" y="2640"/>
                                <a:pt x="30" y="2790"/>
                                <a:pt x="30" y="2880"/>
                              </a:cubicBezTo>
                              <a:cubicBezTo>
                                <a:pt x="30" y="2970"/>
                                <a:pt x="30" y="3015"/>
                                <a:pt x="30" y="306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9500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0" y="5040"/>
                        <a:ext cx="585" cy="3840"/>
                        <a:chOff x="2520" y="5400"/>
                        <a:chExt cx="585" cy="3240"/>
                      </a:xfrm>
                    </p:grpSpPr>
                    <p:sp>
                      <p:nvSpPr>
                        <p:cNvPr id="19507" name="Freeform 51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926" y="5400"/>
                          <a:ext cx="179" cy="3240"/>
                        </a:xfrm>
                        <a:custGeom>
                          <a:avLst/>
                          <a:gdLst>
                            <a:gd name="T0" fmla="*/ 0 w 1"/>
                            <a:gd name="T1" fmla="*/ 3240 h 3240"/>
                            <a:gd name="T2" fmla="*/ 0 w 1"/>
                            <a:gd name="T3" fmla="*/ 0 h 3240"/>
                            <a:gd name="T4" fmla="*/ 0 60000 65536"/>
                            <a:gd name="T5" fmla="*/ 0 60000 65536"/>
                            <a:gd name="T6" fmla="*/ 0 w 1"/>
                            <a:gd name="T7" fmla="*/ 0 h 3240"/>
                            <a:gd name="T8" fmla="*/ 1 w 1"/>
                            <a:gd name="T9" fmla="*/ 3240 h 32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3240">
                              <a:moveTo>
                                <a:pt x="0" y="3240"/>
                              </a:moveTo>
                              <a:cubicBezTo>
                                <a:pt x="0" y="1890"/>
                                <a:pt x="0" y="540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08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20" y="5400"/>
                          <a:ext cx="570" cy="3060"/>
                        </a:xfrm>
                        <a:custGeom>
                          <a:avLst/>
                          <a:gdLst>
                            <a:gd name="T0" fmla="*/ 570 w 570"/>
                            <a:gd name="T1" fmla="*/ 0 h 3060"/>
                            <a:gd name="T2" fmla="*/ 390 w 570"/>
                            <a:gd name="T3" fmla="*/ 180 h 3060"/>
                            <a:gd name="T4" fmla="*/ 390 w 570"/>
                            <a:gd name="T5" fmla="*/ 360 h 3060"/>
                            <a:gd name="T6" fmla="*/ 210 w 570"/>
                            <a:gd name="T7" fmla="*/ 720 h 3060"/>
                            <a:gd name="T8" fmla="*/ 210 w 570"/>
                            <a:gd name="T9" fmla="*/ 1260 h 3060"/>
                            <a:gd name="T10" fmla="*/ 210 w 570"/>
                            <a:gd name="T11" fmla="*/ 2160 h 3060"/>
                            <a:gd name="T12" fmla="*/ 30 w 570"/>
                            <a:gd name="T13" fmla="*/ 2520 h 3060"/>
                            <a:gd name="T14" fmla="*/ 30 w 570"/>
                            <a:gd name="T15" fmla="*/ 2880 h 3060"/>
                            <a:gd name="T16" fmla="*/ 30 w 570"/>
                            <a:gd name="T17" fmla="*/ 3060 h 306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70"/>
                            <a:gd name="T28" fmla="*/ 0 h 3060"/>
                            <a:gd name="T29" fmla="*/ 570 w 570"/>
                            <a:gd name="T30" fmla="*/ 3060 h 306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70" h="3060">
                              <a:moveTo>
                                <a:pt x="570" y="0"/>
                              </a:moveTo>
                              <a:cubicBezTo>
                                <a:pt x="495" y="60"/>
                                <a:pt x="420" y="120"/>
                                <a:pt x="390" y="180"/>
                              </a:cubicBezTo>
                              <a:cubicBezTo>
                                <a:pt x="360" y="240"/>
                                <a:pt x="420" y="270"/>
                                <a:pt x="390" y="360"/>
                              </a:cubicBezTo>
                              <a:cubicBezTo>
                                <a:pt x="360" y="450"/>
                                <a:pt x="240" y="570"/>
                                <a:pt x="210" y="720"/>
                              </a:cubicBezTo>
                              <a:cubicBezTo>
                                <a:pt x="180" y="870"/>
                                <a:pt x="210" y="1020"/>
                                <a:pt x="210" y="1260"/>
                              </a:cubicBezTo>
                              <a:cubicBezTo>
                                <a:pt x="210" y="1500"/>
                                <a:pt x="240" y="1950"/>
                                <a:pt x="210" y="2160"/>
                              </a:cubicBezTo>
                              <a:cubicBezTo>
                                <a:pt x="180" y="2370"/>
                                <a:pt x="60" y="2400"/>
                                <a:pt x="30" y="2520"/>
                              </a:cubicBezTo>
                              <a:cubicBezTo>
                                <a:pt x="0" y="2640"/>
                                <a:pt x="30" y="2790"/>
                                <a:pt x="30" y="2880"/>
                              </a:cubicBezTo>
                              <a:cubicBezTo>
                                <a:pt x="30" y="2970"/>
                                <a:pt x="30" y="3015"/>
                                <a:pt x="30" y="306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9501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65" y="5640"/>
                        <a:ext cx="585" cy="3240"/>
                        <a:chOff x="2520" y="5400"/>
                        <a:chExt cx="585" cy="3240"/>
                      </a:xfrm>
                    </p:grpSpPr>
                    <p:sp>
                      <p:nvSpPr>
                        <p:cNvPr id="19505" name="Freeform 54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926" y="5400"/>
                          <a:ext cx="179" cy="3240"/>
                        </a:xfrm>
                        <a:custGeom>
                          <a:avLst/>
                          <a:gdLst>
                            <a:gd name="T0" fmla="*/ 0 w 1"/>
                            <a:gd name="T1" fmla="*/ 3240 h 3240"/>
                            <a:gd name="T2" fmla="*/ 0 w 1"/>
                            <a:gd name="T3" fmla="*/ 0 h 3240"/>
                            <a:gd name="T4" fmla="*/ 0 60000 65536"/>
                            <a:gd name="T5" fmla="*/ 0 60000 65536"/>
                            <a:gd name="T6" fmla="*/ 0 w 1"/>
                            <a:gd name="T7" fmla="*/ 0 h 3240"/>
                            <a:gd name="T8" fmla="*/ 1 w 1"/>
                            <a:gd name="T9" fmla="*/ 3240 h 32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3240">
                              <a:moveTo>
                                <a:pt x="0" y="3240"/>
                              </a:moveTo>
                              <a:cubicBezTo>
                                <a:pt x="0" y="1890"/>
                                <a:pt x="0" y="540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06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20" y="5400"/>
                          <a:ext cx="570" cy="3060"/>
                        </a:xfrm>
                        <a:custGeom>
                          <a:avLst/>
                          <a:gdLst>
                            <a:gd name="T0" fmla="*/ 570 w 570"/>
                            <a:gd name="T1" fmla="*/ 0 h 3060"/>
                            <a:gd name="T2" fmla="*/ 390 w 570"/>
                            <a:gd name="T3" fmla="*/ 180 h 3060"/>
                            <a:gd name="T4" fmla="*/ 390 w 570"/>
                            <a:gd name="T5" fmla="*/ 360 h 3060"/>
                            <a:gd name="T6" fmla="*/ 210 w 570"/>
                            <a:gd name="T7" fmla="*/ 720 h 3060"/>
                            <a:gd name="T8" fmla="*/ 210 w 570"/>
                            <a:gd name="T9" fmla="*/ 1260 h 3060"/>
                            <a:gd name="T10" fmla="*/ 210 w 570"/>
                            <a:gd name="T11" fmla="*/ 2160 h 3060"/>
                            <a:gd name="T12" fmla="*/ 30 w 570"/>
                            <a:gd name="T13" fmla="*/ 2520 h 3060"/>
                            <a:gd name="T14" fmla="*/ 30 w 570"/>
                            <a:gd name="T15" fmla="*/ 2880 h 3060"/>
                            <a:gd name="T16" fmla="*/ 30 w 570"/>
                            <a:gd name="T17" fmla="*/ 3060 h 306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70"/>
                            <a:gd name="T28" fmla="*/ 0 h 3060"/>
                            <a:gd name="T29" fmla="*/ 570 w 570"/>
                            <a:gd name="T30" fmla="*/ 3060 h 306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70" h="3060">
                              <a:moveTo>
                                <a:pt x="570" y="0"/>
                              </a:moveTo>
                              <a:cubicBezTo>
                                <a:pt x="495" y="60"/>
                                <a:pt x="420" y="120"/>
                                <a:pt x="390" y="180"/>
                              </a:cubicBezTo>
                              <a:cubicBezTo>
                                <a:pt x="360" y="240"/>
                                <a:pt x="420" y="270"/>
                                <a:pt x="390" y="360"/>
                              </a:cubicBezTo>
                              <a:cubicBezTo>
                                <a:pt x="360" y="450"/>
                                <a:pt x="240" y="570"/>
                                <a:pt x="210" y="720"/>
                              </a:cubicBezTo>
                              <a:cubicBezTo>
                                <a:pt x="180" y="870"/>
                                <a:pt x="210" y="1020"/>
                                <a:pt x="210" y="1260"/>
                              </a:cubicBezTo>
                              <a:cubicBezTo>
                                <a:pt x="210" y="1500"/>
                                <a:pt x="240" y="1950"/>
                                <a:pt x="210" y="2160"/>
                              </a:cubicBezTo>
                              <a:cubicBezTo>
                                <a:pt x="180" y="2370"/>
                                <a:pt x="60" y="2400"/>
                                <a:pt x="30" y="2520"/>
                              </a:cubicBezTo>
                              <a:cubicBezTo>
                                <a:pt x="0" y="2640"/>
                                <a:pt x="30" y="2790"/>
                                <a:pt x="30" y="2880"/>
                              </a:cubicBezTo>
                              <a:cubicBezTo>
                                <a:pt x="30" y="2970"/>
                                <a:pt x="30" y="3015"/>
                                <a:pt x="30" y="306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9502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0" y="4860"/>
                        <a:ext cx="585" cy="4020"/>
                        <a:chOff x="2520" y="5400"/>
                        <a:chExt cx="585" cy="3240"/>
                      </a:xfrm>
                    </p:grpSpPr>
                    <p:sp>
                      <p:nvSpPr>
                        <p:cNvPr id="19503" name="Freeform 57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2926" y="5400"/>
                          <a:ext cx="179" cy="3240"/>
                        </a:xfrm>
                        <a:custGeom>
                          <a:avLst/>
                          <a:gdLst>
                            <a:gd name="T0" fmla="*/ 0 w 1"/>
                            <a:gd name="T1" fmla="*/ 3240 h 3240"/>
                            <a:gd name="T2" fmla="*/ 0 w 1"/>
                            <a:gd name="T3" fmla="*/ 0 h 3240"/>
                            <a:gd name="T4" fmla="*/ 0 60000 65536"/>
                            <a:gd name="T5" fmla="*/ 0 60000 65536"/>
                            <a:gd name="T6" fmla="*/ 0 w 1"/>
                            <a:gd name="T7" fmla="*/ 0 h 3240"/>
                            <a:gd name="T8" fmla="*/ 1 w 1"/>
                            <a:gd name="T9" fmla="*/ 3240 h 32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3240">
                              <a:moveTo>
                                <a:pt x="0" y="3240"/>
                              </a:moveTo>
                              <a:cubicBezTo>
                                <a:pt x="0" y="1890"/>
                                <a:pt x="0" y="540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04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20" y="5400"/>
                          <a:ext cx="570" cy="3060"/>
                        </a:xfrm>
                        <a:custGeom>
                          <a:avLst/>
                          <a:gdLst>
                            <a:gd name="T0" fmla="*/ 570 w 570"/>
                            <a:gd name="T1" fmla="*/ 0 h 3060"/>
                            <a:gd name="T2" fmla="*/ 390 w 570"/>
                            <a:gd name="T3" fmla="*/ 180 h 3060"/>
                            <a:gd name="T4" fmla="*/ 390 w 570"/>
                            <a:gd name="T5" fmla="*/ 360 h 3060"/>
                            <a:gd name="T6" fmla="*/ 210 w 570"/>
                            <a:gd name="T7" fmla="*/ 720 h 3060"/>
                            <a:gd name="T8" fmla="*/ 210 w 570"/>
                            <a:gd name="T9" fmla="*/ 1260 h 3060"/>
                            <a:gd name="T10" fmla="*/ 210 w 570"/>
                            <a:gd name="T11" fmla="*/ 2160 h 3060"/>
                            <a:gd name="T12" fmla="*/ 30 w 570"/>
                            <a:gd name="T13" fmla="*/ 2520 h 3060"/>
                            <a:gd name="T14" fmla="*/ 30 w 570"/>
                            <a:gd name="T15" fmla="*/ 2880 h 3060"/>
                            <a:gd name="T16" fmla="*/ 30 w 570"/>
                            <a:gd name="T17" fmla="*/ 3060 h 306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70"/>
                            <a:gd name="T28" fmla="*/ 0 h 3060"/>
                            <a:gd name="T29" fmla="*/ 570 w 570"/>
                            <a:gd name="T30" fmla="*/ 3060 h 306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70" h="3060">
                              <a:moveTo>
                                <a:pt x="570" y="0"/>
                              </a:moveTo>
                              <a:cubicBezTo>
                                <a:pt x="495" y="60"/>
                                <a:pt x="420" y="120"/>
                                <a:pt x="390" y="180"/>
                              </a:cubicBezTo>
                              <a:cubicBezTo>
                                <a:pt x="360" y="240"/>
                                <a:pt x="420" y="270"/>
                                <a:pt x="390" y="360"/>
                              </a:cubicBezTo>
                              <a:cubicBezTo>
                                <a:pt x="360" y="450"/>
                                <a:pt x="240" y="570"/>
                                <a:pt x="210" y="720"/>
                              </a:cubicBezTo>
                              <a:cubicBezTo>
                                <a:pt x="180" y="870"/>
                                <a:pt x="210" y="1020"/>
                                <a:pt x="210" y="1260"/>
                              </a:cubicBezTo>
                              <a:cubicBezTo>
                                <a:pt x="210" y="1500"/>
                                <a:pt x="240" y="1950"/>
                                <a:pt x="210" y="2160"/>
                              </a:cubicBezTo>
                              <a:cubicBezTo>
                                <a:pt x="180" y="2370"/>
                                <a:pt x="60" y="2400"/>
                                <a:pt x="30" y="2520"/>
                              </a:cubicBezTo>
                              <a:cubicBezTo>
                                <a:pt x="0" y="2640"/>
                                <a:pt x="30" y="2790"/>
                                <a:pt x="30" y="2880"/>
                              </a:cubicBezTo>
                              <a:cubicBezTo>
                                <a:pt x="30" y="2970"/>
                                <a:pt x="30" y="3015"/>
                                <a:pt x="30" y="3060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19497" name="Text Box 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8" y="2580"/>
                      <a:ext cx="734" cy="3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r>
                        <a:rPr lang="en-US" b="1" baseline="0">
                          <a:solidFill>
                            <a:srgbClr val="006600"/>
                          </a:solidFill>
                          <a:latin typeface="Times New Roman" pitchFamily="18" charset="0"/>
                        </a:rPr>
                        <a:t>Sampling vents</a:t>
                      </a:r>
                    </a:p>
                  </p:txBody>
                </p:sp>
                <p:sp>
                  <p:nvSpPr>
                    <p:cNvPr id="1949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2" y="2868"/>
                      <a:ext cx="151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480" name="Group 61"/>
                <p:cNvGrpSpPr>
                  <a:grpSpLocks/>
                </p:cNvGrpSpPr>
                <p:nvPr/>
              </p:nvGrpSpPr>
              <p:grpSpPr bwMode="auto">
                <a:xfrm>
                  <a:off x="3897" y="1905"/>
                  <a:ext cx="1495" cy="667"/>
                  <a:chOff x="8460" y="5580"/>
                  <a:chExt cx="2823" cy="1666"/>
                </a:xfrm>
              </p:grpSpPr>
              <p:sp>
                <p:nvSpPr>
                  <p:cNvPr id="19492" name="Line 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460" y="5580"/>
                    <a:ext cx="900" cy="10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9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75" y="6661"/>
                    <a:ext cx="2208" cy="5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b="1" baseline="0" dirty="0">
                        <a:solidFill>
                          <a:srgbClr val="006600"/>
                        </a:solidFill>
                        <a:latin typeface="Times New Roman" pitchFamily="18" charset="0"/>
                      </a:rPr>
                      <a:t>Thermocouples</a:t>
                    </a:r>
                  </a:p>
                </p:txBody>
              </p:sp>
            </p:grpSp>
            <p:grpSp>
              <p:nvGrpSpPr>
                <p:cNvPr id="19481" name="Group 64"/>
                <p:cNvGrpSpPr>
                  <a:grpSpLocks/>
                </p:cNvGrpSpPr>
                <p:nvPr/>
              </p:nvGrpSpPr>
              <p:grpSpPr bwMode="auto">
                <a:xfrm>
                  <a:off x="576" y="3120"/>
                  <a:ext cx="4272" cy="642"/>
                  <a:chOff x="576" y="3120"/>
                  <a:chExt cx="4272" cy="642"/>
                </a:xfrm>
              </p:grpSpPr>
              <p:sp>
                <p:nvSpPr>
                  <p:cNvPr id="19482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3456"/>
                    <a:ext cx="822" cy="3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b="1" baseline="0">
                        <a:solidFill>
                          <a:srgbClr val="006600"/>
                        </a:solidFill>
                        <a:latin typeface="Times New Roman" pitchFamily="18" charset="0"/>
                      </a:rPr>
                      <a:t>Water Inlet</a:t>
                    </a:r>
                  </a:p>
                </p:txBody>
              </p:sp>
              <p:grpSp>
                <p:nvGrpSpPr>
                  <p:cNvPr id="1948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87" y="3120"/>
                    <a:ext cx="2749" cy="480"/>
                    <a:chOff x="2220" y="8640"/>
                    <a:chExt cx="6570" cy="1200"/>
                  </a:xfrm>
                </p:grpSpPr>
                <p:grpSp>
                  <p:nvGrpSpPr>
                    <p:cNvPr id="19485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0" y="8640"/>
                      <a:ext cx="3420" cy="180"/>
                      <a:chOff x="3780" y="8640"/>
                      <a:chExt cx="3420" cy="180"/>
                    </a:xfrm>
                  </p:grpSpPr>
                  <p:sp>
                    <p:nvSpPr>
                      <p:cNvPr id="19490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0" y="8640"/>
                        <a:ext cx="180" cy="18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491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020" y="8640"/>
                        <a:ext cx="180" cy="18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486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60" y="8760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7" name="Line 71"/>
                    <p:cNvSpPr>
                      <a:spLocks noChangeShapeType="1"/>
                    </p:cNvSpPr>
                    <p:nvPr/>
                  </p:nvSpPr>
                  <p:spPr bwMode="auto">
                    <a:xfrm rot="16002500" flipV="1">
                      <a:off x="7170" y="8715"/>
                      <a:ext cx="1080" cy="10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50" y="975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89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20" y="9840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484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73" y="3480"/>
                    <a:ext cx="875" cy="2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b="1" baseline="0">
                        <a:solidFill>
                          <a:srgbClr val="006600"/>
                        </a:solidFill>
                        <a:latin typeface="Times New Roman" pitchFamily="18" charset="0"/>
                      </a:rPr>
                      <a:t>Water Outlet</a:t>
                    </a:r>
                  </a:p>
                </p:txBody>
              </p:sp>
            </p:grpSp>
          </p:grpSp>
          <p:sp>
            <p:nvSpPr>
              <p:cNvPr id="19462" name="TextBox 86"/>
              <p:cNvSpPr txBox="1">
                <a:spLocks noChangeArrowheads="1"/>
              </p:cNvSpPr>
              <p:nvPr/>
            </p:nvSpPr>
            <p:spPr bwMode="auto">
              <a:xfrm>
                <a:off x="2819400" y="54102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aseline="0" dirty="0" smtClean="0"/>
                  <a:t>T</a:t>
                </a:r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9463" name="TextBox 87"/>
              <p:cNvSpPr txBox="1">
                <a:spLocks noChangeArrowheads="1"/>
              </p:cNvSpPr>
              <p:nvPr/>
            </p:nvSpPr>
            <p:spPr bwMode="auto">
              <a:xfrm>
                <a:off x="5181600" y="5410200"/>
                <a:ext cx="533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aseline="0" dirty="0" smtClean="0"/>
                  <a:t>T</a:t>
                </a:r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0063" y="1117521"/>
              <a:ext cx="7420437" cy="1601156"/>
              <a:chOff x="390063" y="1117521"/>
              <a:chExt cx="7420437" cy="1601156"/>
            </a:xfrm>
          </p:grpSpPr>
          <p:grpSp>
            <p:nvGrpSpPr>
              <p:cNvPr id="83" name="Group 82"/>
              <p:cNvGrpSpPr>
                <a:grpSpLocks/>
              </p:cNvGrpSpPr>
              <p:nvPr/>
            </p:nvGrpSpPr>
            <p:grpSpPr bwMode="auto">
              <a:xfrm>
                <a:off x="2438400" y="1117521"/>
                <a:ext cx="3789681" cy="482679"/>
                <a:chOff x="1680" y="1191"/>
                <a:chExt cx="1968" cy="201"/>
              </a:xfrm>
            </p:grpSpPr>
            <p:grpSp>
              <p:nvGrpSpPr>
                <p:cNvPr id="89" name="Group 88"/>
                <p:cNvGrpSpPr>
                  <a:grpSpLocks/>
                </p:cNvGrpSpPr>
                <p:nvPr/>
              </p:nvGrpSpPr>
              <p:grpSpPr bwMode="auto">
                <a:xfrm>
                  <a:off x="1680" y="1200"/>
                  <a:ext cx="1968" cy="144"/>
                  <a:chOff x="1632" y="1200"/>
                  <a:chExt cx="1968" cy="144"/>
                </a:xfrm>
              </p:grpSpPr>
              <p:cxnSp>
                <p:nvCxnSpPr>
                  <p:cNvPr id="94" name="Line 6"/>
                  <p:cNvCxnSpPr/>
                  <p:nvPr/>
                </p:nvCxnSpPr>
                <p:spPr bwMode="auto">
                  <a:xfrm>
                    <a:off x="1776" y="1200"/>
                    <a:ext cx="172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EBDDC3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5" name="Line 7"/>
                  <p:cNvCxnSpPr/>
                  <p:nvPr/>
                </p:nvCxnSpPr>
                <p:spPr bwMode="auto">
                  <a:xfrm flipH="1">
                    <a:off x="1632" y="1200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EBDDC3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6" name="Line 8"/>
                  <p:cNvCxnSpPr/>
                  <p:nvPr/>
                </p:nvCxnSpPr>
                <p:spPr bwMode="auto">
                  <a:xfrm>
                    <a:off x="3504" y="1200"/>
                    <a:ext cx="96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EBDDC3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90" name="Oval 89"/>
                <p:cNvSpPr>
                  <a:spLocks noChangeArrowheads="1"/>
                </p:cNvSpPr>
                <p:nvPr/>
              </p:nvSpPr>
              <p:spPr bwMode="auto">
                <a:xfrm>
                  <a:off x="2208" y="1296"/>
                  <a:ext cx="144" cy="96"/>
                </a:xfrm>
                <a:prstGeom prst="ellipse">
                  <a:avLst/>
                </a:prstGeom>
                <a:solidFill>
                  <a:srgbClr val="94B6D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BDDC3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Oval 90"/>
                <p:cNvSpPr>
                  <a:spLocks noChangeArrowheads="1"/>
                </p:cNvSpPr>
                <p:nvPr/>
              </p:nvSpPr>
              <p:spPr bwMode="auto">
                <a:xfrm>
                  <a:off x="2880" y="1296"/>
                  <a:ext cx="144" cy="96"/>
                </a:xfrm>
                <a:prstGeom prst="ellipse">
                  <a:avLst/>
                </a:prstGeom>
                <a:solidFill>
                  <a:srgbClr val="94B6D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BDDC3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IN"/>
                </a:p>
              </p:txBody>
            </p:sp>
            <p:cxnSp>
              <p:nvCxnSpPr>
                <p:cNvPr id="92" name="Line 11"/>
                <p:cNvCxnSpPr/>
                <p:nvPr/>
              </p:nvCxnSpPr>
              <p:spPr bwMode="auto">
                <a:xfrm>
                  <a:off x="2274" y="1200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BDDC3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Line 12"/>
                <p:cNvCxnSpPr/>
                <p:nvPr/>
              </p:nvCxnSpPr>
              <p:spPr bwMode="auto">
                <a:xfrm>
                  <a:off x="2949" y="1191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BDDC3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4" name="Group 83"/>
              <p:cNvGrpSpPr>
                <a:grpSpLocks/>
              </p:cNvGrpSpPr>
              <p:nvPr/>
            </p:nvGrpSpPr>
            <p:grpSpPr bwMode="auto">
              <a:xfrm>
                <a:off x="390063" y="1288384"/>
                <a:ext cx="6554455" cy="1430293"/>
                <a:chOff x="1383" y="9184"/>
                <a:chExt cx="6419" cy="1066"/>
              </a:xfrm>
            </p:grpSpPr>
            <p:cxnSp>
              <p:nvCxnSpPr>
                <p:cNvPr id="85" name="Line 84"/>
                <p:cNvCxnSpPr/>
                <p:nvPr/>
              </p:nvCxnSpPr>
              <p:spPr bwMode="auto">
                <a:xfrm flipH="1">
                  <a:off x="7082" y="9184"/>
                  <a:ext cx="720" cy="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Line 85"/>
                <p:cNvCxnSpPr/>
                <p:nvPr/>
              </p:nvCxnSpPr>
              <p:spPr bwMode="auto">
                <a:xfrm flipV="1">
                  <a:off x="2461" y="9351"/>
                  <a:ext cx="2017" cy="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Line 86"/>
                <p:cNvCxnSpPr/>
                <p:nvPr/>
              </p:nvCxnSpPr>
              <p:spPr bwMode="auto">
                <a:xfrm flipV="1">
                  <a:off x="2461" y="9414"/>
                  <a:ext cx="3231" cy="34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383" y="9530"/>
                  <a:ext cx="1260" cy="7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IN" b="1" baseline="0" dirty="0">
                      <a:effectLst/>
                      <a:latin typeface="Times New Roman"/>
                      <a:ea typeface="Times New Roman"/>
                      <a:cs typeface="Times New Roman"/>
                    </a:rPr>
                    <a:t>Halogen Lamps</a:t>
                  </a:r>
                  <a:endParaRPr lang="en-IN" b="1" baseline="0" dirty="0">
                    <a:effectLst/>
                    <a:latin typeface="Calibri"/>
                    <a:ea typeface="Times New Roman"/>
                    <a:cs typeface="Times New Roman"/>
                  </a:endParaRPr>
                </a:p>
              </p:txBody>
            </p:sp>
          </p:grpSp>
          <p:sp>
            <p:nvSpPr>
              <p:cNvPr id="102" name="Text Box 55458"/>
              <p:cNvSpPr txBox="1">
                <a:spLocks noChangeArrowheads="1"/>
              </p:cNvSpPr>
              <p:nvPr/>
            </p:nvSpPr>
            <p:spPr bwMode="auto">
              <a:xfrm>
                <a:off x="6896100" y="1142033"/>
                <a:ext cx="914400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b="1" baseline="0" dirty="0">
                    <a:effectLst/>
                    <a:latin typeface="Times New Roman" pitchFamily="18" charset="0"/>
                    <a:ea typeface="Times New Roman"/>
                    <a:cs typeface="Times New Roman" pitchFamily="18" charset="0"/>
                  </a:rPr>
                  <a:t>Hood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8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A5334-4F6E-4EE8-813A-E53D0186F65C}" type="slidenum">
              <a:rPr lang="en-US"/>
              <a:pPr/>
              <a:t>4</a:t>
            </a:fld>
            <a:endParaRPr lang="en-US"/>
          </a:p>
        </p:txBody>
      </p:sp>
      <p:sp>
        <p:nvSpPr>
          <p:cNvPr id="38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Experimental Setup</a:t>
            </a:r>
          </a:p>
        </p:txBody>
      </p:sp>
      <p:sp>
        <p:nvSpPr>
          <p:cNvPr id="78" name="Flowchart: Process 77"/>
          <p:cNvSpPr/>
          <p:nvPr/>
        </p:nvSpPr>
        <p:spPr bwMode="auto">
          <a:xfrm>
            <a:off x="609600" y="609600"/>
            <a:ext cx="7924800" cy="563880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1" name="Group 80"/>
          <p:cNvGrpSpPr>
            <a:grpSpLocks/>
          </p:cNvGrpSpPr>
          <p:nvPr/>
        </p:nvGrpSpPr>
        <p:grpSpPr>
          <a:xfrm>
            <a:off x="771011" y="762000"/>
            <a:ext cx="7173933" cy="3886200"/>
            <a:chOff x="-119265" y="0"/>
            <a:chExt cx="6371277" cy="3362961"/>
          </a:xfrm>
        </p:grpSpPr>
        <p:grpSp>
          <p:nvGrpSpPr>
            <p:cNvPr id="83" name="Group 82"/>
            <p:cNvGrpSpPr>
              <a:grpSpLocks/>
            </p:cNvGrpSpPr>
            <p:nvPr/>
          </p:nvGrpSpPr>
          <p:grpSpPr bwMode="auto">
            <a:xfrm>
              <a:off x="2512140" y="1227720"/>
              <a:ext cx="1268954" cy="722593"/>
              <a:chOff x="6265" y="4092"/>
              <a:chExt cx="2802" cy="1702"/>
            </a:xfrm>
          </p:grpSpPr>
          <p:sp>
            <p:nvSpPr>
              <p:cNvPr id="120" name="Text Box 91"/>
              <p:cNvSpPr txBox="1">
                <a:spLocks noChangeArrowheads="1"/>
              </p:cNvSpPr>
              <p:nvPr/>
            </p:nvSpPr>
            <p:spPr bwMode="auto">
              <a:xfrm>
                <a:off x="6265" y="4092"/>
                <a:ext cx="2802" cy="8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9494" tIns="34747" rIns="69494" bIns="34747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2000" baseline="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Solar Pond</a:t>
                </a:r>
                <a:endParaRPr lang="en-IN" sz="2000" baseline="0" dirty="0">
                  <a:effectLst/>
                  <a:latin typeface="Calibri"/>
                  <a:ea typeface="Times New Roman"/>
                  <a:cs typeface="Times New Roman"/>
                </a:endParaRPr>
              </a:p>
            </p:txBody>
          </p:sp>
          <p:cxnSp>
            <p:nvCxnSpPr>
              <p:cNvPr id="121" name="Line 92"/>
              <p:cNvCxnSpPr/>
              <p:nvPr/>
            </p:nvCxnSpPr>
            <p:spPr bwMode="auto">
              <a:xfrm flipH="1">
                <a:off x="6564" y="4892"/>
                <a:ext cx="602" cy="9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83"/>
            <p:cNvGrpSpPr>
              <a:grpSpLocks/>
            </p:cNvGrpSpPr>
            <p:nvPr/>
          </p:nvGrpSpPr>
          <p:grpSpPr bwMode="auto">
            <a:xfrm>
              <a:off x="4068572" y="1743290"/>
              <a:ext cx="2183440" cy="1018793"/>
              <a:chOff x="8820" y="6421"/>
              <a:chExt cx="4816" cy="2399"/>
            </a:xfrm>
          </p:grpSpPr>
          <p:sp>
            <p:nvSpPr>
              <p:cNvPr id="118" name="Text Box 94"/>
              <p:cNvSpPr txBox="1">
                <a:spLocks noChangeArrowheads="1"/>
              </p:cNvSpPr>
              <p:nvPr/>
            </p:nvSpPr>
            <p:spPr bwMode="auto">
              <a:xfrm>
                <a:off x="9716" y="6421"/>
                <a:ext cx="3920" cy="13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9494" tIns="34747" rIns="69494" bIns="34747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IN" sz="2000" baseline="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Heat </a:t>
                </a:r>
                <a:r>
                  <a:rPr lang="en-IN" sz="2000" baseline="0" dirty="0" smtClean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  <a:cs typeface="Times New Roman"/>
                  </a:rPr>
                  <a:t>Exchanger</a:t>
                </a:r>
                <a:endParaRPr lang="en-IN" sz="2000" baseline="0" dirty="0">
                  <a:effectLst/>
                  <a:latin typeface="Calibri"/>
                  <a:ea typeface="Times New Roman"/>
                  <a:cs typeface="Times New Roman"/>
                </a:endParaRPr>
              </a:p>
            </p:txBody>
          </p:sp>
          <p:cxnSp>
            <p:nvCxnSpPr>
              <p:cNvPr id="119" name="Line 95"/>
              <p:cNvCxnSpPr/>
              <p:nvPr/>
            </p:nvCxnSpPr>
            <p:spPr bwMode="auto">
              <a:xfrm flipH="1">
                <a:off x="8820" y="7200"/>
                <a:ext cx="180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84"/>
            <p:cNvGrpSpPr/>
            <p:nvPr/>
          </p:nvGrpSpPr>
          <p:grpSpPr>
            <a:xfrm>
              <a:off x="-119265" y="0"/>
              <a:ext cx="5811993" cy="3362961"/>
              <a:chOff x="-119267" y="0"/>
              <a:chExt cx="5812055" cy="3363500"/>
            </a:xfrm>
          </p:grpSpPr>
          <p:grpSp>
            <p:nvGrpSpPr>
              <p:cNvPr id="86" name="Group 85"/>
              <p:cNvGrpSpPr>
                <a:grpSpLocks/>
              </p:cNvGrpSpPr>
              <p:nvPr/>
            </p:nvGrpSpPr>
            <p:grpSpPr bwMode="auto">
              <a:xfrm>
                <a:off x="-119267" y="0"/>
                <a:ext cx="4445521" cy="3363500"/>
                <a:chOff x="457" y="1260"/>
                <a:chExt cx="9803" cy="7920"/>
              </a:xfrm>
            </p:grpSpPr>
            <p:grpSp>
              <p:nvGrpSpPr>
                <p:cNvPr id="95" name="Group 94"/>
                <p:cNvGrpSpPr>
                  <a:grpSpLocks/>
                </p:cNvGrpSpPr>
                <p:nvPr/>
              </p:nvGrpSpPr>
              <p:grpSpPr bwMode="auto">
                <a:xfrm>
                  <a:off x="457" y="1260"/>
                  <a:ext cx="2783" cy="5638"/>
                  <a:chOff x="457" y="1260"/>
                  <a:chExt cx="2783" cy="5638"/>
                </a:xfrm>
              </p:grpSpPr>
              <p:cxnSp>
                <p:nvCxnSpPr>
                  <p:cNvPr id="114" name="Line 98"/>
                  <p:cNvCxnSpPr/>
                  <p:nvPr/>
                </p:nvCxnSpPr>
                <p:spPr bwMode="auto">
                  <a:xfrm flipH="1">
                    <a:off x="2880" y="5400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15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457" y="1260"/>
                    <a:ext cx="2700" cy="5638"/>
                    <a:chOff x="457" y="1260"/>
                    <a:chExt cx="2700" cy="5638"/>
                  </a:xfrm>
                </p:grpSpPr>
                <p:sp>
                  <p:nvSpPr>
                    <p:cNvPr id="116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260"/>
                      <a:ext cx="2160" cy="43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206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7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" y="5643"/>
                      <a:ext cx="2700" cy="12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69494" tIns="34747" rIns="69494" bIns="34747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Storage Tank</a:t>
                      </a:r>
                      <a:endParaRPr lang="en-IN" sz="2000" baseline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96" name="Group 95"/>
                <p:cNvGrpSpPr>
                  <a:grpSpLocks/>
                </p:cNvGrpSpPr>
                <p:nvPr/>
              </p:nvGrpSpPr>
              <p:grpSpPr bwMode="auto">
                <a:xfrm>
                  <a:off x="3240" y="5040"/>
                  <a:ext cx="7020" cy="4140"/>
                  <a:chOff x="3240" y="5040"/>
                  <a:chExt cx="7020" cy="4140"/>
                </a:xfrm>
              </p:grpSpPr>
              <p:grpSp>
                <p:nvGrpSpPr>
                  <p:cNvPr id="97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4140" y="5940"/>
                    <a:ext cx="6120" cy="3240"/>
                    <a:chOff x="4140" y="5940"/>
                    <a:chExt cx="6120" cy="3240"/>
                  </a:xfrm>
                </p:grpSpPr>
                <p:grpSp>
                  <p:nvGrpSpPr>
                    <p:cNvPr id="110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20" y="5940"/>
                      <a:ext cx="5040" cy="3240"/>
                      <a:chOff x="4680" y="7740"/>
                      <a:chExt cx="5040" cy="3240"/>
                    </a:xfrm>
                  </p:grpSpPr>
                  <p:sp>
                    <p:nvSpPr>
                      <p:cNvPr id="112" name="Rectangle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80" y="7740"/>
                        <a:ext cx="5040" cy="324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IN"/>
                      </a:p>
                    </p:txBody>
                  </p:sp>
                  <p:cxnSp>
                    <p:nvCxnSpPr>
                      <p:cNvPr id="113" name="Line 123"/>
                      <p:cNvCxnSpPr/>
                      <p:nvPr/>
                    </p:nvCxnSpPr>
                    <p:spPr bwMode="auto">
                      <a:xfrm flipH="1">
                        <a:off x="5665" y="8784"/>
                        <a:ext cx="320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cxnSp>
                  <p:nvCxnSpPr>
                    <p:cNvPr id="111" name="Line 137"/>
                    <p:cNvCxnSpPr/>
                    <p:nvPr/>
                  </p:nvCxnSpPr>
                  <p:spPr bwMode="auto">
                    <a:xfrm flipH="1">
                      <a:off x="4140" y="6504"/>
                      <a:ext cx="54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9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240" y="5040"/>
                    <a:ext cx="900" cy="1470"/>
                    <a:chOff x="3240" y="5040"/>
                    <a:chExt cx="900" cy="1470"/>
                  </a:xfrm>
                </p:grpSpPr>
                <p:cxnSp>
                  <p:nvCxnSpPr>
                    <p:cNvPr id="99" name="Line 139"/>
                    <p:cNvCxnSpPr/>
                    <p:nvPr/>
                  </p:nvCxnSpPr>
                  <p:spPr bwMode="auto">
                    <a:xfrm flipV="1">
                      <a:off x="4140" y="5400"/>
                      <a:ext cx="0" cy="11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100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40" y="5040"/>
                      <a:ext cx="900" cy="540"/>
                      <a:chOff x="3240" y="7920"/>
                      <a:chExt cx="900" cy="540"/>
                    </a:xfrm>
                  </p:grpSpPr>
                  <p:grpSp>
                    <p:nvGrpSpPr>
                      <p:cNvPr id="101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40" y="7920"/>
                        <a:ext cx="360" cy="540"/>
                        <a:chOff x="1260" y="7200"/>
                        <a:chExt cx="360" cy="540"/>
                      </a:xfrm>
                    </p:grpSpPr>
                    <p:grpSp>
                      <p:nvGrpSpPr>
                        <p:cNvPr id="103" name="Group 1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60" y="7380"/>
                          <a:ext cx="360" cy="360"/>
                          <a:chOff x="1260" y="7020"/>
                          <a:chExt cx="360" cy="360"/>
                        </a:xfrm>
                      </p:grpSpPr>
                      <p:cxnSp>
                        <p:nvCxnSpPr>
                          <p:cNvPr id="106" name="Line 143"/>
                          <p:cNvCxnSpPr/>
                          <p:nvPr/>
                        </p:nvCxnSpPr>
                        <p:spPr bwMode="auto">
                          <a:xfrm>
                            <a:off x="1260" y="7020"/>
                            <a:ext cx="0" cy="36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107" name="Line 144"/>
                          <p:cNvCxnSpPr/>
                          <p:nvPr/>
                        </p:nvCxnSpPr>
                        <p:spPr bwMode="auto">
                          <a:xfrm>
                            <a:off x="1620" y="7020"/>
                            <a:ext cx="0" cy="36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108" name="Line 145"/>
                          <p:cNvCxnSpPr/>
                          <p:nvPr/>
                        </p:nvCxnSpPr>
                        <p:spPr bwMode="auto">
                          <a:xfrm>
                            <a:off x="1260" y="7020"/>
                            <a:ext cx="360" cy="36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109" name="Line 146"/>
                          <p:cNvCxnSpPr/>
                          <p:nvPr/>
                        </p:nvCxnSpPr>
                        <p:spPr bwMode="auto">
                          <a:xfrm flipV="1">
                            <a:off x="1260" y="7020"/>
                            <a:ext cx="360" cy="36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</p:grpSp>
                    <p:cxnSp>
                      <p:nvCxnSpPr>
                        <p:cNvPr id="104" name="Line 147"/>
                        <p:cNvCxnSpPr/>
                        <p:nvPr/>
                      </p:nvCxnSpPr>
                      <p:spPr bwMode="auto">
                        <a:xfrm flipV="1">
                          <a:off x="1440" y="7200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105" name="Line 148"/>
                        <p:cNvCxnSpPr/>
                        <p:nvPr/>
                      </p:nvCxnSpPr>
                      <p:spPr bwMode="auto">
                        <a:xfrm>
                          <a:off x="1260" y="7200"/>
                          <a:ext cx="3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02" name="Line 149"/>
                      <p:cNvCxnSpPr/>
                      <p:nvPr/>
                    </p:nvCxnSpPr>
                    <p:spPr bwMode="auto">
                      <a:xfrm flipH="1">
                        <a:off x="3600" y="8280"/>
                        <a:ext cx="5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</p:grpSp>
          </p:grpSp>
          <p:cxnSp>
            <p:nvCxnSpPr>
              <p:cNvPr id="87" name="Line 123"/>
              <p:cNvCxnSpPr/>
              <p:nvPr/>
            </p:nvCxnSpPr>
            <p:spPr bwMode="auto">
              <a:xfrm flipH="1">
                <a:off x="2496621" y="2650733"/>
                <a:ext cx="14528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123"/>
              <p:cNvCxnSpPr/>
              <p:nvPr/>
            </p:nvCxnSpPr>
            <p:spPr bwMode="auto">
              <a:xfrm flipH="1">
                <a:off x="2517169" y="2856216"/>
                <a:ext cx="14528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Line 123"/>
              <p:cNvCxnSpPr/>
              <p:nvPr/>
            </p:nvCxnSpPr>
            <p:spPr bwMode="auto">
              <a:xfrm flipV="1">
                <a:off x="2517169" y="3082247"/>
                <a:ext cx="699299" cy="118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Arc 89"/>
              <p:cNvSpPr/>
              <p:nvPr/>
            </p:nvSpPr>
            <p:spPr>
              <a:xfrm>
                <a:off x="3821987" y="2229492"/>
                <a:ext cx="267064" cy="191127"/>
              </a:xfrm>
              <a:prstGeom prst="arc">
                <a:avLst>
                  <a:gd name="adj1" fmla="val 16200000"/>
                  <a:gd name="adj2" fmla="val 5438195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91" name="Arc 90"/>
              <p:cNvSpPr/>
              <p:nvPr/>
            </p:nvSpPr>
            <p:spPr>
              <a:xfrm>
                <a:off x="3811713" y="2661007"/>
                <a:ext cx="266700" cy="190500"/>
              </a:xfrm>
              <a:prstGeom prst="arc">
                <a:avLst>
                  <a:gd name="adj1" fmla="val 16200000"/>
                  <a:gd name="adj2" fmla="val 5438195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92" name="Arc 91"/>
              <p:cNvSpPr/>
              <p:nvPr/>
            </p:nvSpPr>
            <p:spPr>
              <a:xfrm rot="10800000">
                <a:off x="2373331" y="2424701"/>
                <a:ext cx="291758" cy="237576"/>
              </a:xfrm>
              <a:prstGeom prst="arc">
                <a:avLst>
                  <a:gd name="adj1" fmla="val 16200000"/>
                  <a:gd name="adj2" fmla="val 5438195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93" name="Arc 92"/>
              <p:cNvSpPr/>
              <p:nvPr/>
            </p:nvSpPr>
            <p:spPr>
              <a:xfrm rot="10800000">
                <a:off x="2383605" y="2856216"/>
                <a:ext cx="291465" cy="237490"/>
              </a:xfrm>
              <a:prstGeom prst="arc">
                <a:avLst>
                  <a:gd name="adj1" fmla="val 16200000"/>
                  <a:gd name="adj2" fmla="val 5438195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3195263" y="3092522"/>
                <a:ext cx="2497525" cy="1185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</p:grpSp>
      </p:grpSp>
      <p:sp>
        <p:nvSpPr>
          <p:cNvPr id="48" name="AutoShape 46"/>
          <p:cNvSpPr>
            <a:spLocks noChangeArrowheads="1"/>
          </p:cNvSpPr>
          <p:nvPr/>
        </p:nvSpPr>
        <p:spPr bwMode="auto">
          <a:xfrm rot="16200000">
            <a:off x="6937837" y="4816201"/>
            <a:ext cx="1059526" cy="795798"/>
          </a:xfrm>
          <a:prstGeom prst="flowChartMagneticDrum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557703" y="5715000"/>
            <a:ext cx="1824297" cy="39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aseline="0" dirty="0">
                <a:latin typeface="Times New Roman" pitchFamily="18" charset="0"/>
                <a:ea typeface="Latha" pitchFamily="2"/>
                <a:cs typeface="Times New Roman" pitchFamily="18" charset="0"/>
              </a:rPr>
              <a:t>Collecting tank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15200" y="4333586"/>
            <a:ext cx="0" cy="452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35" y="660152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5F8CB-EEE3-40C7-B4DD-5C7DB8B6C77F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1029" name="Picture 4" descr="DSCN29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2895600" cy="169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20"/>
          <p:cNvGrpSpPr>
            <a:grpSpLocks/>
          </p:cNvGrpSpPr>
          <p:nvPr/>
        </p:nvGrpSpPr>
        <p:grpSpPr bwMode="auto">
          <a:xfrm>
            <a:off x="1536700" y="4038600"/>
            <a:ext cx="6083300" cy="1000125"/>
            <a:chOff x="656" y="3360"/>
            <a:chExt cx="3832" cy="630"/>
          </a:xfrm>
        </p:grpSpPr>
        <p:pic>
          <p:nvPicPr>
            <p:cNvPr id="103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3504"/>
              <a:ext cx="362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656" y="3360"/>
              <a:ext cx="3328" cy="630"/>
              <a:chOff x="943" y="13164"/>
              <a:chExt cx="8320" cy="1575"/>
            </a:xfrm>
          </p:grpSpPr>
          <p:grpSp>
            <p:nvGrpSpPr>
              <p:cNvPr id="1035" name="Group 7"/>
              <p:cNvGrpSpPr>
                <a:grpSpLocks/>
              </p:cNvGrpSpPr>
              <p:nvPr/>
            </p:nvGrpSpPr>
            <p:grpSpPr bwMode="auto">
              <a:xfrm>
                <a:off x="5333" y="13839"/>
                <a:ext cx="3930" cy="900"/>
                <a:chOff x="5333" y="13838"/>
                <a:chExt cx="3930" cy="900"/>
              </a:xfrm>
            </p:grpSpPr>
            <p:sp>
              <p:nvSpPr>
                <p:cNvPr id="1043" name="Line 8"/>
                <p:cNvSpPr>
                  <a:spLocks noChangeShapeType="1"/>
                </p:cNvSpPr>
                <p:nvPr/>
              </p:nvSpPr>
              <p:spPr bwMode="auto">
                <a:xfrm>
                  <a:off x="5353" y="13838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Line 9"/>
                <p:cNvSpPr>
                  <a:spLocks noChangeShapeType="1"/>
                </p:cNvSpPr>
                <p:nvPr/>
              </p:nvSpPr>
              <p:spPr bwMode="auto">
                <a:xfrm>
                  <a:off x="9263" y="13868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10"/>
                <p:cNvSpPr>
                  <a:spLocks noChangeShapeType="1"/>
                </p:cNvSpPr>
                <p:nvPr/>
              </p:nvSpPr>
              <p:spPr bwMode="auto">
                <a:xfrm>
                  <a:off x="5333" y="1437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11"/>
                <p:cNvSpPr>
                  <a:spLocks noChangeShapeType="1"/>
                </p:cNvSpPr>
                <p:nvPr/>
              </p:nvSpPr>
              <p:spPr bwMode="auto">
                <a:xfrm>
                  <a:off x="7808" y="1437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18" y="14198"/>
                  <a:ext cx="90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baseline="0" dirty="0">
                      <a:latin typeface="Times New Roman" pitchFamily="18" charset="0"/>
                      <a:ea typeface="Latha" pitchFamily="2"/>
                      <a:cs typeface="Times New Roman" pitchFamily="18" charset="0"/>
                    </a:rPr>
                    <a:t>L</a:t>
                  </a:r>
                  <a:endParaRPr lang="en-US" baseline="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943" y="13164"/>
                <a:ext cx="505" cy="1289"/>
                <a:chOff x="943" y="13164"/>
                <a:chExt cx="505" cy="1289"/>
              </a:xfrm>
            </p:grpSpPr>
            <p:grpSp>
              <p:nvGrpSpPr>
                <p:cNvPr id="1037" name="Group 14"/>
                <p:cNvGrpSpPr>
                  <a:grpSpLocks/>
                </p:cNvGrpSpPr>
                <p:nvPr/>
              </p:nvGrpSpPr>
              <p:grpSpPr bwMode="auto">
                <a:xfrm>
                  <a:off x="1058" y="13164"/>
                  <a:ext cx="360" cy="1289"/>
                  <a:chOff x="1058" y="13164"/>
                  <a:chExt cx="360" cy="1289"/>
                </a:xfrm>
              </p:grpSpPr>
              <p:sp>
                <p:nvSpPr>
                  <p:cNvPr id="103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058" y="13539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58" y="14109"/>
                    <a:ext cx="3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178" y="13164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63" y="14093"/>
                    <a:ext cx="1" cy="3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8" name="Rectangle 19"/>
                <p:cNvSpPr>
                  <a:spLocks noChangeArrowheads="1"/>
                </p:cNvSpPr>
                <p:nvPr/>
              </p:nvSpPr>
              <p:spPr bwMode="auto">
                <a:xfrm>
                  <a:off x="943" y="13628"/>
                  <a:ext cx="505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r>
                    <a:rPr lang="en-US" baseline="0" dirty="0">
                      <a:latin typeface="Times New Roman" pitchFamily="18" charset="0"/>
                      <a:ea typeface="Latha" pitchFamily="2"/>
                      <a:cs typeface="Times New Roman" pitchFamily="18" charset="0"/>
                    </a:rPr>
                    <a:t>D</a:t>
                  </a:r>
                  <a:endParaRPr lang="en-US" baseline="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pic>
        <p:nvPicPr>
          <p:cNvPr id="1144" name="Picture 12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4000"/>
                    </a14:imgEffect>
                    <a14:imgEffect>
                      <a14:brightnessContrast bright="3000"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370318"/>
            <a:ext cx="3701406" cy="2459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502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aseline="0" dirty="0">
                <a:latin typeface="Times New Roman" pitchFamily="18" charset="0"/>
                <a:cs typeface="Times New Roman" pitchFamily="18" charset="0"/>
              </a:rPr>
              <a:t>Twist ratio Y = L / D</a:t>
            </a:r>
          </a:p>
          <a:p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For Twist ratio Y =10.6 		D = 8mm; 3L = 254.4mm; 3L’ = 300mm</a:t>
            </a:r>
            <a:endParaRPr lang="en-IN" baseline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For Twist ratio Y =6.36 		D = 8mm; 5L = 254.4mm; 5L’ = 300mm</a:t>
            </a:r>
            <a:endParaRPr lang="en-IN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Analysis of Solar Ponds </a:t>
            </a:r>
            <a:b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With Twisted Tape Inserts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6290846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baseline="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TWISTED TAPE DIMENSIONS</a:t>
            </a:r>
            <a:endParaRPr lang="en-IN" sz="2000" b="1" baseline="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9600" y="914400"/>
            <a:ext cx="8153400" cy="5334000"/>
          </a:xfrm>
          <a:prstGeom prst="rect">
            <a:avLst/>
          </a:prstGeom>
          <a:noFill/>
          <a:ln w="9525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A5334-4F6E-4EE8-813A-E53D0186F65C}" type="slidenum">
              <a:rPr lang="en-US"/>
              <a:pPr/>
              <a:t>6</a:t>
            </a:fld>
            <a:endParaRPr lang="en-US"/>
          </a:p>
        </p:txBody>
      </p:sp>
      <p:sp>
        <p:nvSpPr>
          <p:cNvPr id="38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Experimental Setup</a:t>
            </a:r>
          </a:p>
        </p:txBody>
      </p:sp>
      <p:pic>
        <p:nvPicPr>
          <p:cNvPr id="5" name="Picture 44" descr="DSCN297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96200" cy="441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1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Solar Pond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  <a:ln>
            <a:solidFill>
              <a:srgbClr val="92D05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Input : </a:t>
            </a:r>
          </a:p>
          <a:p>
            <a:pPr marL="571500" indent="-571500">
              <a:buAutoNum type="romanLcParenBoth"/>
            </a:pPr>
            <a:r>
              <a:rPr lang="en-US" dirty="0" smtClean="0">
                <a:solidFill>
                  <a:srgbClr val="00B050"/>
                </a:solidFill>
              </a:rPr>
              <a:t>Time</a:t>
            </a:r>
          </a:p>
          <a:p>
            <a:pPr marL="571500" indent="-571500">
              <a:buAutoNum type="romanLcParenBoth"/>
            </a:pPr>
            <a:r>
              <a:rPr lang="en-US" dirty="0" err="1" smtClean="0">
                <a:solidFill>
                  <a:srgbClr val="00B050"/>
                </a:solidFill>
              </a:rPr>
              <a:t>Pyranometer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Reading (Solar Irradiation)</a:t>
            </a:r>
          </a:p>
          <a:p>
            <a:pPr marL="571500" indent="-571500">
              <a:buAutoNum type="romanLcParenBoth"/>
            </a:pPr>
            <a:r>
              <a:rPr lang="en-US" dirty="0" smtClean="0">
                <a:solidFill>
                  <a:srgbClr val="00B050"/>
                </a:solidFill>
              </a:rPr>
              <a:t>Inlet water temperature</a:t>
            </a:r>
          </a:p>
          <a:p>
            <a:pPr marL="571500" indent="-571500">
              <a:buAutoNum type="romanLcParenBoth"/>
            </a:pPr>
            <a:r>
              <a:rPr lang="en-US" dirty="0" smtClean="0">
                <a:solidFill>
                  <a:srgbClr val="00B050"/>
                </a:solidFill>
              </a:rPr>
              <a:t>Ambient </a:t>
            </a:r>
            <a:r>
              <a:rPr lang="en-US" dirty="0" smtClean="0">
                <a:solidFill>
                  <a:srgbClr val="00B050"/>
                </a:solidFill>
              </a:rPr>
              <a:t>temperature</a:t>
            </a:r>
          </a:p>
          <a:p>
            <a:pPr marL="571500" indent="-571500">
              <a:buAutoNum type="romanLcParenBoth"/>
            </a:pPr>
            <a:r>
              <a:rPr lang="en-US" dirty="0" smtClean="0">
                <a:solidFill>
                  <a:srgbClr val="00B050"/>
                </a:solidFill>
              </a:rPr>
              <a:t>Flow rate</a:t>
            </a:r>
          </a:p>
          <a:p>
            <a:pPr marL="571500" indent="-571500">
              <a:buAutoNum type="romanLcParenBoth"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Output: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(i) Two (Outlet Water Temperature)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(ii) </a:t>
            </a:r>
            <a:r>
              <a:rPr lang="en-US" dirty="0" err="1" smtClean="0">
                <a:solidFill>
                  <a:srgbClr val="002060"/>
                </a:solidFill>
              </a:rPr>
              <a:t>Qact</a:t>
            </a:r>
            <a:r>
              <a:rPr lang="en-US" dirty="0" smtClean="0">
                <a:solidFill>
                  <a:srgbClr val="002060"/>
                </a:solidFill>
              </a:rPr>
              <a:t> (Energy Extracted)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(iii) Efficiency of Solar Pond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(iv) Effectiveness of HX</a:t>
            </a:r>
          </a:p>
          <a:p>
            <a:pPr marL="0" indent="0">
              <a:buNone/>
            </a:pPr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No twisted tape (Plain tube HX)</a:t>
            </a:r>
            <a:endParaRPr lang="en-US" dirty="0"/>
          </a:p>
          <a:p>
            <a:pPr lvl="1"/>
            <a:r>
              <a:rPr lang="en-US" dirty="0"/>
              <a:t>Three </a:t>
            </a:r>
            <a:r>
              <a:rPr lang="en-US" dirty="0" smtClean="0"/>
              <a:t>twists </a:t>
            </a:r>
            <a:r>
              <a:rPr lang="en-US" dirty="0" smtClean="0"/>
              <a:t>in twisted </a:t>
            </a:r>
            <a:r>
              <a:rPr lang="en-US" dirty="0"/>
              <a:t>tape</a:t>
            </a:r>
          </a:p>
          <a:p>
            <a:pPr lvl="1"/>
            <a:r>
              <a:rPr lang="en-US" dirty="0" smtClean="0"/>
              <a:t>Five twists </a:t>
            </a:r>
            <a:r>
              <a:rPr lang="en-US" dirty="0" smtClean="0"/>
              <a:t>in twisted </a:t>
            </a:r>
            <a:r>
              <a:rPr lang="en-US" dirty="0"/>
              <a:t>tape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Lab Exercise 2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Consider 25 observations from </a:t>
            </a:r>
            <a:r>
              <a:rPr lang="en-US" sz="1800" dirty="0" smtClean="0">
                <a:solidFill>
                  <a:srgbClr val="002060"/>
                </a:solidFill>
              </a:rPr>
              <a:t>the </a:t>
            </a:r>
            <a:r>
              <a:rPr lang="en-US" sz="1800" dirty="0" smtClean="0">
                <a:solidFill>
                  <a:srgbClr val="002060"/>
                </a:solidFill>
              </a:rPr>
              <a:t>given </a:t>
            </a:r>
            <a:r>
              <a:rPr lang="en-US" sz="1800" dirty="0" err="1" smtClean="0">
                <a:solidFill>
                  <a:srgbClr val="002060"/>
                </a:solidFill>
              </a:rPr>
              <a:t>dataframe</a:t>
            </a:r>
            <a:r>
              <a:rPr lang="en-US" sz="1800" dirty="0" smtClean="0">
                <a:solidFill>
                  <a:srgbClr val="002060"/>
                </a:solidFill>
              </a:rPr>
              <a:t> titled ‘data’, store first 5 observations (6:00-08:00 ) in ‘data1’, next 10 observations(8:30-13:00) in ‘data2’ and the last 11 observations (13:00-18:00) in ‘data3’. Perform the following using R Programming,</a:t>
            </a:r>
          </a:p>
          <a:p>
            <a:pPr marL="400050" indent="-400050">
              <a:buAutoNum type="romanLcParenBoth"/>
            </a:pPr>
            <a:r>
              <a:rPr lang="en-US" sz="1800" dirty="0" err="1" smtClean="0">
                <a:solidFill>
                  <a:srgbClr val="002060"/>
                </a:solidFill>
              </a:rPr>
              <a:t>rbind</a:t>
            </a:r>
            <a:r>
              <a:rPr lang="en-US" sz="1800" dirty="0" smtClean="0">
                <a:solidFill>
                  <a:srgbClr val="002060"/>
                </a:solidFill>
              </a:rPr>
              <a:t> (data1, dat2)</a:t>
            </a:r>
          </a:p>
          <a:p>
            <a:pPr marL="400050" indent="-400050"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Store </a:t>
            </a:r>
            <a:r>
              <a:rPr lang="en-US" sz="1800" dirty="0" smtClean="0">
                <a:solidFill>
                  <a:srgbClr val="002060"/>
                </a:solidFill>
              </a:rPr>
              <a:t>Temperature column : LCZ(TT=0</a:t>
            </a:r>
            <a:r>
              <a:rPr lang="en-US" sz="1800" dirty="0" smtClean="0">
                <a:solidFill>
                  <a:srgbClr val="002060"/>
                </a:solidFill>
              </a:rPr>
              <a:t>), LCZ(TT=3), LCZ(TT=5), in variables V1, V2 and V3 respectively. </a:t>
            </a:r>
            <a:r>
              <a:rPr lang="en-US" sz="1800" dirty="0" err="1" smtClean="0">
                <a:solidFill>
                  <a:srgbClr val="002060"/>
                </a:solidFill>
              </a:rPr>
              <a:t>Cbind</a:t>
            </a:r>
            <a:r>
              <a:rPr lang="en-US" sz="1800" dirty="0" smtClean="0">
                <a:solidFill>
                  <a:srgbClr val="002060"/>
                </a:solidFill>
              </a:rPr>
              <a:t> all these three columns.</a:t>
            </a:r>
          </a:p>
          <a:p>
            <a:pPr marL="400050" indent="-400050"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Plot Time </a:t>
            </a:r>
            <a:r>
              <a:rPr lang="en-US" sz="1800" dirty="0" err="1" smtClean="0">
                <a:solidFill>
                  <a:srgbClr val="002060"/>
                </a:solidFill>
              </a:rPr>
              <a:t>Vs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Pyranometer</a:t>
            </a:r>
            <a:r>
              <a:rPr lang="en-US" sz="1800" dirty="0" smtClean="0">
                <a:solidFill>
                  <a:srgbClr val="002060"/>
                </a:solidFill>
              </a:rPr>
              <a:t> reading of ‘data</a:t>
            </a:r>
            <a:r>
              <a:rPr lang="en-US" sz="1800" dirty="0" smtClean="0">
                <a:solidFill>
                  <a:srgbClr val="002060"/>
                </a:solidFill>
              </a:rPr>
              <a:t>’ for the month May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400050" indent="-400050"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Plot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dirty="0" err="1" smtClean="0">
                <a:solidFill>
                  <a:srgbClr val="002060"/>
                </a:solidFill>
              </a:rPr>
              <a:t>yranometer</a:t>
            </a:r>
            <a:r>
              <a:rPr lang="en-US" sz="1800" dirty="0" smtClean="0">
                <a:solidFill>
                  <a:srgbClr val="002060"/>
                </a:solidFill>
              </a:rPr>
              <a:t> reading </a:t>
            </a:r>
            <a:r>
              <a:rPr lang="en-US" sz="1800" dirty="0" err="1" smtClean="0">
                <a:solidFill>
                  <a:srgbClr val="002060"/>
                </a:solidFill>
              </a:rPr>
              <a:t>Vs</a:t>
            </a:r>
            <a:r>
              <a:rPr lang="en-US" sz="1800" dirty="0" smtClean="0">
                <a:solidFill>
                  <a:srgbClr val="002060"/>
                </a:solidFill>
              </a:rPr>
              <a:t> Two</a:t>
            </a: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Plot </a:t>
            </a:r>
            <a:r>
              <a:rPr lang="en-US" sz="1800" dirty="0" err="1">
                <a:solidFill>
                  <a:srgbClr val="002060"/>
                </a:solidFill>
              </a:rPr>
              <a:t>Pyranometer</a:t>
            </a:r>
            <a:r>
              <a:rPr lang="en-US" sz="1800" dirty="0">
                <a:solidFill>
                  <a:srgbClr val="002060"/>
                </a:solidFill>
              </a:rPr>
              <a:t> reading </a:t>
            </a:r>
            <a:r>
              <a:rPr lang="en-US" sz="1800" dirty="0" err="1">
                <a:solidFill>
                  <a:srgbClr val="002060"/>
                </a:solidFill>
              </a:rPr>
              <a:t>Vs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Qact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err="1">
                <a:solidFill>
                  <a:srgbClr val="002060"/>
                </a:solidFill>
              </a:rPr>
              <a:t>Pyranometer</a:t>
            </a:r>
            <a:r>
              <a:rPr lang="en-US" sz="1800" dirty="0">
                <a:solidFill>
                  <a:srgbClr val="002060"/>
                </a:solidFill>
              </a:rPr>
              <a:t> reading </a:t>
            </a:r>
            <a:r>
              <a:rPr lang="en-US" sz="1800" dirty="0" err="1">
                <a:solidFill>
                  <a:srgbClr val="002060"/>
                </a:solidFill>
              </a:rPr>
              <a:t>Vs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degree of </a:t>
            </a:r>
            <a:r>
              <a:rPr lang="en-US" sz="1800" smtClean="0">
                <a:solidFill>
                  <a:srgbClr val="002060"/>
                </a:solidFill>
              </a:rPr>
              <a:t>temperature </a:t>
            </a:r>
            <a:r>
              <a:rPr lang="en-US" sz="1800" smtClean="0">
                <a:solidFill>
                  <a:srgbClr val="002060"/>
                </a:solidFill>
              </a:rPr>
              <a:t>rise (</a:t>
            </a:r>
            <a:r>
              <a:rPr lang="en-US" sz="1800" smtClean="0">
                <a:solidFill>
                  <a:srgbClr val="002060"/>
                </a:solidFill>
                <a:sym typeface="Symbol"/>
              </a:rPr>
              <a:t>T1)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Determine the best linear fit equation between </a:t>
            </a:r>
            <a:r>
              <a:rPr lang="en-US" sz="1800" dirty="0" err="1" smtClean="0">
                <a:solidFill>
                  <a:srgbClr val="002060"/>
                </a:solidFill>
              </a:rPr>
              <a:t>Pyranometer</a:t>
            </a:r>
            <a:r>
              <a:rPr lang="en-US" sz="1800" dirty="0" smtClean="0">
                <a:solidFill>
                  <a:srgbClr val="002060"/>
                </a:solidFill>
              </a:rPr>
              <a:t> reading and Two/</a:t>
            </a:r>
            <a:r>
              <a:rPr lang="en-US" sz="1800" dirty="0" err="1" smtClean="0">
                <a:solidFill>
                  <a:srgbClr val="002060"/>
                </a:solidFill>
              </a:rPr>
              <a:t>Qact</a:t>
            </a:r>
            <a:r>
              <a:rPr lang="en-US" sz="1800" dirty="0" smtClean="0">
                <a:solidFill>
                  <a:srgbClr val="002060"/>
                </a:solidFill>
              </a:rPr>
              <a:t>/Efficiency/Effectiveness</a:t>
            </a: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 Plot the best linear fit</a:t>
            </a: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Determine the Residual Sum of Squares (RSS)</a:t>
            </a:r>
          </a:p>
          <a:p>
            <a:pPr marL="400050" indent="-400050">
              <a:buFont typeface="Arial" pitchFamily="34" charset="0"/>
              <a:buAutoNum type="romanLcParenBoth"/>
            </a:pPr>
            <a:r>
              <a:rPr lang="en-US" sz="1800" dirty="0" smtClean="0">
                <a:solidFill>
                  <a:srgbClr val="002060"/>
                </a:solidFill>
              </a:rPr>
              <a:t>Plot the residuals.</a:t>
            </a:r>
            <a:endParaRPr lang="en-US" sz="1800" dirty="0">
              <a:solidFill>
                <a:srgbClr val="002060"/>
              </a:solidFill>
            </a:endParaRPr>
          </a:p>
          <a:p>
            <a:pPr marL="400050" indent="-400050">
              <a:buFont typeface="Arial" pitchFamily="34" charset="0"/>
              <a:buAutoNum type="romanLcParenBoth"/>
            </a:pPr>
            <a:endParaRPr lang="en-US" sz="1800" dirty="0">
              <a:solidFill>
                <a:srgbClr val="002060"/>
              </a:solidFill>
            </a:endParaRPr>
          </a:p>
          <a:p>
            <a:pPr marL="400050" indent="-400050">
              <a:buAutoNum type="romanLcParenBoth"/>
            </a:pP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78AB4CE535845919EA203CC5939DC" ma:contentTypeVersion="2" ma:contentTypeDescription="Create a new document." ma:contentTypeScope="" ma:versionID="5ea92a70fbcaeadd58dc8c4d7d00c2b8">
  <xsd:schema xmlns:xsd="http://www.w3.org/2001/XMLSchema" xmlns:xs="http://www.w3.org/2001/XMLSchema" xmlns:p="http://schemas.microsoft.com/office/2006/metadata/properties" xmlns:ns2="f44e90fd-a83e-4add-ae9f-f6e4101cc568" targetNamespace="http://schemas.microsoft.com/office/2006/metadata/properties" ma:root="true" ma:fieldsID="2121cbe12a62c6aebb71340a6884103e" ns2:_="">
    <xsd:import namespace="f44e90fd-a83e-4add-ae9f-f6e4101cc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e90fd-a83e-4add-ae9f-f6e4101cc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B457B-5292-40B5-811D-C146C3376EE5}"/>
</file>

<file path=customXml/itemProps2.xml><?xml version="1.0" encoding="utf-8"?>
<ds:datastoreItem xmlns:ds="http://schemas.openxmlformats.org/officeDocument/2006/customXml" ds:itemID="{D21290F1-7363-461E-95B3-48987F1571A6}"/>
</file>

<file path=customXml/itemProps3.xml><?xml version="1.0" encoding="utf-8"?>
<ds:datastoreItem xmlns:ds="http://schemas.openxmlformats.org/officeDocument/2006/customXml" ds:itemID="{980EB75A-C3EE-4286-83D2-F2CDE7061972}"/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293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Exercise 2</vt:lpstr>
      <vt:lpstr>PowerPoint Presentation</vt:lpstr>
      <vt:lpstr>Experimental Setup</vt:lpstr>
      <vt:lpstr>Experimental Setup</vt:lpstr>
      <vt:lpstr>Experimental Analysis of Solar Ponds  With Twisted Tape Inserts</vt:lpstr>
      <vt:lpstr>Experimental Setup</vt:lpstr>
      <vt:lpstr>Solar Pond</vt:lpstr>
      <vt:lpstr>Lab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17</cp:revision>
  <dcterms:created xsi:type="dcterms:W3CDTF">2022-01-07T04:23:06Z</dcterms:created>
  <dcterms:modified xsi:type="dcterms:W3CDTF">2022-01-25T09:27:31Z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0x010100F9078AB4CE535845919EA203CC5939DC</vt:lpwstr>
  </property>
</Properties>
</file>