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
      <p:font typeface="Maven Pro"/>
      <p:regular r:id="rId20"/>
      <p:bold r:id="rId21"/>
    </p:embeddedFont>
    <p:embeddedFont>
      <p:font typeface="Spectral"/>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22" Type="http://schemas.openxmlformats.org/officeDocument/2006/relationships/font" Target="fonts/Spectral-regular.fntdata"/><Relationship Id="rId21" Type="http://schemas.openxmlformats.org/officeDocument/2006/relationships/font" Target="fonts/MavenPro-bold.fntdata"/><Relationship Id="rId24" Type="http://schemas.openxmlformats.org/officeDocument/2006/relationships/font" Target="fonts/Spectral-italic.fntdata"/><Relationship Id="rId23" Type="http://schemas.openxmlformats.org/officeDocument/2006/relationships/font" Target="fonts/Spectral-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pectral-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23d7cf6af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23d7cf6af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23d7cf6af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23d7cf6af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23d7cf6af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23d7cf6af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23d7cf6af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23d7cf6af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23d7cf6af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23d7cf6af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a:off x="7375750" y="371000"/>
            <a:ext cx="1392800" cy="1392800"/>
          </a:xfrm>
          <a:prstGeom prst="rect">
            <a:avLst/>
          </a:prstGeom>
          <a:noFill/>
          <a:ln>
            <a:noFill/>
          </a:ln>
        </p:spPr>
      </p:pic>
      <p:sp>
        <p:nvSpPr>
          <p:cNvPr id="135" name="Google Shape;135;p13"/>
          <p:cNvSpPr txBox="1"/>
          <p:nvPr>
            <p:ph type="title"/>
          </p:nvPr>
        </p:nvSpPr>
        <p:spPr>
          <a:xfrm>
            <a:off x="218000" y="370925"/>
            <a:ext cx="7157700" cy="139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Spectral"/>
                <a:ea typeface="Spectral"/>
                <a:cs typeface="Spectral"/>
                <a:sym typeface="Spectral"/>
              </a:rPr>
              <a:t>INSTITUTE OF ENGINEERING &amp; TECHNOLOGY, LUCKNOW</a:t>
            </a:r>
            <a:endParaRPr sz="2200">
              <a:latin typeface="Spectral"/>
              <a:ea typeface="Spectral"/>
              <a:cs typeface="Spectral"/>
              <a:sym typeface="Spectral"/>
            </a:endParaRPr>
          </a:p>
        </p:txBody>
      </p:sp>
      <p:sp>
        <p:nvSpPr>
          <p:cNvPr id="136" name="Google Shape;136;p13"/>
          <p:cNvSpPr txBox="1"/>
          <p:nvPr/>
        </p:nvSpPr>
        <p:spPr>
          <a:xfrm>
            <a:off x="1169775" y="2291550"/>
            <a:ext cx="4873800" cy="12474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sz="3000">
                <a:solidFill>
                  <a:schemeClr val="lt1"/>
                </a:solidFill>
                <a:latin typeface="Verdana"/>
                <a:ea typeface="Verdana"/>
                <a:cs typeface="Verdana"/>
                <a:sym typeface="Verdana"/>
              </a:rPr>
              <a:t>P</a:t>
            </a:r>
            <a:r>
              <a:rPr lang="en" sz="3000">
                <a:solidFill>
                  <a:schemeClr val="lt1"/>
                </a:solidFill>
                <a:latin typeface="Verdana"/>
                <a:ea typeface="Verdana"/>
                <a:cs typeface="Verdana"/>
                <a:sym typeface="Verdana"/>
              </a:rPr>
              <a:t>LACEMENT BROCHURE</a:t>
            </a:r>
            <a:endParaRPr sz="3000">
              <a:solidFill>
                <a:schemeClr val="lt1"/>
              </a:solidFill>
              <a:latin typeface="Verdana"/>
              <a:ea typeface="Verdana"/>
              <a:cs typeface="Verdana"/>
              <a:sym typeface="Verdana"/>
            </a:endParaRPr>
          </a:p>
          <a:p>
            <a:pPr indent="0" lvl="0" marL="0" rtl="0" algn="just">
              <a:lnSpc>
                <a:spcPct val="100000"/>
              </a:lnSpc>
              <a:spcBef>
                <a:spcPts val="0"/>
              </a:spcBef>
              <a:spcAft>
                <a:spcPts val="0"/>
              </a:spcAft>
              <a:buNone/>
            </a:pPr>
            <a:r>
              <a:rPr lang="en" sz="1700">
                <a:solidFill>
                  <a:schemeClr val="lt1"/>
                </a:solidFill>
                <a:latin typeface="Maven Pro"/>
                <a:ea typeface="Maven Pro"/>
                <a:cs typeface="Maven Pro"/>
                <a:sym typeface="Maven Pro"/>
              </a:rPr>
              <a:t>DEPARTMENT OF COMPUTER SCIENCE 2018-19</a:t>
            </a:r>
            <a:endParaRPr sz="1700">
              <a:solidFill>
                <a:schemeClr val="lt1"/>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24000" y="547288"/>
            <a:ext cx="6235800" cy="6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Message from</a:t>
            </a:r>
            <a:endParaRPr sz="1400"/>
          </a:p>
          <a:p>
            <a:pPr indent="0" lvl="0" marL="0" rtl="0" algn="l">
              <a:spcBef>
                <a:spcPts val="0"/>
              </a:spcBef>
              <a:spcAft>
                <a:spcPts val="0"/>
              </a:spcAft>
              <a:buNone/>
            </a:pPr>
            <a:r>
              <a:rPr lang="en"/>
              <a:t>The Head of Department</a:t>
            </a:r>
            <a:endParaRPr/>
          </a:p>
        </p:txBody>
      </p:sp>
      <p:sp>
        <p:nvSpPr>
          <p:cNvPr id="142" name="Google Shape;142;p14"/>
          <p:cNvSpPr txBox="1"/>
          <p:nvPr>
            <p:ph idx="1" type="body"/>
          </p:nvPr>
        </p:nvSpPr>
        <p:spPr>
          <a:xfrm>
            <a:off x="1224000" y="1392875"/>
            <a:ext cx="5776200" cy="3124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solidFill>
                  <a:srgbClr val="FFFFFF"/>
                </a:solidFill>
                <a:latin typeface="Calibri"/>
                <a:ea typeface="Calibri"/>
                <a:cs typeface="Calibri"/>
                <a:sym typeface="Calibri"/>
              </a:rPr>
              <a:t>The Department of Computer Science and Engineering of IET Lucknow has been the pioneer department since the establishment of the college. This department has a vibrant student body numbering over 500 and faculty numbering nearly 30, furnishing quality education. Over the past years this department has developed distinct style and methods to fill in the theory-practice crevasse while remaining grounded to the core. Technology changes rapidly as in the field of computer science and our understanding is if a person’s basics is clear then it can adapt to changes easily. Our department has produced thousands of professionals and have earned for itself in the country as well as in abroad. Learning is a continuous process and we aim at giving our students a strong foundation in computer science and problem solving techniques.</a:t>
            </a:r>
            <a:endParaRPr sz="1400">
              <a:solidFill>
                <a:srgbClr val="FFFFFF"/>
              </a:solidFill>
              <a:latin typeface="Calibri"/>
              <a:ea typeface="Calibri"/>
              <a:cs typeface="Calibri"/>
              <a:sym typeface="Calibri"/>
            </a:endParaRPr>
          </a:p>
        </p:txBody>
      </p:sp>
      <p:pic>
        <p:nvPicPr>
          <p:cNvPr id="143" name="Google Shape;143;p14"/>
          <p:cNvPicPr preferRelativeResize="0"/>
          <p:nvPr/>
        </p:nvPicPr>
        <p:blipFill>
          <a:blip r:embed="rId3">
            <a:alphaModFix/>
          </a:blip>
          <a:stretch>
            <a:fillRect/>
          </a:stretch>
        </p:blipFill>
        <p:spPr>
          <a:xfrm>
            <a:off x="7236425" y="214000"/>
            <a:ext cx="1574450" cy="1752450"/>
          </a:xfrm>
          <a:prstGeom prst="rect">
            <a:avLst/>
          </a:prstGeom>
          <a:noFill/>
          <a:ln>
            <a:noFill/>
          </a:ln>
        </p:spPr>
      </p:pic>
      <p:sp>
        <p:nvSpPr>
          <p:cNvPr id="144" name="Google Shape;144;p14"/>
          <p:cNvSpPr txBox="1"/>
          <p:nvPr/>
        </p:nvSpPr>
        <p:spPr>
          <a:xfrm>
            <a:off x="7000200" y="1966450"/>
            <a:ext cx="2046900" cy="5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Dr. Surya Prakash Tripathi</a:t>
            </a:r>
            <a:endParaRPr sz="1200">
              <a:solidFill>
                <a:srgbClr val="FFFFFF"/>
              </a:solidFill>
            </a:endParaRPr>
          </a:p>
          <a:p>
            <a:pPr indent="0" lvl="0" marL="0" rtl="0" algn="ctr">
              <a:spcBef>
                <a:spcPts val="0"/>
              </a:spcBef>
              <a:spcAft>
                <a:spcPts val="0"/>
              </a:spcAft>
              <a:buNone/>
            </a:pPr>
            <a:r>
              <a:rPr lang="en" sz="1200">
                <a:solidFill>
                  <a:srgbClr val="FFFFFF"/>
                </a:solidFill>
              </a:rPr>
              <a:t>Head, Department of CS</a:t>
            </a:r>
            <a:endParaRPr sz="1200">
              <a:solidFill>
                <a:srgbClr val="FFFFFF"/>
              </a:solidFill>
            </a:endParaRPr>
          </a:p>
        </p:txBody>
      </p:sp>
      <p:cxnSp>
        <p:nvCxnSpPr>
          <p:cNvPr id="145" name="Google Shape;145;p14"/>
          <p:cNvCxnSpPr/>
          <p:nvPr/>
        </p:nvCxnSpPr>
        <p:spPr>
          <a:xfrm>
            <a:off x="1332225" y="1263075"/>
            <a:ext cx="4469100" cy="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261950" y="752100"/>
            <a:ext cx="7038900" cy="5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pectral"/>
                <a:ea typeface="Spectral"/>
                <a:cs typeface="Spectral"/>
                <a:sym typeface="Spectral"/>
              </a:rPr>
              <a:t>About the Department</a:t>
            </a:r>
            <a:endParaRPr>
              <a:latin typeface="Spectral"/>
              <a:ea typeface="Spectral"/>
              <a:cs typeface="Spectral"/>
              <a:sym typeface="Spectral"/>
            </a:endParaRPr>
          </a:p>
        </p:txBody>
      </p:sp>
      <p:sp>
        <p:nvSpPr>
          <p:cNvPr id="151" name="Google Shape;151;p15"/>
          <p:cNvSpPr txBox="1"/>
          <p:nvPr>
            <p:ph idx="1" type="body"/>
          </p:nvPr>
        </p:nvSpPr>
        <p:spPr>
          <a:xfrm>
            <a:off x="1297500" y="1327200"/>
            <a:ext cx="6967800" cy="3510000"/>
          </a:xfrm>
          <a:prstGeom prst="rect">
            <a:avLst/>
          </a:prstGeom>
        </p:spPr>
        <p:txBody>
          <a:bodyPr anchorCtr="0" anchor="t" bIns="91425" lIns="91425" spcFirstLastPara="1" rIns="91425" wrap="square" tIns="91425">
            <a:noAutofit/>
          </a:bodyPr>
          <a:lstStyle/>
          <a:p>
            <a:pPr indent="0" lvl="0" marL="0" rtl="0" algn="just">
              <a:lnSpc>
                <a:spcPct val="106999"/>
              </a:lnSpc>
              <a:spcBef>
                <a:spcPts val="0"/>
              </a:spcBef>
              <a:spcAft>
                <a:spcPts val="0"/>
              </a:spcAft>
              <a:buNone/>
            </a:pPr>
            <a:r>
              <a:rPr lang="en" sz="1400">
                <a:solidFill>
                  <a:srgbClr val="FFFFFF"/>
                </a:solidFill>
                <a:latin typeface="Calibri"/>
                <a:ea typeface="Calibri"/>
                <a:cs typeface="Calibri"/>
                <a:sym typeface="Calibri"/>
              </a:rPr>
              <a:t>In the view of increasing importance of Computer Science discipline, the department of computer science and engineering was established in 1984 with a view to contribute to the journey of the global academic excellence and touch every aspect of national life. It administers Bachelors as well as Master’s degree program in Computer Science and Engineering. Renowned faculty, high faculty to student ratio, focus on undergraduate education balanced with leading edge research, and emphasis on developing qualities like leadership, service and ethics leading to the overall development of a student is the primary goal of the department.</a:t>
            </a:r>
            <a:endParaRPr sz="1400">
              <a:solidFill>
                <a:srgbClr val="FFFFFF"/>
              </a:solidFill>
              <a:latin typeface="Calibri"/>
              <a:ea typeface="Calibri"/>
              <a:cs typeface="Calibri"/>
              <a:sym typeface="Calibri"/>
            </a:endParaRPr>
          </a:p>
          <a:p>
            <a:pPr indent="0" lvl="0" marL="0" rtl="0" algn="just">
              <a:lnSpc>
                <a:spcPct val="106999"/>
              </a:lnSpc>
              <a:spcBef>
                <a:spcPts val="800"/>
              </a:spcBef>
              <a:spcAft>
                <a:spcPts val="0"/>
              </a:spcAft>
              <a:buNone/>
            </a:pPr>
            <a:r>
              <a:rPr lang="en" sz="1400">
                <a:solidFill>
                  <a:srgbClr val="FFFFFF"/>
                </a:solidFill>
                <a:latin typeface="Calibri"/>
                <a:ea typeface="Calibri"/>
                <a:cs typeface="Calibri"/>
                <a:sym typeface="Calibri"/>
              </a:rPr>
              <a:t>The department takes pride in having a equipped teaching and research laboratories. Since its establishment in 1984 and its expansion in 1998 the department has never looked back, it has been a premier centre for imparting quality education to its students and thus adding up to the laurels for the college.</a:t>
            </a:r>
            <a:endParaRPr sz="1400">
              <a:solidFill>
                <a:srgbClr val="FFFFFF"/>
              </a:solidFill>
              <a:latin typeface="Calibri"/>
              <a:ea typeface="Calibri"/>
              <a:cs typeface="Calibri"/>
              <a:sym typeface="Calibri"/>
            </a:endParaRPr>
          </a:p>
          <a:p>
            <a:pPr indent="0" lvl="0" marL="0" rtl="0" algn="just">
              <a:spcBef>
                <a:spcPts val="800"/>
              </a:spcBef>
              <a:spcAft>
                <a:spcPts val="1600"/>
              </a:spcAft>
              <a:buNone/>
            </a:pPr>
            <a:r>
              <a:t/>
            </a:r>
            <a:endParaRPr sz="1400">
              <a:solidFill>
                <a:srgbClr val="FFFFFF"/>
              </a:solidFill>
              <a:latin typeface="Calibri"/>
              <a:ea typeface="Calibri"/>
              <a:cs typeface="Calibri"/>
              <a:sym typeface="Calibri"/>
            </a:endParaRPr>
          </a:p>
        </p:txBody>
      </p:sp>
      <p:cxnSp>
        <p:nvCxnSpPr>
          <p:cNvPr id="152" name="Google Shape;152;p15"/>
          <p:cNvCxnSpPr/>
          <p:nvPr/>
        </p:nvCxnSpPr>
        <p:spPr>
          <a:xfrm>
            <a:off x="1332225" y="1263075"/>
            <a:ext cx="4469100" cy="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61950" y="752100"/>
            <a:ext cx="7038900" cy="5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pectral"/>
                <a:ea typeface="Spectral"/>
                <a:cs typeface="Spectral"/>
                <a:sym typeface="Spectral"/>
              </a:rPr>
              <a:t>Courses Offered</a:t>
            </a:r>
            <a:endParaRPr>
              <a:latin typeface="Spectral"/>
              <a:ea typeface="Spectral"/>
              <a:cs typeface="Spectral"/>
              <a:sym typeface="Spectral"/>
            </a:endParaRPr>
          </a:p>
        </p:txBody>
      </p:sp>
      <p:cxnSp>
        <p:nvCxnSpPr>
          <p:cNvPr id="158" name="Google Shape;158;p16"/>
          <p:cNvCxnSpPr/>
          <p:nvPr/>
        </p:nvCxnSpPr>
        <p:spPr>
          <a:xfrm>
            <a:off x="1332225" y="1263075"/>
            <a:ext cx="4469100" cy="0"/>
          </a:xfrm>
          <a:prstGeom prst="straightConnector1">
            <a:avLst/>
          </a:prstGeom>
          <a:noFill/>
          <a:ln cap="flat" cmpd="sng" w="9525">
            <a:solidFill>
              <a:srgbClr val="D9D9D9"/>
            </a:solidFill>
            <a:prstDash val="solid"/>
            <a:round/>
            <a:headEnd len="med" w="med" type="none"/>
            <a:tailEnd len="med" w="med" type="none"/>
          </a:ln>
        </p:spPr>
      </p:cxnSp>
      <p:pic>
        <p:nvPicPr>
          <p:cNvPr id="159" name="Google Shape;159;p16" title="Points scored"/>
          <p:cNvPicPr preferRelativeResize="0"/>
          <p:nvPr/>
        </p:nvPicPr>
        <p:blipFill>
          <a:blip r:embed="rId3">
            <a:alphaModFix/>
          </a:blip>
          <a:stretch>
            <a:fillRect/>
          </a:stretch>
        </p:blipFill>
        <p:spPr>
          <a:xfrm>
            <a:off x="5207875" y="1454601"/>
            <a:ext cx="3780975" cy="2337925"/>
          </a:xfrm>
          <a:prstGeom prst="rect">
            <a:avLst/>
          </a:prstGeom>
          <a:noFill/>
          <a:ln>
            <a:noFill/>
          </a:ln>
        </p:spPr>
      </p:pic>
      <p:sp>
        <p:nvSpPr>
          <p:cNvPr id="160" name="Google Shape;160;p16"/>
          <p:cNvSpPr txBox="1"/>
          <p:nvPr>
            <p:ph idx="1" type="body"/>
          </p:nvPr>
        </p:nvSpPr>
        <p:spPr>
          <a:xfrm>
            <a:off x="1297500" y="1327200"/>
            <a:ext cx="6967800" cy="3510000"/>
          </a:xfrm>
          <a:prstGeom prst="rect">
            <a:avLst/>
          </a:prstGeom>
        </p:spPr>
        <p:txBody>
          <a:bodyPr anchorCtr="0" anchor="t" bIns="91425" lIns="91425" spcFirstLastPara="1" rIns="91425" wrap="square" tIns="91425">
            <a:noAutofit/>
          </a:bodyPr>
          <a:lstStyle/>
          <a:p>
            <a:pPr indent="-330200" lvl="0" marL="457200" rtl="0" algn="just">
              <a:lnSpc>
                <a:spcPct val="106999"/>
              </a:lnSpc>
              <a:spcBef>
                <a:spcPts val="0"/>
              </a:spcBef>
              <a:spcAft>
                <a:spcPts val="0"/>
              </a:spcAft>
              <a:buClr>
                <a:srgbClr val="FFFFFF"/>
              </a:buClr>
              <a:buSzPts val="1600"/>
              <a:buFont typeface="Calibri"/>
              <a:buAutoNum type="arabicPeriod"/>
            </a:pPr>
            <a:r>
              <a:rPr lang="en" sz="1600">
                <a:solidFill>
                  <a:srgbClr val="FFFFFF"/>
                </a:solidFill>
                <a:latin typeface="Calibri"/>
                <a:ea typeface="Calibri"/>
                <a:cs typeface="Calibri"/>
                <a:sym typeface="Calibri"/>
              </a:rPr>
              <a:t>Software Engineering</a:t>
            </a:r>
            <a:endParaRPr sz="1600">
              <a:solidFill>
                <a:srgbClr val="FFFFFF"/>
              </a:solidFill>
              <a:latin typeface="Calibri"/>
              <a:ea typeface="Calibri"/>
              <a:cs typeface="Calibri"/>
              <a:sym typeface="Calibri"/>
            </a:endParaRPr>
          </a:p>
          <a:p>
            <a:pPr indent="-330200" lvl="0" marL="457200" rtl="0" algn="just">
              <a:lnSpc>
                <a:spcPct val="106999"/>
              </a:lnSpc>
              <a:spcBef>
                <a:spcPts val="0"/>
              </a:spcBef>
              <a:spcAft>
                <a:spcPts val="0"/>
              </a:spcAft>
              <a:buClr>
                <a:srgbClr val="FFFFFF"/>
              </a:buClr>
              <a:buSzPts val="1600"/>
              <a:buFont typeface="Calibri"/>
              <a:buAutoNum type="arabicPeriod"/>
            </a:pPr>
            <a:r>
              <a:rPr lang="en" sz="1600">
                <a:solidFill>
                  <a:srgbClr val="FFFFFF"/>
                </a:solidFill>
                <a:latin typeface="Calibri"/>
                <a:ea typeface="Calibri"/>
                <a:cs typeface="Calibri"/>
                <a:sym typeface="Calibri"/>
              </a:rPr>
              <a:t>Computer Networks</a:t>
            </a:r>
            <a:endParaRPr sz="1600">
              <a:solidFill>
                <a:srgbClr val="FFFFFF"/>
              </a:solidFill>
              <a:latin typeface="Calibri"/>
              <a:ea typeface="Calibri"/>
              <a:cs typeface="Calibri"/>
              <a:sym typeface="Calibri"/>
            </a:endParaRPr>
          </a:p>
          <a:p>
            <a:pPr indent="-330200" lvl="0" marL="457200" rtl="0" algn="just">
              <a:lnSpc>
                <a:spcPct val="106999"/>
              </a:lnSpc>
              <a:spcBef>
                <a:spcPts val="0"/>
              </a:spcBef>
              <a:spcAft>
                <a:spcPts val="0"/>
              </a:spcAft>
              <a:buClr>
                <a:srgbClr val="FFFFFF"/>
              </a:buClr>
              <a:buSzPts val="1600"/>
              <a:buFont typeface="Calibri"/>
              <a:buAutoNum type="arabicPeriod"/>
            </a:pPr>
            <a:r>
              <a:rPr lang="en" sz="1600">
                <a:solidFill>
                  <a:srgbClr val="FFFFFF"/>
                </a:solidFill>
                <a:latin typeface="Calibri"/>
                <a:ea typeface="Calibri"/>
                <a:cs typeface="Calibri"/>
                <a:sym typeface="Calibri"/>
              </a:rPr>
              <a:t>Operating System</a:t>
            </a:r>
            <a:endParaRPr sz="1600">
              <a:solidFill>
                <a:srgbClr val="FFFFFF"/>
              </a:solidFill>
              <a:latin typeface="Calibri"/>
              <a:ea typeface="Calibri"/>
              <a:cs typeface="Calibri"/>
              <a:sym typeface="Calibri"/>
            </a:endParaRPr>
          </a:p>
          <a:p>
            <a:pPr indent="-330200" lvl="0" marL="457200" rtl="0" algn="just">
              <a:lnSpc>
                <a:spcPct val="106999"/>
              </a:lnSpc>
              <a:spcBef>
                <a:spcPts val="0"/>
              </a:spcBef>
              <a:spcAft>
                <a:spcPts val="0"/>
              </a:spcAft>
              <a:buClr>
                <a:srgbClr val="FFFFFF"/>
              </a:buClr>
              <a:buSzPts val="1600"/>
              <a:buFont typeface="Calibri"/>
              <a:buAutoNum type="arabicPeriod"/>
            </a:pPr>
            <a:r>
              <a:rPr lang="en" sz="1600">
                <a:solidFill>
                  <a:srgbClr val="FFFFFF"/>
                </a:solidFill>
                <a:latin typeface="Calibri"/>
                <a:ea typeface="Calibri"/>
                <a:cs typeface="Calibri"/>
                <a:sym typeface="Calibri"/>
              </a:rPr>
              <a:t>Computer Organization and Architecture</a:t>
            </a:r>
            <a:endParaRPr sz="1600">
              <a:solidFill>
                <a:srgbClr val="FFFFFF"/>
              </a:solidFill>
              <a:latin typeface="Calibri"/>
              <a:ea typeface="Calibri"/>
              <a:cs typeface="Calibri"/>
              <a:sym typeface="Calibri"/>
            </a:endParaRPr>
          </a:p>
          <a:p>
            <a:pPr indent="-330200" lvl="0" marL="457200" rtl="0" algn="just">
              <a:lnSpc>
                <a:spcPct val="106999"/>
              </a:lnSpc>
              <a:spcBef>
                <a:spcPts val="0"/>
              </a:spcBef>
              <a:spcAft>
                <a:spcPts val="0"/>
              </a:spcAft>
              <a:buClr>
                <a:srgbClr val="FFFFFF"/>
              </a:buClr>
              <a:buSzPts val="1600"/>
              <a:buFont typeface="Calibri"/>
              <a:buAutoNum type="arabicPeriod"/>
            </a:pPr>
            <a:r>
              <a:rPr lang="en" sz="1600">
                <a:solidFill>
                  <a:srgbClr val="FFFFFF"/>
                </a:solidFill>
                <a:latin typeface="Calibri"/>
                <a:ea typeface="Calibri"/>
                <a:cs typeface="Calibri"/>
                <a:sym typeface="Calibri"/>
              </a:rPr>
              <a:t>Data Structures and Algorithms</a:t>
            </a:r>
            <a:endParaRPr sz="1600">
              <a:solidFill>
                <a:srgbClr val="FFFFFF"/>
              </a:solidFill>
              <a:latin typeface="Calibri"/>
              <a:ea typeface="Calibri"/>
              <a:cs typeface="Calibri"/>
              <a:sym typeface="Calibri"/>
            </a:endParaRPr>
          </a:p>
          <a:p>
            <a:pPr indent="-330200" lvl="0" marL="457200" rtl="0" algn="just">
              <a:lnSpc>
                <a:spcPct val="106999"/>
              </a:lnSpc>
              <a:spcBef>
                <a:spcPts val="0"/>
              </a:spcBef>
              <a:spcAft>
                <a:spcPts val="0"/>
              </a:spcAft>
              <a:buClr>
                <a:srgbClr val="FFFFFF"/>
              </a:buClr>
              <a:buSzPts val="1600"/>
              <a:buFont typeface="Calibri"/>
              <a:buAutoNum type="arabicPeriod"/>
            </a:pPr>
            <a:r>
              <a:rPr lang="en" sz="1600">
                <a:solidFill>
                  <a:srgbClr val="FFFFFF"/>
                </a:solidFill>
                <a:latin typeface="Calibri"/>
                <a:ea typeface="Calibri"/>
                <a:cs typeface="Calibri"/>
                <a:sym typeface="Calibri"/>
              </a:rPr>
              <a:t>Design and Analysis of Algorithm</a:t>
            </a:r>
            <a:endParaRPr sz="1600">
              <a:solidFill>
                <a:srgbClr val="FFFFFF"/>
              </a:solidFill>
              <a:latin typeface="Calibri"/>
              <a:ea typeface="Calibri"/>
              <a:cs typeface="Calibri"/>
              <a:sym typeface="Calibri"/>
            </a:endParaRPr>
          </a:p>
          <a:p>
            <a:pPr indent="-330200" lvl="0" marL="457200" rtl="0" algn="just">
              <a:lnSpc>
                <a:spcPct val="106999"/>
              </a:lnSpc>
              <a:spcBef>
                <a:spcPts val="0"/>
              </a:spcBef>
              <a:spcAft>
                <a:spcPts val="0"/>
              </a:spcAft>
              <a:buClr>
                <a:srgbClr val="FFFFFF"/>
              </a:buClr>
              <a:buSzPts val="1600"/>
              <a:buFont typeface="Calibri"/>
              <a:buAutoNum type="arabicPeriod"/>
            </a:pPr>
            <a:r>
              <a:rPr lang="en" sz="1600">
                <a:solidFill>
                  <a:srgbClr val="FFFFFF"/>
                </a:solidFill>
                <a:latin typeface="Calibri"/>
                <a:ea typeface="Calibri"/>
                <a:cs typeface="Calibri"/>
                <a:sym typeface="Calibri"/>
              </a:rPr>
              <a:t>Computer Graphics</a:t>
            </a:r>
            <a:endParaRPr sz="1600">
              <a:solidFill>
                <a:srgbClr val="FFFFFF"/>
              </a:solidFill>
              <a:latin typeface="Calibri"/>
              <a:ea typeface="Calibri"/>
              <a:cs typeface="Calibri"/>
              <a:sym typeface="Calibri"/>
            </a:endParaRPr>
          </a:p>
          <a:p>
            <a:pPr indent="-330200" lvl="0" marL="457200" rtl="0" algn="just">
              <a:lnSpc>
                <a:spcPct val="106999"/>
              </a:lnSpc>
              <a:spcBef>
                <a:spcPts val="0"/>
              </a:spcBef>
              <a:spcAft>
                <a:spcPts val="0"/>
              </a:spcAft>
              <a:buClr>
                <a:srgbClr val="FFFFFF"/>
              </a:buClr>
              <a:buSzPts val="1600"/>
              <a:buFont typeface="Calibri"/>
              <a:buAutoNum type="arabicPeriod"/>
            </a:pPr>
            <a:r>
              <a:rPr lang="en" sz="1600">
                <a:solidFill>
                  <a:srgbClr val="FFFFFF"/>
                </a:solidFill>
                <a:latin typeface="Calibri"/>
                <a:ea typeface="Calibri"/>
                <a:cs typeface="Calibri"/>
                <a:sym typeface="Calibri"/>
              </a:rPr>
              <a:t>Object Oriented Technique</a:t>
            </a:r>
            <a:endParaRPr sz="1600">
              <a:solidFill>
                <a:srgbClr val="FFFFFF"/>
              </a:solidFill>
              <a:latin typeface="Calibri"/>
              <a:ea typeface="Calibri"/>
              <a:cs typeface="Calibri"/>
              <a:sym typeface="Calibri"/>
            </a:endParaRPr>
          </a:p>
          <a:p>
            <a:pPr indent="-330200" lvl="0" marL="457200" rtl="0" algn="just">
              <a:lnSpc>
                <a:spcPct val="106999"/>
              </a:lnSpc>
              <a:spcBef>
                <a:spcPts val="0"/>
              </a:spcBef>
              <a:spcAft>
                <a:spcPts val="0"/>
              </a:spcAft>
              <a:buClr>
                <a:srgbClr val="FFFFFF"/>
              </a:buClr>
              <a:buSzPts val="1600"/>
              <a:buFont typeface="Calibri"/>
              <a:buAutoNum type="arabicPeriod"/>
            </a:pPr>
            <a:r>
              <a:rPr lang="en" sz="1600">
                <a:solidFill>
                  <a:srgbClr val="FFFFFF"/>
                </a:solidFill>
                <a:latin typeface="Calibri"/>
                <a:ea typeface="Calibri"/>
                <a:cs typeface="Calibri"/>
                <a:sym typeface="Calibri"/>
              </a:rPr>
              <a:t>Database</a:t>
            </a:r>
            <a:endParaRPr sz="1600">
              <a:solidFill>
                <a:srgbClr val="FFFFFF"/>
              </a:solidFill>
              <a:latin typeface="Calibri"/>
              <a:ea typeface="Calibri"/>
              <a:cs typeface="Calibri"/>
              <a:sym typeface="Calibri"/>
            </a:endParaRPr>
          </a:p>
          <a:p>
            <a:pPr indent="-330200" lvl="0" marL="457200" rtl="0" algn="just">
              <a:lnSpc>
                <a:spcPct val="106999"/>
              </a:lnSpc>
              <a:spcBef>
                <a:spcPts val="0"/>
              </a:spcBef>
              <a:spcAft>
                <a:spcPts val="0"/>
              </a:spcAft>
              <a:buClr>
                <a:srgbClr val="FFFFFF"/>
              </a:buClr>
              <a:buSzPts val="1600"/>
              <a:buFont typeface="Calibri"/>
              <a:buAutoNum type="arabicPeriod"/>
            </a:pPr>
            <a:r>
              <a:rPr lang="en" sz="1600">
                <a:solidFill>
                  <a:srgbClr val="FFFFFF"/>
                </a:solidFill>
                <a:latin typeface="Calibri"/>
                <a:ea typeface="Calibri"/>
                <a:cs typeface="Calibri"/>
                <a:sym typeface="Calibri"/>
              </a:rPr>
              <a:t>Discrete Mathematics</a:t>
            </a:r>
            <a:endParaRPr sz="1600">
              <a:solidFill>
                <a:srgbClr val="FFFFFF"/>
              </a:solidFill>
              <a:latin typeface="Calibri"/>
              <a:ea typeface="Calibri"/>
              <a:cs typeface="Calibri"/>
              <a:sym typeface="Calibri"/>
            </a:endParaRPr>
          </a:p>
          <a:p>
            <a:pPr indent="-330200" lvl="0" marL="457200" rtl="0" algn="just">
              <a:lnSpc>
                <a:spcPct val="106999"/>
              </a:lnSpc>
              <a:spcBef>
                <a:spcPts val="0"/>
              </a:spcBef>
              <a:spcAft>
                <a:spcPts val="0"/>
              </a:spcAft>
              <a:buClr>
                <a:srgbClr val="FFFFFF"/>
              </a:buClr>
              <a:buSzPts val="1600"/>
              <a:buFont typeface="Calibri"/>
              <a:buAutoNum type="arabicPeriod"/>
            </a:pPr>
            <a:r>
              <a:rPr lang="en" sz="1600">
                <a:solidFill>
                  <a:srgbClr val="FFFFFF"/>
                </a:solidFill>
                <a:latin typeface="Calibri"/>
                <a:ea typeface="Calibri"/>
                <a:cs typeface="Calibri"/>
                <a:sym typeface="Calibri"/>
              </a:rPr>
              <a:t>Digital Design</a:t>
            </a:r>
            <a:endParaRPr sz="1600">
              <a:solidFill>
                <a:srgbClr val="FFFFFF"/>
              </a:solidFill>
              <a:latin typeface="Calibri"/>
              <a:ea typeface="Calibri"/>
              <a:cs typeface="Calibri"/>
              <a:sym typeface="Calibri"/>
            </a:endParaRPr>
          </a:p>
          <a:p>
            <a:pPr indent="-330200" lvl="0" marL="457200" rtl="0" algn="just">
              <a:lnSpc>
                <a:spcPct val="106999"/>
              </a:lnSpc>
              <a:spcBef>
                <a:spcPts val="0"/>
              </a:spcBef>
              <a:spcAft>
                <a:spcPts val="0"/>
              </a:spcAft>
              <a:buClr>
                <a:srgbClr val="FFFFFF"/>
              </a:buClr>
              <a:buSzPts val="1600"/>
              <a:buFont typeface="Calibri"/>
              <a:buAutoNum type="arabicPeriod"/>
            </a:pPr>
            <a:r>
              <a:rPr lang="en" sz="1600">
                <a:solidFill>
                  <a:srgbClr val="FFFFFF"/>
                </a:solidFill>
                <a:latin typeface="Calibri"/>
                <a:ea typeface="Calibri"/>
                <a:cs typeface="Calibri"/>
                <a:sym typeface="Calibri"/>
              </a:rPr>
              <a:t>Microprocessor</a:t>
            </a:r>
            <a:endParaRPr sz="1600">
              <a:solidFill>
                <a:srgbClr val="FFFFFF"/>
              </a:solidFill>
              <a:latin typeface="Calibri"/>
              <a:ea typeface="Calibri"/>
              <a:cs typeface="Calibri"/>
              <a:sym typeface="Calibri"/>
            </a:endParaRPr>
          </a:p>
          <a:p>
            <a:pPr indent="-330200" lvl="0" marL="457200" rtl="0" algn="just">
              <a:lnSpc>
                <a:spcPct val="106999"/>
              </a:lnSpc>
              <a:spcBef>
                <a:spcPts val="0"/>
              </a:spcBef>
              <a:spcAft>
                <a:spcPts val="0"/>
              </a:spcAft>
              <a:buClr>
                <a:srgbClr val="FFFFFF"/>
              </a:buClr>
              <a:buSzPts val="1600"/>
              <a:buFont typeface="Calibri"/>
              <a:buAutoNum type="arabicPeriod"/>
            </a:pPr>
            <a:r>
              <a:rPr lang="en" sz="1600">
                <a:solidFill>
                  <a:srgbClr val="FFFFFF"/>
                </a:solidFill>
                <a:latin typeface="Calibri"/>
                <a:ea typeface="Calibri"/>
                <a:cs typeface="Calibri"/>
                <a:sym typeface="Calibri"/>
              </a:rPr>
              <a:t>Programming Languages: C, C++, Python, HTML, CSS, JAVASCRIPT, JAVA, JSP</a:t>
            </a:r>
            <a:endParaRPr sz="160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61950" y="752100"/>
            <a:ext cx="7038900" cy="5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pectral"/>
                <a:ea typeface="Spectral"/>
                <a:cs typeface="Spectral"/>
                <a:sym typeface="Spectral"/>
              </a:rPr>
              <a:t>Labs and Facilities</a:t>
            </a:r>
            <a:endParaRPr>
              <a:latin typeface="Spectral"/>
              <a:ea typeface="Spectral"/>
              <a:cs typeface="Spectral"/>
              <a:sym typeface="Spectral"/>
            </a:endParaRPr>
          </a:p>
        </p:txBody>
      </p:sp>
      <p:cxnSp>
        <p:nvCxnSpPr>
          <p:cNvPr id="166" name="Google Shape;166;p17"/>
          <p:cNvCxnSpPr/>
          <p:nvPr/>
        </p:nvCxnSpPr>
        <p:spPr>
          <a:xfrm>
            <a:off x="1332225" y="1263075"/>
            <a:ext cx="4469100" cy="0"/>
          </a:xfrm>
          <a:prstGeom prst="straightConnector1">
            <a:avLst/>
          </a:prstGeom>
          <a:noFill/>
          <a:ln cap="flat" cmpd="sng" w="9525">
            <a:solidFill>
              <a:srgbClr val="D9D9D9"/>
            </a:solidFill>
            <a:prstDash val="solid"/>
            <a:round/>
            <a:headEnd len="med" w="med" type="none"/>
            <a:tailEnd len="med" w="med" type="none"/>
          </a:ln>
        </p:spPr>
      </p:cxnSp>
      <p:sp>
        <p:nvSpPr>
          <p:cNvPr id="167" name="Google Shape;167;p17"/>
          <p:cNvSpPr txBox="1"/>
          <p:nvPr>
            <p:ph idx="1" type="body"/>
          </p:nvPr>
        </p:nvSpPr>
        <p:spPr>
          <a:xfrm>
            <a:off x="1297500" y="1327200"/>
            <a:ext cx="6967800" cy="351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FFFFFF"/>
                </a:solidFill>
                <a:latin typeface="Calibri"/>
                <a:ea typeface="Calibri"/>
                <a:cs typeface="Calibri"/>
                <a:sym typeface="Calibri"/>
              </a:rPr>
              <a:t>The Institute paces its technical education with 3 of its well-equipped computing laboratories and a digital Lab. These life-lines of the Institute manages all the computational and network services. IET Lucknow has an extensive fiber optic network over the entire campus. The Internet connectivity to the campus is through a dedicated 2 Gbps leased line from National Informatics Centre, serving academic block, administrative block, computer center, all hostels and faculty residents counting to a total of 1500 LAN terminals. </a:t>
            </a:r>
            <a:endParaRPr sz="1400">
              <a:solidFill>
                <a:srgbClr val="FFFFFF"/>
              </a:solidFill>
              <a:latin typeface="Calibri"/>
              <a:ea typeface="Calibri"/>
              <a:cs typeface="Calibri"/>
              <a:sym typeface="Calibri"/>
            </a:endParaRPr>
          </a:p>
          <a:p>
            <a:pPr indent="0" lvl="0" marL="0" rtl="0" algn="just">
              <a:spcBef>
                <a:spcPts val="0"/>
              </a:spcBef>
              <a:spcAft>
                <a:spcPts val="1600"/>
              </a:spcAft>
              <a:buNone/>
            </a:pPr>
            <a:r>
              <a:t/>
            </a:r>
            <a:endParaRPr sz="1400">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61950" y="752100"/>
            <a:ext cx="7038900" cy="5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pectral"/>
                <a:ea typeface="Spectral"/>
                <a:cs typeface="Spectral"/>
                <a:sym typeface="Spectral"/>
              </a:rPr>
              <a:t>Technical Club and Initiatives</a:t>
            </a:r>
            <a:endParaRPr>
              <a:latin typeface="Spectral"/>
              <a:ea typeface="Spectral"/>
              <a:cs typeface="Spectral"/>
              <a:sym typeface="Spectral"/>
            </a:endParaRPr>
          </a:p>
        </p:txBody>
      </p:sp>
      <p:cxnSp>
        <p:nvCxnSpPr>
          <p:cNvPr id="173" name="Google Shape;173;p18"/>
          <p:cNvCxnSpPr/>
          <p:nvPr/>
        </p:nvCxnSpPr>
        <p:spPr>
          <a:xfrm>
            <a:off x="1332225" y="1263075"/>
            <a:ext cx="4469100" cy="0"/>
          </a:xfrm>
          <a:prstGeom prst="straightConnector1">
            <a:avLst/>
          </a:prstGeom>
          <a:noFill/>
          <a:ln cap="flat" cmpd="sng" w="9525">
            <a:solidFill>
              <a:srgbClr val="D9D9D9"/>
            </a:solidFill>
            <a:prstDash val="solid"/>
            <a:round/>
            <a:headEnd len="med" w="med" type="none"/>
            <a:tailEnd len="med" w="med" type="none"/>
          </a:ln>
        </p:spPr>
      </p:cxnSp>
      <p:sp>
        <p:nvSpPr>
          <p:cNvPr id="174" name="Google Shape;174;p18"/>
          <p:cNvSpPr txBox="1"/>
          <p:nvPr>
            <p:ph idx="1" type="body"/>
          </p:nvPr>
        </p:nvSpPr>
        <p:spPr>
          <a:xfrm>
            <a:off x="1297500" y="1327200"/>
            <a:ext cx="6967800" cy="351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FFFFFF"/>
                </a:solidFill>
                <a:latin typeface="Calibri"/>
                <a:ea typeface="Calibri"/>
                <a:cs typeface="Calibri"/>
                <a:sym typeface="Calibri"/>
              </a:rPr>
              <a:t>The Institute paces its technical education with 3 of its well-equipped computing laboratories and a digital Lab. These life-lines of the Institute manages all the computational and network services. IET Lucknow has an extensive fiber optic network over the entire campus. The Internet connectivity to the campus is through a dedicated 2 Gbps leased line from National Informatics Centre, serving academic block, administrative block, computer center, all hostels and faculty residents counting to a total of 1500 LAN terminals. </a:t>
            </a:r>
            <a:endParaRPr sz="1400">
              <a:solidFill>
                <a:srgbClr val="FFFFFF"/>
              </a:solidFill>
              <a:latin typeface="Calibri"/>
              <a:ea typeface="Calibri"/>
              <a:cs typeface="Calibri"/>
              <a:sym typeface="Calibri"/>
            </a:endParaRPr>
          </a:p>
          <a:p>
            <a:pPr indent="0" lvl="0" marL="0" rtl="0" algn="just">
              <a:spcBef>
                <a:spcPts val="0"/>
              </a:spcBef>
              <a:spcAft>
                <a:spcPts val="1600"/>
              </a:spcAft>
              <a:buNone/>
            </a:pPr>
            <a:r>
              <a:t/>
            </a:r>
            <a:endParaRPr sz="140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