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91" r:id="rId15"/>
    <p:sldId id="292" r:id="rId16"/>
    <p:sldId id="29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77" r:id="rId27"/>
    <p:sldId id="278" r:id="rId28"/>
    <p:sldId id="280" r:id="rId29"/>
    <p:sldId id="284" r:id="rId30"/>
    <p:sldId id="281" r:id="rId31"/>
    <p:sldId id="279" r:id="rId32"/>
    <p:sldId id="288" r:id="rId33"/>
    <p:sldId id="285" r:id="rId34"/>
    <p:sldId id="289" r:id="rId35"/>
    <p:sldId id="290" r:id="rId36"/>
    <p:sldId id="286" r:id="rId37"/>
    <p:sldId id="287" r:id="rId38"/>
    <p:sldId id="264" r:id="rId3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7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323A92-AF33-4BAC-AA31-5F73D2F6F58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082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37EA5B26-512D-4FF4-96FC-11760FA3BBEF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8503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D890A4F3-C23C-48CC-84D2-2573D57ACA86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7999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85A9F58-D340-45A1-BE46-FA0BC5CBD954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97222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8EF75B9E-1F1D-4EEA-BC6B-FE750C5CAB48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55472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4177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9577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76212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AB58455-4879-4B4D-9030-E7E4CA4D9D7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04535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FC4CD7E-F355-4062-9AFC-9175C463F8A2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566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559223E-A0A5-4FB0-9FCD-99F1B24C2C8E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02495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974271E-7BAC-4C63-B07C-CAF67128CE6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9310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EA86FC3-41A5-4717-A301-30ADAC86029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91435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54F9227D-BFF0-4F1B-964E-AF15B11C4C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7560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3272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55479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969262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8141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25149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13679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67303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68119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55698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C5F2B59-84E0-4D07-B752-9211E32FBC21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88189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17692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33936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34578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49864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73238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365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A908204-75F9-41CC-BE07-2F9CC3B3258B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95967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B35383D-94B5-4DCD-A621-985C26B5EB7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1610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4F0E68AC-F08A-411D-9DDE-578C39670DCC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Plus gros défi : Synchronisation des actions dans les 5 INSA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Bien réussi</a:t>
            </a:r>
          </a:p>
        </p:txBody>
      </p:sp>
    </p:spTree>
    <p:extLst>
      <p:ext uri="{BB962C8B-B14F-4D97-AF65-F5344CB8AC3E}">
        <p14:creationId xmlns:p14="http://schemas.microsoft.com/office/powerpoint/2010/main" val="13949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2C2C1C4F-2E77-4EAC-ADD2-7B22BFEDA3CA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Plus gros défi : Synchronisation des actions dans les 5 INSA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Bien réussi</a:t>
            </a:r>
          </a:p>
        </p:txBody>
      </p:sp>
    </p:spTree>
    <p:extLst>
      <p:ext uri="{BB962C8B-B14F-4D97-AF65-F5344CB8AC3E}">
        <p14:creationId xmlns:p14="http://schemas.microsoft.com/office/powerpoint/2010/main" val="159924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1E38D25A-4B08-4B0F-B760-8E0CA567CBF7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3568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7D373F2C-F7C8-4616-AA68-334F14A83592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88479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BDEC6D84-70E7-4E83-99DE-69C036541E05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738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EDF12344-4D8E-4411-B000-299A4C8ADE3E}" type="slidenum">
              <a:rPr lang="fr-FR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fr-FR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6233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45A7-226D-4B3D-AC33-569F7125A7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0575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54A2-1A99-49C2-BEAD-44B2C5DF663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9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63FA-7C54-41DD-89F0-401982D40A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882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903DE-0366-4F31-A75F-FD4584D33473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13824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E25AF-77FA-4D41-9014-933790708377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7463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D8BF5-D76A-4713-9A1C-F9D55B94EAD6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51518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59C1-6759-4FC9-AE46-6B5DD2C69E6A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82584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775D8-0D86-4E69-89D9-A71C138CD307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73964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4306-CD57-4EA0-9E3C-4CD90C1876A9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835846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960F4-E62E-47A5-A63C-89E737316D3D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134961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ACB7D-022B-47DE-B65E-FB03CD971B0C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2780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D1AB-0A9B-4D16-83E9-78BBE8D4A7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10958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803DA-6D28-4D2D-A7A5-A77F8F164D55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619121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E5C50-4687-43EA-9C7C-C75CA425630C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21112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25625"/>
            <a:ext cx="1971675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57626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748A1-9F81-4848-AEE9-3E5F67B2BAE5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4009300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E0575-8338-4BDE-9678-9CF0B6950D02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5832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8589-BCF1-40D0-92CE-743F1D52181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1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763C2-1FA4-47CA-848F-C9CB4B12D7C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55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D0F80-5124-48B5-B8A1-CB2225D9A3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63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2D83-E70E-4398-99D7-158BFDFB944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561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BD83E-BA75-4646-AE55-BBB63C4F99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21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75E6-9083-4704-AB0F-5F18FFF9294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883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6887C-B72A-42AB-BCA4-3CF731322BF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5988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lum bright="4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44"/>
          <a:stretch>
            <a:fillRect/>
          </a:stretch>
        </p:blipFill>
        <p:spPr bwMode="auto">
          <a:xfrm>
            <a:off x="1447800" y="423863"/>
            <a:ext cx="6253163" cy="60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8000" contrast="-30000"/>
                  </a:blip>
                  <a:srcRect b="213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990600" y="228600"/>
            <a:ext cx="7315200" cy="16764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  <a:p>
            <a:pPr lvl="4"/>
            <a:r>
              <a:rPr lang="en-GB" altLang="fr-FR" smtClean="0"/>
              <a:t>Huitième niveau de plan</a:t>
            </a:r>
          </a:p>
          <a:p>
            <a:pPr lvl="4"/>
            <a:r>
              <a:rPr lang="en-GB" altLang="fr-FR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11FCA12-E139-470D-9106-92EEE3442A8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4572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fr-FR" smtClean="0"/>
              <a:t>Cliquez pour ajouter un texte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ED9B96-5B6E-4D13-8F0A-ED8DBA996766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Osaka" charset="0"/>
          <a:cs typeface="Osaka" charset="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125"/>
            <a:ext cx="5224462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subTitle"/>
          </p:nvPr>
        </p:nvSpPr>
        <p:spPr>
          <a:xfrm>
            <a:off x="1371600" y="1371600"/>
            <a:ext cx="6400800" cy="1752600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Edition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Bon, et plus sérieusement ?</a:t>
            </a:r>
          </a:p>
        </p:txBody>
      </p:sp>
      <p:sp>
        <p:nvSpPr>
          <p:cNvPr id="24579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Ada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Fortran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Pascal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chemeClr val="tx1"/>
                </a:solidFill>
              </a:rPr>
              <a:t>CAML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 </a:t>
            </a:r>
            <a:r>
              <a:rPr lang="fr-FR" altLang="en-US" sz="1200" dirty="0" smtClean="0">
                <a:solidFill>
                  <a:schemeClr val="tx1"/>
                </a:solidFill>
              </a:rPr>
              <a:t>(si </a:t>
            </a:r>
            <a:r>
              <a:rPr lang="fr-FR" altLang="en-US" sz="1200" dirty="0">
                <a:solidFill>
                  <a:schemeClr val="tx1"/>
                </a:solidFill>
              </a:rPr>
              <a:t>on arrive à le faire fonctionner…)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Langages </a:t>
            </a: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autorisés (les vrais)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C++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Java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C#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err="1" smtClean="0">
                <a:solidFill>
                  <a:schemeClr val="tx1"/>
                </a:solidFill>
              </a:rPr>
              <a:t>IronPython</a:t>
            </a:r>
            <a:r>
              <a:rPr lang="fr-FR" altLang="en-US" dirty="0" smtClean="0">
                <a:solidFill>
                  <a:schemeClr val="tx1"/>
                </a:solidFill>
              </a:rPr>
              <a:t> (</a:t>
            </a:r>
            <a:r>
              <a:rPr lang="fr-FR" altLang="en-US" dirty="0" err="1" smtClean="0">
                <a:solidFill>
                  <a:schemeClr val="tx1"/>
                </a:solidFill>
              </a:rPr>
              <a:t>windows</a:t>
            </a:r>
            <a:r>
              <a:rPr lang="fr-FR" altLang="en-US" dirty="0" smtClean="0">
                <a:solidFill>
                  <a:schemeClr val="tx1"/>
                </a:solidFill>
              </a:rPr>
              <a:t>)</a:t>
            </a: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</a:rPr>
              <a:t>Python ???</a:t>
            </a:r>
            <a:endParaRPr lang="fr-FR" altLang="en-US" sz="1200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jeu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348880"/>
            <a:ext cx="5667375" cy="2971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192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êtes une </a:t>
            </a:r>
            <a:r>
              <a:rPr lang="fr-FR" altLang="en-US" dirty="0" smtClean="0">
                <a:solidFill>
                  <a:srgbClr val="00B0F0"/>
                </a:solidFill>
              </a:rPr>
              <a:t>grande entreprise</a:t>
            </a:r>
            <a:r>
              <a:rPr lang="fr-FR" altLang="en-US" dirty="0" smtClean="0">
                <a:solidFill>
                  <a:schemeClr val="tx1"/>
                </a:solidFill>
              </a:rPr>
              <a:t> qui souhaite dominer le monde en maîtrisant l’information.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Cependant, une autre entreprise vous fait concurrence et souhaite aussi dominer le monde.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Ce qui est ballot.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100354" name="Picture 2" descr="http://img.over-blog.com/300x300/2/70/27/37/wsop4/News-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8" y="4149080"/>
            <a:ext cx="2425452" cy="242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8118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29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devez donc par tous les moyens (vraiment tous) détruire le Datacenter de l’entreprise concurrente.</a:t>
            </a:r>
          </a:p>
        </p:txBody>
      </p:sp>
      <p:pic>
        <p:nvPicPr>
          <p:cNvPr id="100354" name="Picture 2" descr="http://img.over-blog.com/300x300/2/70/27/37/wsop4/News-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48" y="4149080"/>
            <a:ext cx="2425452" cy="2425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03131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Contexte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50043" y="1787221"/>
            <a:ext cx="8443913" cy="200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Vous allez donc déployer une IA sur le réseau mondial qui va se servir de virus, d’attaques DDOS, s’inculper de corruption de routeur etc…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Pour faire EXLOSER le Datacenter ennemi !</a:t>
            </a:r>
          </a:p>
        </p:txBody>
      </p:sp>
      <p:pic>
        <p:nvPicPr>
          <p:cNvPr id="102402" name="Picture 2" descr="http://vignette4.wikia.nocookie.net/desencyclopedie/images/0/03/Explosion-atomique.jpg/revision/latest?cb=200906151307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8505"/>
            <a:ext cx="3240360" cy="275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4283968" y="5229199"/>
            <a:ext cx="4174232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sz="1200" dirty="0" smtClean="0">
                <a:solidFill>
                  <a:schemeClr val="tx1"/>
                </a:solidFill>
              </a:rPr>
              <a:t>(</a:t>
            </a:r>
            <a:r>
              <a:rPr lang="fr-F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fr-F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feat</a:t>
            </a:r>
            <a:r>
              <a:rPr lang="fr-F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en-US" sz="1200" dirty="0" smtClean="0"/>
              <a:t>Michael “FUCKING” Bay)</a:t>
            </a:r>
            <a:endParaRPr lang="fr-F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7367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MOBA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2 phases de jeu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Picks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Jeu !!!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Phase de jeu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2 équipes de 3 IA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But : détruire le </a:t>
            </a:r>
            <a:r>
              <a:rPr lang="fr-FR" altLang="en-US" dirty="0" err="1" smtClean="0">
                <a:solidFill>
                  <a:schemeClr val="tx1"/>
                </a:solidFill>
              </a:rPr>
              <a:t>datacenter</a:t>
            </a:r>
            <a:r>
              <a:rPr lang="fr-FR" altLang="en-US" dirty="0" smtClean="0">
                <a:solidFill>
                  <a:schemeClr val="tx1"/>
                </a:solidFill>
              </a:rPr>
              <a:t> ennemi !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06" y="3284984"/>
            <a:ext cx="33528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Comment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Chaque IA contrôle 1 héros.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héros ont des armes, sorts, équipements.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Objectif : détruire les tours adverses une par une pour atteindre le Datacenter 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77072"/>
            <a:ext cx="3996444" cy="21672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C’est trop simple non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tours font </a:t>
            </a:r>
            <a:r>
              <a:rPr lang="fr-FR" altLang="en-US" dirty="0" err="1" smtClean="0">
                <a:solidFill>
                  <a:schemeClr val="tx1"/>
                </a:solidFill>
              </a:rPr>
              <a:t>trèèès</a:t>
            </a:r>
            <a:r>
              <a:rPr lang="fr-FR" altLang="en-US" dirty="0" smtClean="0">
                <a:solidFill>
                  <a:schemeClr val="tx1"/>
                </a:solidFill>
              </a:rPr>
              <a:t> mal. Elles peuvent facilement tuer tous les héros qui s’en approchent seuls !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 faut détruire toutes les tours pour pouvoir attaquer + le </a:t>
            </a:r>
            <a:r>
              <a:rPr lang="fr-FR" altLang="en-US" dirty="0" err="1" smtClean="0">
                <a:solidFill>
                  <a:schemeClr val="tx1"/>
                </a:solidFill>
              </a:rPr>
              <a:t>spawner</a:t>
            </a:r>
            <a:r>
              <a:rPr lang="fr-FR" altLang="en-US" dirty="0" smtClean="0">
                <a:solidFill>
                  <a:schemeClr val="tx1"/>
                </a:solidFill>
              </a:rPr>
              <a:t> adverse pour attaquer le Datacenter !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 finale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1288" y="2781300"/>
            <a:ext cx="3781425" cy="668338"/>
          </a:xfrm>
        </p:spPr>
        <p:txBody>
          <a:bodyPr/>
          <a:lstStyle/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3000" b="1" smtClean="0"/>
              <a:t>Bienvenue à tous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Comment qu’on fait alors ?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Virus sont attaqués en premier par les tours ! 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140968"/>
            <a:ext cx="4000500" cy="2828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C’est quand même facile.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Pas vraiment : une vague de virus peut être facilement anéantie par la tour et les héros adverse.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 faut donc : soit tuer les héros (combats !!) soit améliorer la force de push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Améliorer sa force de push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camps                     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2667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924944"/>
            <a:ext cx="1657350" cy="2714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 droite 5"/>
          <p:cNvSpPr/>
          <p:nvPr/>
        </p:nvSpPr>
        <p:spPr bwMode="auto">
          <a:xfrm>
            <a:off x="4211960" y="3832547"/>
            <a:ext cx="1512168" cy="72008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437946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Améliorer sa force de push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La </a:t>
            </a:r>
            <a:r>
              <a:rPr lang="fr-FR" altLang="en-US" dirty="0" err="1" smtClean="0">
                <a:solidFill>
                  <a:schemeClr val="tx1"/>
                </a:solidFill>
              </a:rPr>
              <a:t>mining-farm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La détruire améliore grandement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la force de push des virus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12976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0924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Annihiler celle de l’équipe ennemie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158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Détruire le </a:t>
            </a:r>
            <a:r>
              <a:rPr lang="fr-FR" altLang="en-US" dirty="0" err="1" smtClean="0">
                <a:solidFill>
                  <a:schemeClr val="tx1"/>
                </a:solidFill>
              </a:rPr>
              <a:t>spawner</a:t>
            </a:r>
            <a:r>
              <a:rPr lang="fr-FR" altLang="en-US" dirty="0" smtClean="0">
                <a:solidFill>
                  <a:schemeClr val="tx1"/>
                </a:solidFill>
              </a:rPr>
              <a:t>: supprime les sbires ennemis pendant une période de temps donnée. 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912275"/>
            <a:ext cx="2736304" cy="2402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560053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 vision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Très important : sans celle, on ne sait pas ce que fait l’ennemi !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43" y="3068960"/>
            <a:ext cx="450532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3767988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Obtenir + de vision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108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Des « routeurs » sont positionnés à des endroits stratégiques. 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83"/>
            <a:ext cx="2878088" cy="1747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379648"/>
            <a:ext cx="1796604" cy="1796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lèche droite 3"/>
          <p:cNvSpPr/>
          <p:nvPr/>
        </p:nvSpPr>
        <p:spPr bwMode="auto">
          <a:xfrm>
            <a:off x="3887924" y="3881906"/>
            <a:ext cx="1512168" cy="79208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7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entités - caractéristiques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HP / HP Max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Armure / Résistance magique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Dégâts d’attaque / Pouvoir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Vitesse de déplacement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Vitesse d’attaque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Réduction de délais de récupération (CDR)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Régénération de HP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541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héros - </a:t>
            </a:r>
            <a:r>
              <a:rPr lang="fr-FR" altLang="fr-F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Mage : + de soins, + de </a:t>
            </a:r>
            <a:r>
              <a:rPr lang="fr-FR" altLang="en-US" dirty="0" err="1" smtClean="0">
                <a:solidFill>
                  <a:schemeClr val="tx1"/>
                </a:solidFill>
              </a:rPr>
              <a:t>shields</a:t>
            </a:r>
            <a:r>
              <a:rPr lang="fr-FR" altLang="en-US" dirty="0" smtClean="0">
                <a:solidFill>
                  <a:schemeClr val="tx1"/>
                </a:solidFill>
              </a:rPr>
              <a:t>, + de contrôles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Fighter</a:t>
            </a:r>
            <a:r>
              <a:rPr lang="fr-FR" altLang="en-US" dirty="0" smtClean="0">
                <a:solidFill>
                  <a:schemeClr val="tx1"/>
                </a:solidFill>
              </a:rPr>
              <a:t>: + de DEGAAATS. Durée d’invisibilité + grande.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Tank : + de résistance, + de résistance aux contrôles.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2172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Les altérations d’états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Elles décrivent les effets des sorts, et des attaques.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Caractérisées par un type (Dégâts, bonus de caractéristiques etc… (</a:t>
            </a:r>
            <a:r>
              <a:rPr lang="fr-FR" altLang="en-US" dirty="0" err="1" smtClean="0">
                <a:solidFill>
                  <a:schemeClr val="tx1"/>
                </a:solidFill>
              </a:rPr>
              <a:t>cf</a:t>
            </a:r>
            <a:r>
              <a:rPr lang="fr-FR" altLang="en-US" dirty="0" smtClean="0">
                <a:solidFill>
                  <a:schemeClr val="tx1"/>
                </a:solidFill>
              </a:rPr>
              <a:t> la doc))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durée (sauf pour les dégâts =&gt; durée = 0)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valeur : une composante « flat », et des composantes de « </a:t>
            </a:r>
            <a:r>
              <a:rPr lang="fr-FR" altLang="en-US" dirty="0" err="1" smtClean="0">
                <a:solidFill>
                  <a:schemeClr val="tx1"/>
                </a:solidFill>
              </a:rPr>
              <a:t>scaling</a:t>
            </a:r>
            <a:r>
              <a:rPr lang="fr-FR" altLang="en-US" dirty="0" smtClean="0">
                <a:solidFill>
                  <a:schemeClr val="tx1"/>
                </a:solidFill>
              </a:rPr>
              <a:t> ».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5105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5654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mot du président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armes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armes sont améliorables plusieurs fois.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 modèle encapsule les modèles des upgrades 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WeaponUpgradeModelView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 smtClean="0">
                <a:highlight>
                  <a:srgbClr val="FFFFFF"/>
                </a:highlight>
                <a:latin typeface="Consolas" panose="020B0609020204030204" pitchFamily="49" charset="0"/>
              </a:rPr>
              <a:t>Upgrades</a:t>
            </a: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5940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WeaponUpgradeModelView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 modèle d’attaque de l’arme est identique à celui d’un sort : 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armes ont en plus une liste d’altérations appliquées passivement au porteur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PassiveAlterations</a:t>
            </a:r>
            <a:endParaRPr lang="fr-FR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highlight>
                  <a:srgbClr val="FFFFFF"/>
                </a:highlight>
              </a:rPr>
              <a:t>Elles ont un prix aussi ! </a:t>
            </a:r>
            <a:endParaRPr lang="fr-F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62473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sorts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SpellModelView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Les sorts sont améliorables plusieurs fois.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Ils sont identifiés par un ID unique !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Ils encapsulent leur description pour chaque niveau dans une liste :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r>
              <a:rPr lang="fr-FR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Levels</a:t>
            </a:r>
            <a:endParaRPr lang="fr-FR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62935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6482" y="548680"/>
            <a:ext cx="791864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les sorts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SpellLevelDescriptionView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 </a:t>
            </a:r>
            <a:r>
              <a:rPr lang="fr-FR" altLang="en-US" dirty="0" err="1" smtClean="0">
                <a:solidFill>
                  <a:schemeClr val="tx1"/>
                </a:solidFill>
              </a:rPr>
              <a:t>cooldown</a:t>
            </a:r>
            <a:r>
              <a:rPr lang="fr-FR" altLang="en-US" dirty="0" smtClean="0">
                <a:solidFill>
                  <a:schemeClr val="tx1"/>
                </a:solidFill>
              </a:rPr>
              <a:t> de base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BaseCooldown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Une liste d’altérations appliquées au lanceur du sort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CastingTimeAlterations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altLang="en-US" sz="2000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Des effets à l’impact sur la cible.</a:t>
            </a: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StateAlterationModelView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OnHitEffects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0909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6482" y="548680"/>
            <a:ext cx="791864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Comprendre la </a:t>
            </a:r>
            <a:r>
              <a:rPr lang="fr-FR" altLang="fr-F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</a:t>
            </a: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MapView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Un matrice 2D indiquant la passibilité des cases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err="1" smtClean="0">
                <a:solidFill>
                  <a:schemeClr val="tx1"/>
                </a:solidFill>
              </a:rPr>
              <a:t>Passability</a:t>
            </a:r>
            <a:r>
              <a:rPr lang="fr-FR" altLang="en-US" dirty="0" smtClean="0">
                <a:solidFill>
                  <a:schemeClr val="tx1"/>
                </a:solidFill>
              </a:rPr>
              <a:t>[x][y]</a:t>
            </a:r>
          </a:p>
          <a:p>
            <a:pPr lvl="4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altLang="en-US" dirty="0" smtClean="0">
                <a:solidFill>
                  <a:schemeClr val="tx1"/>
                </a:solidFill>
              </a:rPr>
              <a:t> 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en-US" dirty="0" smtClean="0">
                <a:solidFill>
                  <a:schemeClr val="tx1"/>
                </a:solidFill>
              </a:rPr>
              <a:t>: cette case ne contient pas de mur : on peut passer.</a:t>
            </a:r>
          </a:p>
          <a:p>
            <a:pPr lvl="4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false:</a:t>
            </a:r>
            <a:r>
              <a:rPr lang="fr-FR" altLang="en-US" dirty="0" smtClean="0">
                <a:solidFill>
                  <a:schemeClr val="tx1"/>
                </a:solidFill>
              </a:rPr>
              <a:t> cette case contient un mur,</a:t>
            </a:r>
            <a:endParaRPr lang="fr-FR" altLang="en-US" dirty="0" smtClean="0">
              <a:solidFill>
                <a:schemeClr val="tx1"/>
              </a:solidFill>
            </a:endParaRP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r-FR" altLang="en-US" dirty="0" smtClean="0">
              <a:solidFill>
                <a:schemeClr val="tx1"/>
              </a:solidFill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fr-FR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fr-FR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Passability</a:t>
            </a:r>
            <a:endParaRPr lang="fr-FR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 defTabSz="914400" eaLnBrk="1" hangingPunct="1">
              <a:spcBef>
                <a:spcPct val="20000"/>
              </a:spcBef>
              <a:buClr>
                <a:srgbClr val="FF0000"/>
              </a:buClr>
            </a:pPr>
            <a:endParaRPr lang="fr-F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46552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 détail de l’API</a:t>
            </a:r>
            <a:endParaRPr lang="fr-FR" altLang="fr-F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7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marL="457200" lvl="1" indent="0" algn="ctr" defTabSz="914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fr-FR" altLang="en-US" dirty="0" smtClean="0">
                <a:solidFill>
                  <a:schemeClr val="tx1"/>
                </a:solidFill>
              </a:rPr>
              <a:t>Un fichier </a:t>
            </a:r>
            <a:r>
              <a:rPr lang="fr-FR" altLang="en-US" dirty="0" err="1" smtClean="0">
                <a:solidFill>
                  <a:schemeClr val="tx1"/>
                </a:solidFill>
              </a:rPr>
              <a:t>pdf</a:t>
            </a:r>
            <a:r>
              <a:rPr lang="fr-FR" altLang="en-US" dirty="0" smtClean="0">
                <a:solidFill>
                  <a:schemeClr val="tx1"/>
                </a:solidFill>
              </a:rPr>
              <a:t> vous sera distribué.</a:t>
            </a:r>
            <a:endParaRPr lang="fr-FR" altLang="en-US" dirty="0">
              <a:solidFill>
                <a:schemeClr val="tx1"/>
              </a:solidFill>
            </a:endParaRPr>
          </a:p>
        </p:txBody>
      </p:sp>
      <p:pic>
        <p:nvPicPr>
          <p:cNvPr id="54274" name="Picture 2" descr="http://www.sobolsoft.com/img/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06" y="36450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8948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6277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Merci de votre attention !</a:t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fr-FR" altLang="fr-FR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altLang="fr-F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(maintenant codez)</a:t>
            </a:r>
            <a:endParaRPr lang="fr-FR" altLang="fr-FR" sz="1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634500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125"/>
            <a:ext cx="5224462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8931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Organisation du week-end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16125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Samedi :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15h : Présentation du sujet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mtClean="0"/>
              <a:t>A partir de 19h45 : Repas (pizza !)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8931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Organisation du week-end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16125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Dimanche :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Encas le matin</a:t>
            </a:r>
          </a:p>
          <a:p>
            <a:pPr marL="741363" lvl="1" indent="-341313" eaLnBrk="1" hangingPunct="1">
              <a:lnSpc>
                <a:spcPct val="17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fr-FR" altLang="fr-FR" dirty="0" smtClean="0"/>
              <a:t>Vers 14h : Rendu des projets puis repas</a:t>
            </a:r>
          </a:p>
          <a:p>
            <a:pPr marL="400050" lvl="1" indent="0" eaLnBrk="1" hangingPunct="1">
              <a:lnSpc>
                <a:spcPct val="17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fr-FR" altLang="fr-F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Présentation du sujet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685800" y="1773238"/>
            <a:ext cx="81375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144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Simulation du trafic aérien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Objectif: diriger les appareils volant (avions, planeurs, hélicoptères) en fonction de la piste d’atterrissage choisie, des vents, etc…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Conditions de victoire: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Ramener à bon port les avions de sa </a:t>
            </a:r>
            <a:br>
              <a:rPr lang="fr-FR" altLang="en-US">
                <a:solidFill>
                  <a:schemeClr val="tx1"/>
                </a:solidFill>
              </a:rPr>
            </a:br>
            <a:r>
              <a:rPr lang="fr-FR" altLang="en-US">
                <a:solidFill>
                  <a:schemeClr val="tx1"/>
                </a:solidFill>
              </a:rPr>
              <a:t>compagnie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Détruire un maximum d’appareils </a:t>
            </a:r>
            <a:br>
              <a:rPr lang="fr-FR" altLang="en-US">
                <a:solidFill>
                  <a:schemeClr val="tx1"/>
                </a:solidFill>
              </a:rPr>
            </a:br>
            <a:r>
              <a:rPr lang="fr-FR" altLang="en-US">
                <a:solidFill>
                  <a:schemeClr val="tx1"/>
                </a:solidFill>
              </a:rPr>
              <a:t>ennemis (armes, sacrifices, etc…)</a:t>
            </a:r>
          </a:p>
        </p:txBody>
      </p:sp>
      <p:pic>
        <p:nvPicPr>
          <p:cNvPr id="14340" name="Picture 2" descr="http://www.onda.ma/NR/rdonlyres/B2FB272B-EB0F-456C-B0CC-F34D585D5E13/788/tou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84663"/>
            <a:ext cx="16764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09600"/>
            <a:ext cx="8964612" cy="1143000"/>
          </a:xfrm>
        </p:spPr>
        <p:txBody>
          <a:bodyPr/>
          <a:lstStyle/>
          <a:p>
            <a:pPr eaLnBrk="1" hangingPunct="1"/>
            <a:r>
              <a:rPr lang="fr-FR" altLang="en-US" sz="6000" smtClean="0"/>
              <a:t>Organisation générale de l’IA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1042988" y="2205038"/>
            <a:ext cx="7921625" cy="4525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Utilisation d’une classe principale « IA »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</a:t>
            </a:r>
            <a:r>
              <a:rPr lang="fr-FR" dirty="0" err="1" smtClean="0">
                <a:solidFill>
                  <a:schemeClr val="tx1"/>
                </a:solidFill>
              </a:rPr>
              <a:t>Init</a:t>
            </a:r>
            <a:r>
              <a:rPr lang="fr-FR" dirty="0" smtClean="0">
                <a:solidFill>
                  <a:schemeClr val="tx1"/>
                </a:solidFill>
              </a:rPr>
              <a:t>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Lancée en début de partie, permet d’initialiser les états internes de l’IA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Action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Appelée à chaque itération, permet de définir les actions de toutes les unités</a:t>
            </a:r>
          </a:p>
          <a:p>
            <a:pPr marL="457200" indent="-457200" algn="l"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fr-FR" dirty="0" smtClean="0">
                <a:solidFill>
                  <a:schemeClr val="tx1"/>
                </a:solidFill>
              </a:rPr>
              <a:t>Implémentation d’une interface « End »</a:t>
            </a:r>
          </a:p>
          <a:p>
            <a:pPr marL="914400" lvl="1" indent="-457200" algn="l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pPr>
            <a:r>
              <a:rPr lang="fr-FR" dirty="0" smtClean="0">
                <a:solidFill>
                  <a:schemeClr val="tx1"/>
                </a:solidFill>
              </a:rPr>
              <a:t>Permettant d’exécuter les opérations de nettoyage de l’AI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fr-FR" altLang="fr-FR" sz="5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Modèle aérodynamique utilisé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323850" y="2060575"/>
            <a:ext cx="8443913" cy="4264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12573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Exploitation des équations d’Euler (écoulement de fluides à faible viscosité), de l’équation d’état des gaz parfait et de la formule de Bernoulli (incidence de l’altitude sur le champ de pression)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endParaRPr lang="fr-FR" altLang="en-US" sz="2200">
              <a:solidFill>
                <a:schemeClr val="tx1"/>
              </a:solidFill>
            </a:endParaRPr>
          </a:p>
          <a:p>
            <a:pPr lvl="1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600">
                <a:solidFill>
                  <a:schemeClr val="tx1"/>
                </a:solidFill>
              </a:rPr>
              <a:t>Effort de trainée sur l’ensemble de la structure: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F = 0.5 x </a:t>
            </a:r>
            <a:r>
              <a:rPr lang="el-GR" altLang="en-US" sz="2200">
                <a:solidFill>
                  <a:schemeClr val="tx1"/>
                </a:solidFill>
              </a:rPr>
              <a:t>ρ</a:t>
            </a:r>
            <a:r>
              <a:rPr lang="fr-FR" altLang="en-US" sz="2200">
                <a:solidFill>
                  <a:schemeClr val="tx1"/>
                </a:solidFill>
              </a:rPr>
              <a:t> x V² x S x C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l-GR" altLang="en-US" sz="2200">
                <a:solidFill>
                  <a:schemeClr val="tx1"/>
                </a:solidFill>
              </a:rPr>
              <a:t>ρ</a:t>
            </a:r>
            <a:r>
              <a:rPr lang="fr-FR" altLang="en-US" sz="2200">
                <a:solidFill>
                  <a:schemeClr val="tx1"/>
                </a:solidFill>
              </a:rPr>
              <a:t> = masse volumique de l’air (fonction de l’altitude)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S = surface de référence (dépendant de la taille de l’appareil, mais aussi de sa forme aérodynamique)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C = coefficient aérodynamique</a:t>
            </a:r>
          </a:p>
          <a:p>
            <a:pPr lvl="2" defTabSz="9144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 sz="2200">
                <a:solidFill>
                  <a:schemeClr val="tx1"/>
                </a:solidFill>
              </a:rPr>
              <a:t>V = vitesse de déplacement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Langages autorisés</a:t>
            </a:r>
          </a:p>
        </p:txBody>
      </p:sp>
      <p:sp>
        <p:nvSpPr>
          <p:cNvPr id="20483" name="Espace réservé du contenu 1"/>
          <p:cNvSpPr txBox="1">
            <a:spLocks/>
          </p:cNvSpPr>
          <p:nvPr/>
        </p:nvSpPr>
        <p:spPr bwMode="auto">
          <a:xfrm>
            <a:off x="323850" y="2060575"/>
            <a:ext cx="844391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1pPr>
            <a:lvl2pPr marL="914400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Osaka" charset="0"/>
                <a:cs typeface="Osaka" charset="0"/>
              </a:defRPr>
            </a:lvl9pPr>
          </a:lstStyle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Ada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Pascal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CAML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altLang="en-US">
                <a:solidFill>
                  <a:schemeClr val="tx1"/>
                </a:solidFill>
              </a:rPr>
              <a:t>Java </a:t>
            </a:r>
            <a:r>
              <a:rPr lang="fr-FR" altLang="en-US" sz="1200">
                <a:solidFill>
                  <a:schemeClr val="tx1"/>
                </a:solidFill>
              </a:rPr>
              <a:t>(si on arrive à le faire fonctionner…)</a:t>
            </a:r>
          </a:p>
          <a:p>
            <a:pPr lvl="1" defTabSz="9144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fr-F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939</Words>
  <Application>Microsoft Office PowerPoint</Application>
  <PresentationFormat>Affichage à l'écran (4:3)</PresentationFormat>
  <Paragraphs>199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ＭＳ Ｐゴシック</vt:lpstr>
      <vt:lpstr>Osaka</vt:lpstr>
      <vt:lpstr>Times New Roman</vt:lpstr>
      <vt:lpstr>Wingdings</vt:lpstr>
      <vt:lpstr>Office Theme</vt:lpstr>
      <vt:lpstr>Office Theme</vt:lpstr>
      <vt:lpstr>Présentation PowerPoint</vt:lpstr>
      <vt:lpstr>La finale</vt:lpstr>
      <vt:lpstr>Le mot du président</vt:lpstr>
      <vt:lpstr>Organisation du week-end</vt:lpstr>
      <vt:lpstr>Organisation du week-end</vt:lpstr>
      <vt:lpstr>Présentation PowerPoint</vt:lpstr>
      <vt:lpstr>Organisation générale de l’IA</vt:lpstr>
      <vt:lpstr>Présentation PowerPoint</vt:lpstr>
      <vt:lpstr>Langages autorisés</vt:lpstr>
      <vt:lpstr>Bon, et plus sérieusement ?</vt:lpstr>
      <vt:lpstr>Langages autorisés (les vrais)</vt:lpstr>
      <vt:lpstr>Le jeu</vt:lpstr>
      <vt:lpstr>Contexte</vt:lpstr>
      <vt:lpstr>Contexte</vt:lpstr>
      <vt:lpstr>Contexte</vt:lpstr>
      <vt:lpstr>MOBA</vt:lpstr>
      <vt:lpstr>Phase de jeu</vt:lpstr>
      <vt:lpstr>Comment ?</vt:lpstr>
      <vt:lpstr>C’est trop simple non ?</vt:lpstr>
      <vt:lpstr>Comment qu’on fait alors ?</vt:lpstr>
      <vt:lpstr>C’est quand même facile.</vt:lpstr>
      <vt:lpstr>Améliorer sa force de push</vt:lpstr>
      <vt:lpstr>Améliorer sa force de push</vt:lpstr>
      <vt:lpstr>Annihiler celle de l’équipe ennemie</vt:lpstr>
      <vt:lpstr>La vision</vt:lpstr>
      <vt:lpstr>Obtenir + de vision</vt:lpstr>
      <vt:lpstr>Les entités - caractéristiques</vt:lpstr>
      <vt:lpstr>Les héros - Roles</vt:lpstr>
      <vt:lpstr>Les altérations d’états StateAlterationModelView</vt:lpstr>
      <vt:lpstr>Comprendre les armes WeaponModelView</vt:lpstr>
      <vt:lpstr>WeaponUpgradeModelView</vt:lpstr>
      <vt:lpstr>Comprendre les sorts SpellModelView</vt:lpstr>
      <vt:lpstr>Comprendre les sorts SpellLevelDescriptionView</vt:lpstr>
      <vt:lpstr>Comprendre la map  MapView</vt:lpstr>
      <vt:lpstr>Le détail de l’API</vt:lpstr>
      <vt:lpstr>Merci de votre attention !    (maintenant codez)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Version de démonstration</dc:creator>
  <cp:lastModifiedBy>Josué Alvarez</cp:lastModifiedBy>
  <cp:revision>47</cp:revision>
  <cp:lastPrinted>2012-12-15T12:48:49Z</cp:lastPrinted>
  <dcterms:created xsi:type="dcterms:W3CDTF">2012-12-14T15:12:17Z</dcterms:created>
  <dcterms:modified xsi:type="dcterms:W3CDTF">2015-04-04T11:40:17Z</dcterms:modified>
</cp:coreProperties>
</file>