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3"/>
  </p:notesMasterIdLst>
  <p:sldIdLst>
    <p:sldId id="293" r:id="rId2"/>
    <p:sldId id="294" r:id="rId3"/>
    <p:sldId id="315" r:id="rId4"/>
    <p:sldId id="324" r:id="rId5"/>
    <p:sldId id="304" r:id="rId6"/>
    <p:sldId id="302" r:id="rId7"/>
    <p:sldId id="303" r:id="rId8"/>
    <p:sldId id="313" r:id="rId9"/>
    <p:sldId id="325" r:id="rId10"/>
    <p:sldId id="311" r:id="rId11"/>
    <p:sldId id="316" r:id="rId12"/>
    <p:sldId id="308" r:id="rId13"/>
    <p:sldId id="309" r:id="rId14"/>
    <p:sldId id="317" r:id="rId15"/>
    <p:sldId id="318" r:id="rId16"/>
    <p:sldId id="305" r:id="rId17"/>
    <p:sldId id="314" r:id="rId18"/>
    <p:sldId id="319" r:id="rId19"/>
    <p:sldId id="320" r:id="rId20"/>
    <p:sldId id="312" r:id="rId21"/>
    <p:sldId id="326" r:id="rId22"/>
  </p:sldIdLst>
  <p:sldSz cx="9144000" cy="6858000" type="screen4x3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6E08FA-0A9C-4959-B4E2-265DDCFA69CF}">
  <a:tblStyle styleId="{FE6E08FA-0A9C-4959-B4E2-265DDCFA69CF}" styleName="Table_0"/>
  <a:tblStyle styleId="{97F86ADC-F7B2-45BE-984E-FE51908FB2AF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0" autoAdjust="0"/>
    <p:restoredTop sz="94660"/>
  </p:normalViewPr>
  <p:slideViewPr>
    <p:cSldViewPr>
      <p:cViewPr varScale="1">
        <p:scale>
          <a:sx n="101" d="100"/>
          <a:sy n="101" d="100"/>
        </p:scale>
        <p:origin x="6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2238" cy="480387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ctr" anchorCtr="0"/>
          <a:lstStyle>
            <a:lvl1pPr marL="0" marR="0" indent="0" algn="l" rtl="0">
              <a:defRPr sz="1900" b="0" i="0" u="none" strike="noStrike" cap="none" baseline="0"/>
            </a:lvl1pPr>
            <a:lvl2pPr marL="0" marR="0" indent="0" algn="l" rtl="0">
              <a:defRPr sz="1900" b="0" i="0" u="none" strike="noStrike" cap="none" baseline="0"/>
            </a:lvl2pPr>
            <a:lvl3pPr marL="0" marR="0" indent="0" algn="l" rtl="0">
              <a:defRPr sz="1900" b="0" i="0" u="none" strike="noStrike" cap="none" baseline="0"/>
            </a:lvl3pPr>
            <a:lvl4pPr marL="0" marR="0" indent="0" algn="l" rtl="0">
              <a:defRPr sz="1900" b="0" i="0" u="none" strike="noStrike" cap="none" baseline="0"/>
            </a:lvl4pPr>
            <a:lvl5pPr marL="0" marR="0" indent="0" algn="l" rtl="0">
              <a:defRPr sz="1900" b="0" i="0" u="none" strike="noStrike" cap="none" baseline="0"/>
            </a:lvl5pPr>
            <a:lvl6pPr marL="0" marR="0" indent="0" algn="l" rtl="0">
              <a:defRPr sz="1900" b="0" i="0" u="none" strike="noStrike" cap="none" baseline="0"/>
            </a:lvl6pPr>
            <a:lvl7pPr marL="0" marR="0" indent="0" algn="l" rtl="0">
              <a:defRPr sz="1900" b="0" i="0" u="none" strike="noStrike" cap="none" baseline="0"/>
            </a:lvl7pPr>
            <a:lvl8pPr marL="0" marR="0" indent="0" algn="l" rtl="0">
              <a:defRPr sz="1900" b="0" i="0" u="none" strike="noStrike" cap="none" baseline="0"/>
            </a:lvl8pPr>
            <a:lvl9pPr marL="0" marR="0" indent="0" algn="l" rtl="0">
              <a:defRPr sz="1900" b="0" i="0" u="none" strike="noStrike" cap="none" baseline="0"/>
            </a:lvl9pPr>
          </a:lstStyle>
          <a:p>
            <a:endParaRPr dirty="0"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1304" y="0"/>
            <a:ext cx="3172238" cy="480387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ctr" anchorCtr="0"/>
          <a:lstStyle>
            <a:lvl1pPr marL="0" marR="0" indent="0" algn="l" rtl="0">
              <a:defRPr sz="1900" b="0" i="0" u="none" strike="noStrike" cap="none" baseline="0"/>
            </a:lvl1pPr>
            <a:lvl2pPr marL="0" marR="0" indent="0" algn="l" rtl="0">
              <a:defRPr sz="1900" b="0" i="0" u="none" strike="noStrike" cap="none" baseline="0"/>
            </a:lvl2pPr>
            <a:lvl3pPr marL="0" marR="0" indent="0" algn="l" rtl="0">
              <a:defRPr sz="1900" b="0" i="0" u="none" strike="noStrike" cap="none" baseline="0"/>
            </a:lvl3pPr>
            <a:lvl4pPr marL="0" marR="0" indent="0" algn="l" rtl="0">
              <a:defRPr sz="1900" b="0" i="0" u="none" strike="noStrike" cap="none" baseline="0"/>
            </a:lvl4pPr>
            <a:lvl5pPr marL="0" marR="0" indent="0" algn="l" rtl="0">
              <a:defRPr sz="1900" b="0" i="0" u="none" strike="noStrike" cap="none" baseline="0"/>
            </a:lvl5pPr>
            <a:lvl6pPr marL="0" marR="0" indent="0" algn="l" rtl="0">
              <a:defRPr sz="1900" b="0" i="0" u="none" strike="noStrike" cap="none" baseline="0"/>
            </a:lvl6pPr>
            <a:lvl7pPr marL="0" marR="0" indent="0" algn="l" rtl="0">
              <a:defRPr sz="1900" b="0" i="0" u="none" strike="noStrike" cap="none" baseline="0"/>
            </a:lvl7pPr>
            <a:lvl8pPr marL="0" marR="0" indent="0" algn="l" rtl="0">
              <a:defRPr sz="1900" b="0" i="0" u="none" strike="noStrike" cap="none" baseline="0"/>
            </a:lvl8pPr>
            <a:lvl9pPr marL="0" marR="0" indent="0" algn="l" rtl="0">
              <a:defRPr sz="1900" b="0" i="0" u="none" strike="noStrike" cap="none" baseline="0"/>
            </a:lvl9pPr>
          </a:lstStyle>
          <a:p>
            <a:endParaRPr dirty="0"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2184" y="4561225"/>
            <a:ext cx="5850833" cy="4320211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ctr" anchorCtr="0"/>
          <a:lstStyle>
            <a:lvl1pPr marL="0" marR="0" indent="0" algn="l" rtl="0">
              <a:defRPr sz="1800" b="0" i="0" u="none" strike="noStrike" cap="none" baseline="0"/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119172"/>
            <a:ext cx="3172238" cy="480387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ctr" anchorCtr="0"/>
          <a:lstStyle>
            <a:lvl1pPr marL="0" marR="0" indent="0" algn="l" rtl="0">
              <a:defRPr sz="1900" b="0" i="0" u="none" strike="noStrike" cap="none" baseline="0"/>
            </a:lvl1pPr>
            <a:lvl2pPr marL="0" marR="0" indent="0" algn="l" rtl="0">
              <a:defRPr sz="1900" b="0" i="0" u="none" strike="noStrike" cap="none" baseline="0"/>
            </a:lvl2pPr>
            <a:lvl3pPr marL="0" marR="0" indent="0" algn="l" rtl="0">
              <a:defRPr sz="1900" b="0" i="0" u="none" strike="noStrike" cap="none" baseline="0"/>
            </a:lvl3pPr>
            <a:lvl4pPr marL="0" marR="0" indent="0" algn="l" rtl="0">
              <a:defRPr sz="1900" b="0" i="0" u="none" strike="noStrike" cap="none" baseline="0"/>
            </a:lvl4pPr>
            <a:lvl5pPr marL="0" marR="0" indent="0" algn="l" rtl="0">
              <a:defRPr sz="1900" b="0" i="0" u="none" strike="noStrike" cap="none" baseline="0"/>
            </a:lvl5pPr>
            <a:lvl6pPr marL="0" marR="0" indent="0" algn="l" rtl="0">
              <a:defRPr sz="1900" b="0" i="0" u="none" strike="noStrike" cap="none" baseline="0"/>
            </a:lvl6pPr>
            <a:lvl7pPr marL="0" marR="0" indent="0" algn="l" rtl="0">
              <a:defRPr sz="1900" b="0" i="0" u="none" strike="noStrike" cap="none" baseline="0"/>
            </a:lvl7pPr>
            <a:lvl8pPr marL="0" marR="0" indent="0" algn="l" rtl="0">
              <a:defRPr sz="1900" b="0" i="0" u="none" strike="noStrike" cap="none" baseline="0"/>
            </a:lvl8pPr>
            <a:lvl9pPr marL="0" marR="0" indent="0" algn="l" rtl="0">
              <a:defRPr sz="1900" b="0" i="0" u="none" strike="noStrike" cap="none" baseline="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1304" y="9119172"/>
            <a:ext cx="3172238" cy="480387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 sz="1900" b="0" i="0" u="none" strike="noStrike" cap="none" baseline="0"/>
            </a:lvl2pPr>
            <a:lvl3pPr marL="0" marR="0" indent="0" algn="l" rtl="0">
              <a:defRPr sz="1900" b="0" i="0" u="none" strike="noStrike" cap="none" baseline="0"/>
            </a:lvl3pPr>
            <a:lvl4pPr marL="0" marR="0" indent="0" algn="l" rtl="0">
              <a:defRPr sz="1900" b="0" i="0" u="none" strike="noStrike" cap="none" baseline="0"/>
            </a:lvl4pPr>
            <a:lvl5pPr marL="0" marR="0" indent="0" algn="l" rtl="0">
              <a:defRPr sz="1900" b="0" i="0" u="none" strike="noStrike" cap="none" baseline="0"/>
            </a:lvl5pPr>
            <a:lvl6pPr marL="0" marR="0" indent="0" algn="l" rtl="0">
              <a:defRPr sz="1900" b="0" i="0" u="none" strike="noStrike" cap="none" baseline="0"/>
            </a:lvl6pPr>
            <a:lvl7pPr marL="0" marR="0" indent="0" algn="l" rtl="0">
              <a:defRPr sz="1900" b="0" i="0" u="none" strike="noStrike" cap="none" baseline="0"/>
            </a:lvl7pPr>
            <a:lvl8pPr marL="0" marR="0" indent="0" algn="l" rtl="0">
              <a:defRPr sz="1900" b="0" i="0" u="none" strike="noStrike" cap="none" baseline="0"/>
            </a:lvl8pPr>
            <a:lvl9pPr marL="0" marR="0" indent="0" algn="l" rtl="0">
              <a:defRPr sz="1900" b="0" i="0" u="none" strike="noStrike" cap="none" baseline="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8887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32184" y="4561226"/>
            <a:ext cx="5850833" cy="373490"/>
          </a:xfrm>
          <a:prstGeom prst="rect">
            <a:avLst/>
          </a:prstGeom>
          <a:noFill/>
          <a:ln>
            <a:noFill/>
          </a:ln>
        </p:spPr>
        <p:txBody>
          <a:bodyPr lIns="95584" tIns="47779" rIns="95584" bIns="47779" anchor="t" anchorCtr="0">
            <a:spAutoFit/>
          </a:bodyPr>
          <a:lstStyle/>
          <a:p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4141304" y="9312185"/>
            <a:ext cx="3172238" cy="287375"/>
          </a:xfrm>
          <a:prstGeom prst="rect">
            <a:avLst/>
          </a:prstGeom>
          <a:noFill/>
          <a:ln>
            <a:noFill/>
          </a:ln>
        </p:spPr>
        <p:txBody>
          <a:bodyPr lIns="95584" tIns="47779" rIns="95584" bIns="47779" anchor="b" anchorCtr="0">
            <a:spAutoFit/>
          </a:bodyPr>
          <a:lstStyle/>
          <a:p>
            <a:pPr>
              <a:buSzPct val="25000"/>
            </a:pPr>
            <a:r>
              <a:rPr lang="x-non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671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32184" y="4561226"/>
            <a:ext cx="5850833" cy="373490"/>
          </a:xfrm>
          <a:prstGeom prst="rect">
            <a:avLst/>
          </a:prstGeom>
          <a:noFill/>
          <a:ln>
            <a:noFill/>
          </a:ln>
        </p:spPr>
        <p:txBody>
          <a:bodyPr lIns="95584" tIns="47779" rIns="95584" bIns="47779" anchor="t" anchorCtr="0">
            <a:spAutoFit/>
          </a:bodyPr>
          <a:lstStyle/>
          <a:p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4141304" y="9312185"/>
            <a:ext cx="3172238" cy="287375"/>
          </a:xfrm>
          <a:prstGeom prst="rect">
            <a:avLst/>
          </a:prstGeom>
          <a:noFill/>
          <a:ln>
            <a:noFill/>
          </a:ln>
        </p:spPr>
        <p:txBody>
          <a:bodyPr lIns="95584" tIns="47779" rIns="95584" bIns="47779" anchor="b" anchorCtr="0">
            <a:spAutoFit/>
          </a:bodyPr>
          <a:lstStyle/>
          <a:p>
            <a:pPr>
              <a:buSzPct val="25000"/>
            </a:pPr>
            <a:r>
              <a:rPr lang="x-non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291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pPr>
              <a:defRPr/>
            </a:pPr>
            <a:fld id="{C30710E3-4C4E-40D7-B37C-A6D9ADBEDF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6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97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3846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66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83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60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4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2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 hasCustomPrompt="1"/>
          </p:nvPr>
        </p:nvSpPr>
        <p:spPr>
          <a:xfrm>
            <a:off x="856060" y="618518"/>
            <a:ext cx="7429499" cy="1478570"/>
          </a:xfrm>
        </p:spPr>
        <p:txBody>
          <a:bodyPr>
            <a:normAutofit/>
          </a:bodyPr>
          <a:lstStyle>
            <a:lvl1pPr>
              <a:defRPr sz="2800" b="1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3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4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9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9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6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7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5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8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ita.xml.org/node/141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DITA Topic Basics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984" y="152400"/>
            <a:ext cx="7429499" cy="1478570"/>
          </a:xfrm>
        </p:spPr>
        <p:txBody>
          <a:bodyPr/>
          <a:lstStyle/>
          <a:p>
            <a:r>
              <a:rPr lang="en-US" dirty="0" smtClean="0"/>
              <a:t>Common DITA Concept elements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965546"/>
              </p:ext>
            </p:extLst>
          </p:nvPr>
        </p:nvGraphicFramePr>
        <p:xfrm>
          <a:off x="1037034" y="1447800"/>
          <a:ext cx="7239000" cy="4206240"/>
        </p:xfrm>
        <a:graphic>
          <a:graphicData uri="http://schemas.openxmlformats.org/drawingml/2006/table">
            <a:tbl>
              <a:tblPr firstRow="1" bandRow="1">
                <a:tableStyleId>{FE6E08FA-0A9C-4959-B4E2-265DDCFA69CF}</a:tableStyleId>
              </a:tblPr>
              <a:tblGrid>
                <a:gridCol w="2639616"/>
                <a:gridCol w="4599384"/>
              </a:tblGrid>
              <a:tr h="36464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DITA Element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64645">
                <a:tc>
                  <a:txBody>
                    <a:bodyPr/>
                    <a:lstStyle/>
                    <a:p>
                      <a:r>
                        <a:rPr lang="en-US" dirty="0" smtClean="0"/>
                        <a:t>&lt;title&gt;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 the topic title</a:t>
                      </a:r>
                      <a:endParaRPr lang="en-US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dirty="0" smtClean="0"/>
                        <a:t>&lt;shortdesc&gt;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Introduces</a:t>
                      </a:r>
                      <a:r>
                        <a:rPr lang="en-US" baseline="0" dirty="0" smtClean="0"/>
                        <a:t> the concept</a:t>
                      </a:r>
                      <a:endParaRPr lang="en-US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dirty="0" smtClean="0"/>
                        <a:t>&lt;conbody&gt;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the body of the topic</a:t>
                      </a:r>
                      <a:endParaRPr lang="en-US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dirty="0" smtClean="0"/>
                        <a:t>&lt;section&gt;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Organize</a:t>
                      </a:r>
                      <a:r>
                        <a:rPr lang="en-US" baseline="0" dirty="0" smtClean="0"/>
                        <a:t>s content in a topic into sections</a:t>
                      </a:r>
                      <a:endParaRPr lang="en-US" dirty="0"/>
                    </a:p>
                  </a:txBody>
                  <a:tcPr/>
                </a:tc>
              </a:tr>
              <a:tr h="364645">
                <a:tc>
                  <a:txBody>
                    <a:bodyPr/>
                    <a:lstStyle/>
                    <a:p>
                      <a:r>
                        <a:rPr lang="en-US" dirty="0" smtClean="0"/>
                        <a:t>&lt;sl&gt;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Displays a list of short or simple items</a:t>
                      </a:r>
                      <a:endParaRPr lang="en-US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dirty="0" smtClean="0"/>
                        <a:t>&lt;ul&gt;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</a:t>
                      </a:r>
                      <a:r>
                        <a:rPr lang="en-US" baseline="0" dirty="0" smtClean="0"/>
                        <a:t> a content as an unordered bulleted list</a:t>
                      </a:r>
                      <a:endParaRPr lang="en-US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dirty="0" smtClean="0"/>
                        <a:t>&lt;dl&gt;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Displays</a:t>
                      </a:r>
                      <a:r>
                        <a:rPr lang="en-US" baseline="0" dirty="0" smtClean="0"/>
                        <a:t> a list of terms or short concepts and their definitions</a:t>
                      </a:r>
                      <a:endParaRPr lang="en-US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dirty="0" smtClean="0"/>
                        <a:t>&lt;fig&gt; or &lt;image&gt;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 a figure and caption so that you can insert graphics</a:t>
                      </a:r>
                      <a:endParaRPr lang="en-US" dirty="0"/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dirty="0" smtClean="0"/>
                        <a:t>&lt;term&gt;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Highlights</a:t>
                      </a:r>
                      <a:r>
                        <a:rPr lang="en-US" baseline="0" dirty="0" smtClean="0"/>
                        <a:t> new terms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DITA Elements – In 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525" y="685800"/>
            <a:ext cx="91440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0" y="228600"/>
            <a:ext cx="7429499" cy="1478570"/>
          </a:xfrm>
        </p:spPr>
        <p:txBody>
          <a:bodyPr/>
          <a:lstStyle/>
          <a:p>
            <a:r>
              <a:rPr lang="en-US" dirty="0" smtClean="0"/>
              <a:t>Concepts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450" y="1371600"/>
            <a:ext cx="7429499" cy="3541714"/>
          </a:xfrm>
        </p:spPr>
        <p:txBody>
          <a:bodyPr>
            <a:normAutofit/>
          </a:bodyPr>
          <a:lstStyle/>
          <a:p>
            <a:r>
              <a:rPr lang="en-US" b="0" dirty="0" smtClean="0"/>
              <a:t>Describe one concept per topic</a:t>
            </a:r>
          </a:p>
          <a:p>
            <a:r>
              <a:rPr lang="en-US" b="0" dirty="0" smtClean="0"/>
              <a:t>Use concept topics appropriately</a:t>
            </a:r>
          </a:p>
          <a:p>
            <a:r>
              <a:rPr lang="en-US" b="0" dirty="0" smtClean="0"/>
              <a:t>Use noun-based phrases for titles</a:t>
            </a:r>
          </a:p>
          <a:p>
            <a:r>
              <a:rPr lang="en-US" b="0" dirty="0" smtClean="0"/>
              <a:t>Create effective concept topic short descriptions</a:t>
            </a:r>
          </a:p>
          <a:p>
            <a:r>
              <a:rPr lang="en-US" b="0" dirty="0" smtClean="0"/>
              <a:t>Organize the concept and break up dense text</a:t>
            </a:r>
          </a:p>
          <a:p>
            <a:r>
              <a:rPr lang="en-US" b="0" dirty="0" smtClean="0"/>
              <a:t>Add images to describe the concept</a:t>
            </a:r>
          </a:p>
          <a:p>
            <a:r>
              <a:rPr lang="en-US" b="0" dirty="0" smtClean="0"/>
              <a:t>Use &lt;term&gt; element correctly (used for terms the first time you describe them)</a:t>
            </a:r>
            <a:endParaRPr lang="en-US" b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585" y="0"/>
            <a:ext cx="7429499" cy="1478570"/>
          </a:xfrm>
        </p:spPr>
        <p:txBody>
          <a:bodyPr/>
          <a:lstStyle/>
          <a:p>
            <a:r>
              <a:rPr lang="en-US" dirty="0" smtClean="0"/>
              <a:t>Common DITA task elements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262191"/>
              </p:ext>
            </p:extLst>
          </p:nvPr>
        </p:nvGraphicFramePr>
        <p:xfrm>
          <a:off x="960834" y="1078081"/>
          <a:ext cx="7239000" cy="5779919"/>
        </p:xfrm>
        <a:graphic>
          <a:graphicData uri="http://schemas.openxmlformats.org/drawingml/2006/table">
            <a:tbl>
              <a:tblPr firstRow="1" bandRow="1">
                <a:tableStyleId>{FE6E08FA-0A9C-4959-B4E2-265DDCFA69CF}</a:tableStyleId>
              </a:tblPr>
              <a:tblGrid>
                <a:gridCol w="2590800"/>
                <a:gridCol w="4648200"/>
              </a:tblGrid>
              <a:tr h="28844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DITA Element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464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&lt;title&gt;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Provides the topic title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&lt;shortdesc&gt;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Introduces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task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&lt;steps&gt;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ordered steps for the entire procedure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&lt;steps-unordered&gt;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unordered steps for the entire procedure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464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&lt;context&gt;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Background information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users to understand task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&lt;steps&gt;,&lt;step&gt;,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&lt;cmd&gt;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 the steps for the task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&lt;substeps&gt;,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&lt;substep&gt;, and &lt;cmd&gt;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 the substep for the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step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&lt;info&gt;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Provides information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users need to complete the step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&lt;stepresult&gt;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happens when step is completed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&lt;stepxmp&gt;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 example of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what happens when step is completed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464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&lt;choices&gt;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&lt;choice&gt;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Displays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choices in a bulleted list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9591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&lt;choicetable&gt;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Displays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choices in a 2-column table. Describe steps for each choice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&lt;postreq&gt;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about what must be done after task is completed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&lt;example&gt;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that tells or supports the task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0166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&lt;result&gt;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outcome when task is done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Task Elements – In 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24453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899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429499" cy="1478570"/>
          </a:xfrm>
        </p:spPr>
        <p:txBody>
          <a:bodyPr/>
          <a:lstStyle/>
          <a:p>
            <a:r>
              <a:rPr lang="en-US" dirty="0" smtClean="0"/>
              <a:t>Task high-level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1295400"/>
            <a:ext cx="7429499" cy="4724400"/>
          </a:xfrm>
        </p:spPr>
        <p:txBody>
          <a:bodyPr>
            <a:normAutofit fontScale="77500" lnSpcReduction="20000"/>
          </a:bodyPr>
          <a:lstStyle/>
          <a:p>
            <a:r>
              <a:rPr lang="en-US" sz="2300" b="0" dirty="0" smtClean="0"/>
              <a:t>Include only one procedure per task topic</a:t>
            </a:r>
          </a:p>
          <a:p>
            <a:r>
              <a:rPr lang="en-US" sz="2300" b="0" dirty="0" smtClean="0"/>
              <a:t>Use verb-based or “how to” phrases for task titles </a:t>
            </a:r>
            <a:endParaRPr lang="en-US" sz="2300" dirty="0"/>
          </a:p>
          <a:p>
            <a:r>
              <a:rPr lang="en-US" sz="2300" b="0" dirty="0" smtClean="0"/>
              <a:t>Create effective task topic short descriptions</a:t>
            </a:r>
          </a:p>
          <a:p>
            <a:r>
              <a:rPr lang="en-US" sz="2300" b="0" dirty="0" smtClean="0"/>
              <a:t>Ensure every step has an imperative verb</a:t>
            </a:r>
          </a:p>
          <a:p>
            <a:r>
              <a:rPr lang="en-US" sz="2300" b="0" dirty="0" smtClean="0"/>
              <a:t>Write 10 steps or fewer per task topic</a:t>
            </a:r>
          </a:p>
          <a:p>
            <a:pPr marL="625475" lvl="3" indent="-342900"/>
            <a:r>
              <a:rPr lang="en-US" sz="2300" b="0" dirty="0" smtClean="0"/>
              <a:t>More than 10 break into separate tasks – nest in the Ditamap</a:t>
            </a:r>
            <a:endParaRPr lang="en-US" sz="2300" dirty="0" smtClean="0"/>
          </a:p>
          <a:p>
            <a:pPr marL="450850" lvl="2" indent="-342900"/>
            <a:r>
              <a:rPr lang="en-US" sz="2300" dirty="0" smtClean="0"/>
              <a:t>Combine short steps </a:t>
            </a:r>
          </a:p>
          <a:p>
            <a:pPr marL="450850" lvl="2" indent="-342900"/>
            <a:r>
              <a:rPr lang="en-US" sz="2300" dirty="0" smtClean="0"/>
              <a:t>Don’t nest any more than one level of substeps</a:t>
            </a:r>
          </a:p>
          <a:p>
            <a:pPr marL="450850" lvl="2" indent="-342900"/>
            <a:r>
              <a:rPr lang="en-US" sz="2300" dirty="0" smtClean="0"/>
              <a:t>Use &lt;choice&gt; and &lt;choicetable&gt; correctly</a:t>
            </a:r>
          </a:p>
          <a:p>
            <a:pPr marL="450850" lvl="2" indent="-342900"/>
            <a:r>
              <a:rPr lang="en-US" sz="2300" dirty="0" smtClean="0"/>
              <a:t>Use the &lt;info&gt;, &lt;stepxmp&gt;, and &lt;stepresult&gt; elements correctly</a:t>
            </a:r>
          </a:p>
          <a:p>
            <a:pPr marL="450850" lvl="2" indent="-342900"/>
            <a:r>
              <a:rPr lang="en-US" sz="2300" dirty="0" smtClean="0"/>
              <a:t>At the end of the task, add an example, postrequisites, and results as needed</a:t>
            </a:r>
            <a:endParaRPr lang="en-US" sz="23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5" y="0"/>
            <a:ext cx="7429499" cy="1478570"/>
          </a:xfrm>
        </p:spPr>
        <p:txBody>
          <a:bodyPr/>
          <a:lstStyle/>
          <a:p>
            <a:r>
              <a:rPr lang="en-US" dirty="0" smtClean="0"/>
              <a:t>Common DITA Reference elements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306636"/>
              </p:ext>
            </p:extLst>
          </p:nvPr>
        </p:nvGraphicFramePr>
        <p:xfrm>
          <a:off x="922734" y="1066800"/>
          <a:ext cx="7239000" cy="5392730"/>
        </p:xfrm>
        <a:graphic>
          <a:graphicData uri="http://schemas.openxmlformats.org/drawingml/2006/table">
            <a:tbl>
              <a:tblPr firstRow="1" bandRow="1">
                <a:tableStyleId>{FE6E08FA-0A9C-4959-B4E2-265DDCFA69CF}</a:tableStyleId>
              </a:tblPr>
              <a:tblGrid>
                <a:gridCol w="2590800"/>
                <a:gridCol w="4648200"/>
              </a:tblGrid>
              <a:tr h="21336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DITA Element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464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&lt;title&gt;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Provides the topic title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&lt;shortdesc&gt;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Introduces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reference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&lt;refbody&gt;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 the body of the topic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&lt;section&gt;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 content in a topic into sections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464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&lt;table&gt;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 table content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&lt;ul&gt;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content as an unordered bulleted list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&lt;dl&gt;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list of terms or phrases and their definitions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&lt;example&gt;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 example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content that explains or supports the topics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&lt;parml&gt;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parameters in a format similar to a definition list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&lt;properties&gt;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properties in a table by type, value, and 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&lt;simpletable&gt;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Provides a table that doesn’t require a title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9171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&lt;refsyn&gt;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 a syntax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diagram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143000"/>
            <a:ext cx="634424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2400"/>
            <a:ext cx="4942604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000125" y="554200"/>
            <a:ext cx="7129461" cy="387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b="1" i="0" u="none" strike="noStrike" cap="none" baseline="0" dirty="0" smtClean="0">
                <a:solidFill>
                  <a:schemeClr val="lt1"/>
                </a:solidFill>
                <a:ea typeface="Tahoma"/>
                <a:sym typeface="Tahoma"/>
              </a:rPr>
              <a:t>Session</a:t>
            </a:r>
            <a:r>
              <a:rPr lang="en-US" b="1" i="0" u="none" strike="noStrike" cap="none" dirty="0" smtClean="0">
                <a:solidFill>
                  <a:schemeClr val="lt1"/>
                </a:solidFill>
                <a:ea typeface="Tahoma"/>
                <a:sym typeface="Tahoma"/>
              </a:rPr>
              <a:t> overview</a:t>
            </a:r>
            <a:endParaRPr lang="x-none" b="1" i="0" u="none" strike="noStrike" cap="none" baseline="0" dirty="0">
              <a:solidFill>
                <a:schemeClr val="lt1"/>
              </a:solidFill>
              <a:ea typeface="Tahoma"/>
              <a:sym typeface="Tahoma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>
          <a:xfrm>
            <a:off x="990600" y="1219200"/>
            <a:ext cx="8366125" cy="38266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DITA Key Concepts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Topic Overview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Topic Types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Common DITA Concept Elements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Concept Guidelines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Common DITA Task Elements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Common DITA Task Guidelines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Common DITA Reference Elements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Common DITA Reference Guidelines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429499" cy="1478570"/>
          </a:xfrm>
        </p:spPr>
        <p:txBody>
          <a:bodyPr/>
          <a:lstStyle/>
          <a:p>
            <a:r>
              <a:rPr lang="en-US" dirty="0" smtClean="0"/>
              <a:t>Reference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752600"/>
            <a:ext cx="7429499" cy="3541714"/>
          </a:xfrm>
        </p:spPr>
        <p:txBody>
          <a:bodyPr>
            <a:normAutofit lnSpcReduction="10000"/>
          </a:bodyPr>
          <a:lstStyle/>
          <a:p>
            <a:r>
              <a:rPr lang="en-US" b="0" dirty="0" smtClean="0"/>
              <a:t>Use noun-based phrases in titles</a:t>
            </a:r>
          </a:p>
          <a:p>
            <a:r>
              <a:rPr lang="en-US" b="0" dirty="0" smtClean="0"/>
              <a:t>Create effective reference topic short descriptions</a:t>
            </a:r>
          </a:p>
          <a:p>
            <a:r>
              <a:rPr lang="en-US" b="0" dirty="0" smtClean="0"/>
              <a:t>Describe one type of reference information per topic</a:t>
            </a:r>
          </a:p>
          <a:p>
            <a:r>
              <a:rPr lang="en-US" b="0" dirty="0" smtClean="0"/>
              <a:t>Use sections to organize the reference information</a:t>
            </a:r>
          </a:p>
          <a:p>
            <a:r>
              <a:rPr lang="en-US" b="0" dirty="0" smtClean="0"/>
              <a:t>Use the correct type of table (table and simple table)</a:t>
            </a:r>
          </a:p>
          <a:p>
            <a:pPr marL="625475" lvl="3" indent="-284163"/>
            <a:r>
              <a:rPr lang="en-US" dirty="0" smtClean="0"/>
              <a:t>Simple table – Short tables that do not require titles</a:t>
            </a:r>
          </a:p>
          <a:p>
            <a:pPr marL="625475" lvl="3" indent="-284163"/>
            <a:r>
              <a:rPr lang="en-US" b="0" dirty="0" smtClean="0"/>
              <a:t>Table – Tables that require a title</a:t>
            </a:r>
          </a:p>
          <a:p>
            <a:pPr marL="625475" lvl="3" indent="-284163"/>
            <a:r>
              <a:rPr lang="en-US" dirty="0" smtClean="0"/>
              <a:t>The &lt;properties&gt; element for tables that describe types, values, and descriptions for each item</a:t>
            </a:r>
            <a:endParaRPr lang="en-US" b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000125" y="554200"/>
            <a:ext cx="7129461" cy="387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b="1" i="0" u="none" strike="noStrike" cap="none" baseline="0" dirty="0" smtClean="0">
                <a:solidFill>
                  <a:schemeClr val="lt1"/>
                </a:solidFill>
                <a:ea typeface="Tahoma"/>
                <a:sym typeface="Tahoma"/>
              </a:rPr>
              <a:t>Session</a:t>
            </a:r>
            <a:r>
              <a:rPr lang="en-US" b="1" i="0" u="none" strike="noStrike" cap="none" dirty="0" smtClean="0">
                <a:solidFill>
                  <a:schemeClr val="lt1"/>
                </a:solidFill>
                <a:ea typeface="Tahoma"/>
                <a:sym typeface="Tahoma"/>
              </a:rPr>
              <a:t> Results</a:t>
            </a:r>
            <a:endParaRPr lang="x-none" b="1" i="0" u="none" strike="noStrike" cap="none" baseline="0" dirty="0">
              <a:solidFill>
                <a:schemeClr val="lt1"/>
              </a:solidFill>
              <a:ea typeface="Tahoma"/>
              <a:sym typeface="Tahoma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>
          <a:xfrm>
            <a:off x="990600" y="1219200"/>
            <a:ext cx="8366125" cy="38266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DITA Key Concepts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Topic Overview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Topic Types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Common DITA Concept Elements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Concept Guidelines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Common DITA Task Elements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Common DITA Task Guidelines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Common DITA Reference Elements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Common DITA Reference Guidelines</a:t>
            </a:r>
          </a:p>
        </p:txBody>
      </p:sp>
    </p:spTree>
    <p:extLst>
      <p:ext uri="{BB962C8B-B14F-4D97-AF65-F5344CB8AC3E}">
        <p14:creationId xmlns:p14="http://schemas.microsoft.com/office/powerpoint/2010/main" val="370311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228600"/>
            <a:ext cx="7429499" cy="1478570"/>
          </a:xfrm>
        </p:spPr>
        <p:txBody>
          <a:bodyPr/>
          <a:lstStyle/>
          <a:p>
            <a:r>
              <a:rPr lang="en-US" dirty="0" smtClean="0"/>
              <a:t>DITA topic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429499" cy="35417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0" dirty="0" smtClean="0"/>
              <a:t>Reference for all sessions:</a:t>
            </a:r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r>
              <a:rPr lang="en-US" b="0" i="1" dirty="0" smtClean="0"/>
              <a:t>DITA Best Practices</a:t>
            </a:r>
          </a:p>
          <a:p>
            <a:pPr>
              <a:buNone/>
            </a:pPr>
            <a:r>
              <a:rPr lang="en-US" b="0" i="1" dirty="0" smtClean="0"/>
              <a:t>A Roadmap for Writing, Editing, and Architecting in DITA</a:t>
            </a:r>
          </a:p>
          <a:p>
            <a:pPr>
              <a:buNone/>
            </a:pPr>
            <a:r>
              <a:rPr lang="en-US" b="0" dirty="0" smtClean="0"/>
              <a:t>Laura Bellamy, Michelle Carey, and Jenifer Schlotfeldt</a:t>
            </a:r>
          </a:p>
          <a:p>
            <a:pPr>
              <a:buNone/>
            </a:pPr>
            <a:r>
              <a:rPr lang="en-US" b="0" dirty="0" smtClean="0"/>
              <a:t>Copyright 2012</a:t>
            </a:r>
            <a:endParaRPr lang="en-US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429499" cy="1478570"/>
          </a:xfrm>
        </p:spPr>
        <p:txBody>
          <a:bodyPr/>
          <a:lstStyle/>
          <a:p>
            <a:r>
              <a:rPr lang="en-US" dirty="0" smtClean="0"/>
              <a:t>Topic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19175" y="1524000"/>
            <a:ext cx="7429499" cy="37814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100" b="1" dirty="0" smtClean="0"/>
              <a:t>Topics</a:t>
            </a:r>
          </a:p>
          <a:p>
            <a:pPr indent="-342900"/>
            <a:r>
              <a:rPr lang="en-US" sz="2100" b="0" dirty="0" smtClean="0"/>
              <a:t>Author content in topics</a:t>
            </a:r>
          </a:p>
          <a:p>
            <a:pPr lvl="1" indent="341313">
              <a:tabLst>
                <a:tab pos="457200" algn="l"/>
              </a:tabLst>
            </a:pPr>
            <a:r>
              <a:rPr lang="en-US" sz="2100" dirty="0" smtClean="0"/>
              <a:t>Generic Topic</a:t>
            </a:r>
          </a:p>
          <a:p>
            <a:pPr lvl="1" indent="341313">
              <a:tabLst>
                <a:tab pos="342900" algn="l"/>
              </a:tabLst>
            </a:pPr>
            <a:r>
              <a:rPr lang="en-US" sz="2100" dirty="0" smtClean="0"/>
              <a:t>Three additional topic types based on the Generic Topic – Concept, Task, and Reference</a:t>
            </a:r>
          </a:p>
          <a:p>
            <a:pPr lvl="1" indent="341313">
              <a:tabLst>
                <a:tab pos="457200" algn="l"/>
              </a:tabLst>
            </a:pPr>
            <a:r>
              <a:rPr lang="en-US" sz="2100" dirty="0" smtClean="0"/>
              <a:t>Each topic consists of tags</a:t>
            </a:r>
            <a:br>
              <a:rPr lang="en-US" sz="2100" dirty="0" smtClean="0"/>
            </a:br>
            <a:endParaRPr lang="en-US" sz="2100" dirty="0" smtClean="0"/>
          </a:p>
          <a:p>
            <a:pPr lvl="0" indent="-342900">
              <a:buNone/>
            </a:pPr>
            <a:r>
              <a:rPr lang="en-US" sz="2100" b="1" dirty="0" smtClean="0"/>
              <a:t>DITA maps (think table of contents)</a:t>
            </a:r>
          </a:p>
          <a:p>
            <a:pPr indent="-342900"/>
            <a:r>
              <a:rPr lang="en-US" sz="2100" b="0" dirty="0" smtClean="0"/>
              <a:t>DITA map</a:t>
            </a:r>
          </a:p>
          <a:p>
            <a:pPr indent="-342900"/>
            <a:r>
              <a:rPr lang="en-US" sz="2100" b="0" dirty="0" smtClean="0"/>
              <a:t>Book map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152400"/>
            <a:ext cx="7429499" cy="1478570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429499" cy="4495800"/>
          </a:xfrm>
        </p:spPr>
        <p:txBody>
          <a:bodyPr>
            <a:normAutofit/>
          </a:bodyPr>
          <a:lstStyle/>
          <a:p>
            <a:pPr marL="0" indent="0" eaLnBrk="0" hangingPunc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Topics = Building blocks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 eaLnBrk="0" hangingPunct="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b="0" dirty="0" smtClean="0">
                <a:solidFill>
                  <a:schemeClr val="tx1"/>
                </a:solidFill>
              </a:rPr>
              <a:t> Make sense on their own</a:t>
            </a:r>
          </a:p>
          <a:p>
            <a:pPr eaLnBrk="0" hangingPunct="0">
              <a:lnSpc>
                <a:spcPct val="150000"/>
              </a:lnSpc>
              <a:spcAft>
                <a:spcPct val="500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b="0" dirty="0" smtClean="0">
                <a:solidFill>
                  <a:schemeClr val="tx1"/>
                </a:solidFill>
              </a:rPr>
              <a:t> Can be assembled different ways</a:t>
            </a:r>
          </a:p>
          <a:p>
            <a:pPr eaLnBrk="0" hangingPunct="0">
              <a:buClr>
                <a:schemeClr val="tx1"/>
              </a:buClr>
              <a:buFont typeface="Wingdings" pitchFamily="2" charset="2"/>
              <a:buChar char="§"/>
            </a:pP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In writing content, a</a:t>
            </a:r>
            <a:r>
              <a:rPr lang="en-US" b="0" dirty="0" smtClean="0">
                <a:solidFill>
                  <a:schemeClr val="tx1"/>
                </a:solidFill>
              </a:rPr>
              <a:t>void transitions at beginning or end</a:t>
            </a:r>
            <a:br>
              <a:rPr lang="en-US" b="0" dirty="0" smtClean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>  (“As you’ve just seen,” etc.)</a:t>
            </a:r>
          </a:p>
          <a:p>
            <a:pPr eaLnBrk="0" hangingPunct="0">
              <a:buClr>
                <a:schemeClr val="folHlink"/>
              </a:buClr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0" i="1" dirty="0" smtClean="0">
                <a:solidFill>
                  <a:schemeClr val="tx1"/>
                </a:solidFill>
              </a:rPr>
              <a:t>Do We Really Need All that Glue?</a:t>
            </a:r>
          </a:p>
          <a:p>
            <a:pPr>
              <a:buNone/>
            </a:pPr>
            <a:r>
              <a:rPr lang="en-US" b="0" dirty="0" smtClean="0">
                <a:solidFill>
                  <a:schemeClr val="tx1"/>
                </a:solidFill>
              </a:rPr>
              <a:t>JoAnn Hackos on transitional text in topics</a:t>
            </a:r>
          </a:p>
          <a:p>
            <a:pPr>
              <a:buNone/>
            </a:pPr>
            <a:r>
              <a:rPr lang="en-US" b="0" dirty="0" smtClean="0">
                <a:solidFill>
                  <a:schemeClr val="tx1"/>
                </a:solidFill>
                <a:hlinkClick r:id="rId2"/>
              </a:rPr>
              <a:t>http://dita.xml.org/node/1410</a:t>
            </a:r>
            <a:endParaRPr lang="en-US" b="0" dirty="0" smtClean="0">
              <a:solidFill>
                <a:schemeClr val="tx1"/>
              </a:solidFill>
            </a:endParaRPr>
          </a:p>
          <a:p>
            <a:pPr eaLnBrk="0" hangingPunct="0">
              <a:buClr>
                <a:schemeClr val="folHlink"/>
              </a:buClr>
              <a:buFont typeface="Wingdings" pitchFamily="2" charset="2"/>
              <a:buChar char="§"/>
            </a:pPr>
            <a:endParaRPr lang="en-US" b="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35930"/>
            <a:ext cx="7429499" cy="1478570"/>
          </a:xfrm>
        </p:spPr>
        <p:txBody>
          <a:bodyPr/>
          <a:lstStyle/>
          <a:p>
            <a:r>
              <a:rPr lang="en-US" dirty="0" smtClean="0"/>
              <a:t>Topic types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43000" y="1600200"/>
            <a:ext cx="7620000" cy="4154488"/>
            <a:chOff x="1295400" y="2133600"/>
            <a:chExt cx="7620000" cy="4154488"/>
          </a:xfrm>
        </p:grpSpPr>
        <p:sp>
          <p:nvSpPr>
            <p:cNvPr id="4" name="Rectangle 22"/>
            <p:cNvSpPr txBox="1">
              <a:spLocks noChangeArrowheads="1"/>
            </p:cNvSpPr>
            <p:nvPr/>
          </p:nvSpPr>
          <p:spPr>
            <a:xfrm>
              <a:off x="3048000" y="3502025"/>
              <a:ext cx="5065713" cy="990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 marL="53975" marR="0" lvl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050"/>
                </a:buClr>
                <a:buSzTx/>
                <a:tabLst/>
                <a:defRPr/>
              </a:pPr>
              <a:r>
                <a:rPr kumimoji="0" 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Verdana"/>
                  <a:cs typeface="Arial" panose="020B0604020202020204" pitchFamily="34" charset="0"/>
                  <a:sym typeface="Verdana"/>
                </a:rPr>
                <a:t>Tells how to do something.</a:t>
              </a:r>
              <a:br>
                <a:rPr kumimoji="0" 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Verdana"/>
                  <a:cs typeface="Arial" panose="020B0604020202020204" pitchFamily="34" charset="0"/>
                  <a:sym typeface="Verdana"/>
                </a:rPr>
              </a:br>
              <a:r>
                <a:rPr kumimoji="0" 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Verdana"/>
                  <a:cs typeface="Arial" panose="020B0604020202020204" pitchFamily="34" charset="0"/>
                  <a:sym typeface="Verdana"/>
                </a:rPr>
                <a:t>Usually includes numbered steps.</a:t>
              </a:r>
              <a:endPara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95400" y="3505200"/>
              <a:ext cx="1600200" cy="1143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dirty="0">
                  <a:solidFill>
                    <a:schemeClr val="tx1"/>
                  </a:solidFill>
                </a:rPr>
                <a:t>Task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295400" y="2133600"/>
              <a:ext cx="1600200" cy="1143000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dirty="0">
                  <a:solidFill>
                    <a:schemeClr val="tx1"/>
                  </a:solidFill>
                </a:rPr>
                <a:t>Concept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295400" y="4953000"/>
              <a:ext cx="1600200" cy="1143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048000" y="5105400"/>
              <a:ext cx="5867400" cy="1182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2400" dirty="0">
                  <a:solidFill>
                    <a:schemeClr val="tx1"/>
                  </a:solidFill>
                </a:rPr>
                <a:t>Gives details of </a:t>
              </a:r>
              <a:r>
                <a:rPr lang="en-US" sz="2400" dirty="0" smtClean="0">
                  <a:solidFill>
                    <a:schemeClr val="tx1"/>
                  </a:solidFill>
                </a:rPr>
                <a:t>interest, </a:t>
              </a:r>
              <a:r>
                <a:rPr lang="en-US" sz="2400" dirty="0">
                  <a:solidFill>
                    <a:schemeClr val="tx1"/>
                  </a:solidFill>
                </a:rPr>
                <a:t>often in look-up lists or tables.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048000" y="2474913"/>
              <a:ext cx="5715000" cy="954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sz="2400" dirty="0">
                  <a:solidFill>
                    <a:schemeClr val="tx1"/>
                  </a:solidFill>
                </a:rPr>
                <a:t>Describes </a:t>
              </a:r>
              <a:r>
                <a:rPr lang="en-US" sz="2400" dirty="0" smtClean="0">
                  <a:solidFill>
                    <a:schemeClr val="tx1"/>
                  </a:solidFill>
                </a:rPr>
                <a:t>something.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52400"/>
            <a:ext cx="7429499" cy="1478570"/>
          </a:xfrm>
        </p:spPr>
        <p:txBody>
          <a:bodyPr/>
          <a:lstStyle/>
          <a:p>
            <a:r>
              <a:rPr lang="en-US" dirty="0" smtClean="0"/>
              <a:t>Pop quiz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71550" y="1295400"/>
            <a:ext cx="7429499" cy="354171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0" dirty="0" smtClean="0"/>
              <a:t>Let’s test this topic thing out.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15888" indent="-4763">
              <a:buNone/>
              <a:tabLst>
                <a:tab pos="115888" algn="l"/>
              </a:tabLst>
            </a:pPr>
            <a:r>
              <a:rPr lang="en-US" b="1" dirty="0" smtClean="0"/>
              <a:t>Scenario: </a:t>
            </a:r>
            <a:r>
              <a:rPr lang="en-US" b="0" dirty="0" smtClean="0"/>
              <a:t>You’re tasked with writing content for a new software user guide and a corresponding training course.</a:t>
            </a:r>
          </a:p>
          <a:p>
            <a:endParaRPr lang="en-US" b="0" dirty="0" smtClean="0"/>
          </a:p>
          <a:p>
            <a:pPr marL="115888" indent="-4763">
              <a:buNone/>
            </a:pPr>
            <a:r>
              <a:rPr lang="en-US" b="1" dirty="0" smtClean="0"/>
              <a:t>Directions: </a:t>
            </a:r>
          </a:p>
          <a:p>
            <a:pPr marL="454025" indent="-342900">
              <a:buFont typeface="+mj-lt"/>
              <a:buAutoNum type="arabicPeriod"/>
            </a:pPr>
            <a:r>
              <a:rPr lang="en-US" b="0" dirty="0" smtClean="0"/>
              <a:t>Take the scenario. </a:t>
            </a:r>
          </a:p>
          <a:p>
            <a:pPr marL="454025" indent="-342900">
              <a:buFont typeface="+mj-lt"/>
              <a:buAutoNum type="arabicPeriod"/>
            </a:pPr>
            <a:r>
              <a:rPr lang="en-US" b="0" dirty="0" smtClean="0"/>
              <a:t>You decide what type of topic you need to create. </a:t>
            </a:r>
          </a:p>
          <a:p>
            <a:pPr marL="454025" indent="-342900">
              <a:buFont typeface="+mj-lt"/>
              <a:buAutoNum type="arabicPeriod"/>
            </a:pPr>
            <a:r>
              <a:rPr lang="en-US" b="0" dirty="0" smtClean="0"/>
              <a:t>Then you will see the answer.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429499" cy="1478570"/>
          </a:xfrm>
        </p:spPr>
        <p:txBody>
          <a:bodyPr/>
          <a:lstStyle/>
          <a:p>
            <a:r>
              <a:rPr lang="en-US" dirty="0" smtClean="0"/>
              <a:t>Pop quiz scenarios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429499" cy="3541714"/>
          </a:xfrm>
        </p:spPr>
        <p:txBody>
          <a:bodyPr>
            <a:normAutofit fontScale="92500" lnSpcReduction="10000"/>
          </a:bodyPr>
          <a:lstStyle/>
          <a:p>
            <a:pPr marL="454025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0" dirty="0" smtClean="0"/>
              <a:t>You are going to write the customer service information and put it in the guide.  </a:t>
            </a:r>
          </a:p>
          <a:p>
            <a:pPr marL="454025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0" dirty="0" smtClean="0"/>
              <a:t>You have a system architecture graphic to describe</a:t>
            </a:r>
          </a:p>
          <a:p>
            <a:pPr marL="454025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0" dirty="0" smtClean="0"/>
              <a:t>You have a complex form and you want to provide all the field names and definitions</a:t>
            </a:r>
          </a:p>
          <a:p>
            <a:pPr marL="454025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0" dirty="0" smtClean="0"/>
              <a:t>You want to tell customers how to log on to the software</a:t>
            </a:r>
          </a:p>
          <a:p>
            <a:pPr marL="454025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0" dirty="0" smtClean="0"/>
              <a:t>You need to add the copyright information</a:t>
            </a:r>
          </a:p>
          <a:p>
            <a:pPr marL="454025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0" dirty="0" smtClean="0"/>
              <a:t>You want to tell customers the way to configure their system options</a:t>
            </a:r>
          </a:p>
          <a:p>
            <a:pPr marL="454025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0" dirty="0" smtClean="0"/>
              <a:t>You want to provide details around a specific feature of the software</a:t>
            </a:r>
          </a:p>
          <a:p>
            <a:pPr marL="454025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0" dirty="0" smtClean="0"/>
              <a:t>You have a process that you want customers to understand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429499" cy="1478570"/>
          </a:xfrm>
        </p:spPr>
        <p:txBody>
          <a:bodyPr/>
          <a:lstStyle/>
          <a:p>
            <a:r>
              <a:rPr lang="en-US" dirty="0" smtClean="0"/>
              <a:t>Pop quiz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429499" cy="4419600"/>
          </a:xfrm>
        </p:spPr>
        <p:txBody>
          <a:bodyPr>
            <a:normAutofit lnSpcReduction="10000"/>
          </a:bodyPr>
          <a:lstStyle/>
          <a:p>
            <a:pPr marL="454025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Concept - You </a:t>
            </a:r>
            <a:r>
              <a:rPr lang="en-US" dirty="0"/>
              <a:t>are going to write the customer service information and put it in the guide.  </a:t>
            </a:r>
          </a:p>
          <a:p>
            <a:pPr marL="454025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Concept - You </a:t>
            </a:r>
            <a:r>
              <a:rPr lang="en-US" dirty="0"/>
              <a:t>have a system architecture graphic to describe</a:t>
            </a:r>
          </a:p>
          <a:p>
            <a:pPr marL="454025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Reference - You </a:t>
            </a:r>
            <a:r>
              <a:rPr lang="en-US" dirty="0"/>
              <a:t>have a complex form and you want to provide all the field names and definitions</a:t>
            </a:r>
          </a:p>
          <a:p>
            <a:pPr marL="454025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Task- You </a:t>
            </a:r>
            <a:r>
              <a:rPr lang="en-US" dirty="0"/>
              <a:t>want to tell customers how to log on to the software</a:t>
            </a:r>
          </a:p>
          <a:p>
            <a:pPr marL="454025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Concept - You </a:t>
            </a:r>
            <a:r>
              <a:rPr lang="en-US" dirty="0"/>
              <a:t>need to add the copyright information</a:t>
            </a:r>
          </a:p>
          <a:p>
            <a:pPr marL="454025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Task - You </a:t>
            </a:r>
            <a:r>
              <a:rPr lang="en-US" dirty="0"/>
              <a:t>want to tell customers the way to configure their system options</a:t>
            </a:r>
          </a:p>
          <a:p>
            <a:pPr marL="454025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Concept - You </a:t>
            </a:r>
            <a:r>
              <a:rPr lang="en-US" dirty="0"/>
              <a:t>want to provide details around a specific feature of the software</a:t>
            </a:r>
          </a:p>
          <a:p>
            <a:pPr marL="454025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smtClean="0"/>
              <a:t>Task - You </a:t>
            </a:r>
            <a:r>
              <a:rPr lang="en-US" dirty="0"/>
              <a:t>have a process that you want customers to understand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07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2034</TotalTime>
  <Words>1046</Words>
  <Application>Microsoft Office PowerPoint</Application>
  <PresentationFormat>On-screen Show (4:3)</PresentationFormat>
  <Paragraphs>193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Tahoma</vt:lpstr>
      <vt:lpstr>Trebuchet MS</vt:lpstr>
      <vt:lpstr>Tw Cen MT</vt:lpstr>
      <vt:lpstr>Verdana</vt:lpstr>
      <vt:lpstr>Wingdings</vt:lpstr>
      <vt:lpstr>Circuit</vt:lpstr>
      <vt:lpstr>DITA Topic Basics</vt:lpstr>
      <vt:lpstr>Session overview</vt:lpstr>
      <vt:lpstr>DITA topic information</vt:lpstr>
      <vt:lpstr>Topic types</vt:lpstr>
      <vt:lpstr>Topics</vt:lpstr>
      <vt:lpstr>Topic types</vt:lpstr>
      <vt:lpstr>Pop quiz</vt:lpstr>
      <vt:lpstr>Pop quiz scenarios</vt:lpstr>
      <vt:lpstr>Pop quiz answers</vt:lpstr>
      <vt:lpstr>Common DITA Concept elements</vt:lpstr>
      <vt:lpstr>Common DITA Elements – In Context</vt:lpstr>
      <vt:lpstr>Concepts guidelines</vt:lpstr>
      <vt:lpstr>Common DITA task elements</vt:lpstr>
      <vt:lpstr>Common Task Elements – In Context</vt:lpstr>
      <vt:lpstr>PowerPoint Presentation</vt:lpstr>
      <vt:lpstr>Task high-level best practices</vt:lpstr>
      <vt:lpstr>Common DITA Reference elements</vt:lpstr>
      <vt:lpstr>PowerPoint Presentation</vt:lpstr>
      <vt:lpstr>PowerPoint Presentation</vt:lpstr>
      <vt:lpstr>Reference guidelines</vt:lpstr>
      <vt:lpstr>Session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Phoenix TRM</dc:title>
  <dc:creator>Pam Noreault</dc:creator>
  <cp:lastModifiedBy>Pam Noreault</cp:lastModifiedBy>
  <cp:revision>181</cp:revision>
  <dcterms:modified xsi:type="dcterms:W3CDTF">2016-01-12T14:40:07Z</dcterms:modified>
</cp:coreProperties>
</file>