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6"/>
  </p:notesMasterIdLst>
  <p:sldIdLst>
    <p:sldId id="293" r:id="rId2"/>
    <p:sldId id="294" r:id="rId3"/>
    <p:sldId id="370" r:id="rId4"/>
    <p:sldId id="373" r:id="rId5"/>
    <p:sldId id="377" r:id="rId6"/>
    <p:sldId id="378" r:id="rId7"/>
    <p:sldId id="379" r:id="rId8"/>
    <p:sldId id="380" r:id="rId9"/>
    <p:sldId id="381" r:id="rId10"/>
    <p:sldId id="376" r:id="rId11"/>
    <p:sldId id="372" r:id="rId12"/>
    <p:sldId id="374" r:id="rId13"/>
    <p:sldId id="369" r:id="rId14"/>
    <p:sldId id="366" r:id="rId15"/>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E08FA-0A9C-4959-B4E2-265DDCFA69CF}">
  <a:tblStyle styleId="{FE6E08FA-0A9C-4959-B4E2-265DDCFA69CF}" styleName="Table_0"/>
  <a:tblStyle styleId="{97F86ADC-F7B2-45BE-984E-FE51908FB2AF}"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9" autoAdjust="0"/>
    <p:restoredTop sz="94660"/>
  </p:normalViewPr>
  <p:slideViewPr>
    <p:cSldViewPr>
      <p:cViewPr varScale="1">
        <p:scale>
          <a:sx n="101" d="100"/>
          <a:sy n="101" d="100"/>
        </p:scale>
        <p:origin x="54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72238" cy="480387"/>
          </a:xfrm>
          <a:prstGeom prst="rect">
            <a:avLst/>
          </a:prstGeom>
          <a:noFill/>
          <a:ln>
            <a:noFill/>
          </a:ln>
        </p:spPr>
        <p:txBody>
          <a:bodyPr lIns="95064" tIns="95064" rIns="95064" bIns="95064" anchor="ctr" anchorCtr="0"/>
          <a:lstStyle>
            <a:lvl1pPr marL="0" marR="0" indent="0" algn="l" rtl="0">
              <a:defRPr sz="1900" b="0" i="0" u="none" strike="noStrike" cap="none" baseline="0"/>
            </a:lvl1pPr>
            <a:lvl2pPr marL="0" marR="0" indent="0" algn="l" rtl="0">
              <a:defRPr sz="1900" b="0" i="0" u="none" strike="noStrike" cap="none" baseline="0"/>
            </a:lvl2pPr>
            <a:lvl3pPr marL="0" marR="0" indent="0" algn="l" rtl="0">
              <a:defRPr sz="1900" b="0" i="0" u="none" strike="noStrike" cap="none" baseline="0"/>
            </a:lvl3pPr>
            <a:lvl4pPr marL="0" marR="0" indent="0" algn="l" rtl="0">
              <a:defRPr sz="1900" b="0" i="0" u="none" strike="noStrike" cap="none" baseline="0"/>
            </a:lvl4pPr>
            <a:lvl5pPr marL="0" marR="0" indent="0" algn="l" rtl="0">
              <a:defRPr sz="1900" b="0" i="0" u="none" strike="noStrike" cap="none" baseline="0"/>
            </a:lvl5pPr>
            <a:lvl6pPr marL="0" marR="0" indent="0" algn="l" rtl="0">
              <a:defRPr sz="1900" b="0" i="0" u="none" strike="noStrike" cap="none" baseline="0"/>
            </a:lvl6pPr>
            <a:lvl7pPr marL="0" marR="0" indent="0" algn="l" rtl="0">
              <a:defRPr sz="1900" b="0" i="0" u="none" strike="noStrike" cap="none" baseline="0"/>
            </a:lvl7pPr>
            <a:lvl8pPr marL="0" marR="0" indent="0" algn="l" rtl="0">
              <a:defRPr sz="1900" b="0" i="0" u="none" strike="noStrike" cap="none" baseline="0"/>
            </a:lvl8pPr>
            <a:lvl9pPr marL="0" marR="0" indent="0" algn="l" rtl="0">
              <a:defRPr sz="1900" b="0" i="0" u="none" strike="noStrike" cap="none" baseline="0"/>
            </a:lvl9pPr>
          </a:lstStyle>
          <a:p>
            <a:endParaRPr dirty="0"/>
          </a:p>
        </p:txBody>
      </p:sp>
      <p:sp>
        <p:nvSpPr>
          <p:cNvPr id="3" name="Shape 3"/>
          <p:cNvSpPr txBox="1">
            <a:spLocks noGrp="1"/>
          </p:cNvSpPr>
          <p:nvPr>
            <p:ph type="dt" idx="10"/>
          </p:nvPr>
        </p:nvSpPr>
        <p:spPr>
          <a:xfrm>
            <a:off x="4141304" y="0"/>
            <a:ext cx="3172238" cy="480387"/>
          </a:xfrm>
          <a:prstGeom prst="rect">
            <a:avLst/>
          </a:prstGeom>
          <a:noFill/>
          <a:ln>
            <a:noFill/>
          </a:ln>
        </p:spPr>
        <p:txBody>
          <a:bodyPr lIns="95064" tIns="95064" rIns="95064" bIns="95064" anchor="ctr" anchorCtr="0"/>
          <a:lstStyle>
            <a:lvl1pPr marL="0" marR="0" indent="0" algn="l" rtl="0">
              <a:defRPr sz="1900" b="0" i="0" u="none" strike="noStrike" cap="none" baseline="0"/>
            </a:lvl1pPr>
            <a:lvl2pPr marL="0" marR="0" indent="0" algn="l" rtl="0">
              <a:defRPr sz="1900" b="0" i="0" u="none" strike="noStrike" cap="none" baseline="0"/>
            </a:lvl2pPr>
            <a:lvl3pPr marL="0" marR="0" indent="0" algn="l" rtl="0">
              <a:defRPr sz="1900" b="0" i="0" u="none" strike="noStrike" cap="none" baseline="0"/>
            </a:lvl3pPr>
            <a:lvl4pPr marL="0" marR="0" indent="0" algn="l" rtl="0">
              <a:defRPr sz="1900" b="0" i="0" u="none" strike="noStrike" cap="none" baseline="0"/>
            </a:lvl4pPr>
            <a:lvl5pPr marL="0" marR="0" indent="0" algn="l" rtl="0">
              <a:defRPr sz="1900" b="0" i="0" u="none" strike="noStrike" cap="none" baseline="0"/>
            </a:lvl5pPr>
            <a:lvl6pPr marL="0" marR="0" indent="0" algn="l" rtl="0">
              <a:defRPr sz="1900" b="0" i="0" u="none" strike="noStrike" cap="none" baseline="0"/>
            </a:lvl6pPr>
            <a:lvl7pPr marL="0" marR="0" indent="0" algn="l" rtl="0">
              <a:defRPr sz="1900" b="0" i="0" u="none" strike="noStrike" cap="none" baseline="0"/>
            </a:lvl7pPr>
            <a:lvl8pPr marL="0" marR="0" indent="0" algn="l" rtl="0">
              <a:defRPr sz="1900" b="0" i="0" u="none" strike="noStrike" cap="none" baseline="0"/>
            </a:lvl8pPr>
            <a:lvl9pPr marL="0" marR="0" indent="0" algn="l" rtl="0">
              <a:defRPr sz="1900" b="0" i="0" u="none" strike="noStrike" cap="none" baseline="0"/>
            </a:lvl9pPr>
          </a:lstStyle>
          <a:p>
            <a:endParaRPr dirty="0"/>
          </a:p>
        </p:txBody>
      </p:sp>
      <p:sp>
        <p:nvSpPr>
          <p:cNvPr id="4" name="Shape 4"/>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732184" y="4561225"/>
            <a:ext cx="5850833" cy="4320211"/>
          </a:xfrm>
          <a:prstGeom prst="rect">
            <a:avLst/>
          </a:prstGeom>
          <a:noFill/>
          <a:ln>
            <a:noFill/>
          </a:ln>
        </p:spPr>
        <p:txBody>
          <a:bodyPr lIns="95064" tIns="95064" rIns="95064" bIns="95064" anchor="ctr" anchorCtr="0"/>
          <a:lstStyle>
            <a:lvl1pPr marL="0" marR="0" indent="0" algn="l" rtl="0">
              <a:defRPr sz="1800" b="0" i="0" u="none" strike="noStrike" cap="none" baseline="0"/>
            </a:lvl1pPr>
            <a:lvl2pPr marL="0" marR="0" indent="0" algn="l" rtl="0">
              <a:defRPr sz="1800" b="0" i="0" u="none" strike="noStrike" cap="none" baseline="0"/>
            </a:lvl2pPr>
            <a:lvl3pPr marL="0" marR="0" indent="0" algn="l" rtl="0">
              <a:defRPr sz="1800" b="0" i="0" u="none" strike="noStrike" cap="none" baseline="0"/>
            </a:lvl3pPr>
            <a:lvl4pPr marL="0" marR="0" indent="0" algn="l" rtl="0">
              <a:defRPr sz="1800" b="0" i="0" u="none" strike="noStrike" cap="none" baseline="0"/>
            </a:lvl4pPr>
            <a:lvl5pPr marL="0" marR="0" indent="0" algn="l" rtl="0">
              <a:defRPr sz="1800" b="0" i="0" u="none" strike="noStrike" cap="none" baseline="0"/>
            </a:lvl5pPr>
            <a:lvl6pPr marL="0" marR="0" indent="0" algn="l" rtl="0">
              <a:defRPr sz="1800" b="0" i="0" u="none" strike="noStrike" cap="none" baseline="0"/>
            </a:lvl6pPr>
            <a:lvl7pPr marL="0" marR="0" indent="0" algn="l" rtl="0">
              <a:defRPr sz="1800" b="0" i="0" u="none" strike="noStrike" cap="none" baseline="0"/>
            </a:lvl7pPr>
            <a:lvl8pPr marL="0" marR="0" indent="0" algn="l" rtl="0">
              <a:defRPr sz="1800" b="0" i="0" u="none" strike="noStrike" cap="none" baseline="0"/>
            </a:lvl8pPr>
            <a:lvl9pPr marL="0" marR="0" indent="0" algn="l" rtl="0">
              <a:defRPr sz="1800" b="0" i="0" u="none" strike="noStrike" cap="none" baseline="0"/>
            </a:lvl9pPr>
          </a:lstStyle>
          <a:p>
            <a:endParaRPr/>
          </a:p>
        </p:txBody>
      </p:sp>
      <p:sp>
        <p:nvSpPr>
          <p:cNvPr id="6" name="Shape 6"/>
          <p:cNvSpPr txBox="1">
            <a:spLocks noGrp="1"/>
          </p:cNvSpPr>
          <p:nvPr>
            <p:ph type="ftr" idx="11"/>
          </p:nvPr>
        </p:nvSpPr>
        <p:spPr>
          <a:xfrm>
            <a:off x="0" y="9119172"/>
            <a:ext cx="3172238" cy="480387"/>
          </a:xfrm>
          <a:prstGeom prst="rect">
            <a:avLst/>
          </a:prstGeom>
          <a:noFill/>
          <a:ln>
            <a:noFill/>
          </a:ln>
        </p:spPr>
        <p:txBody>
          <a:bodyPr lIns="95064" tIns="95064" rIns="95064" bIns="95064" anchor="ctr" anchorCtr="0"/>
          <a:lstStyle>
            <a:lvl1pPr marL="0" marR="0" indent="0" algn="l" rtl="0">
              <a:defRPr sz="1900" b="0" i="0" u="none" strike="noStrike" cap="none" baseline="0"/>
            </a:lvl1pPr>
            <a:lvl2pPr marL="0" marR="0" indent="0" algn="l" rtl="0">
              <a:defRPr sz="1900" b="0" i="0" u="none" strike="noStrike" cap="none" baseline="0"/>
            </a:lvl2pPr>
            <a:lvl3pPr marL="0" marR="0" indent="0" algn="l" rtl="0">
              <a:defRPr sz="1900" b="0" i="0" u="none" strike="noStrike" cap="none" baseline="0"/>
            </a:lvl3pPr>
            <a:lvl4pPr marL="0" marR="0" indent="0" algn="l" rtl="0">
              <a:defRPr sz="1900" b="0" i="0" u="none" strike="noStrike" cap="none" baseline="0"/>
            </a:lvl4pPr>
            <a:lvl5pPr marL="0" marR="0" indent="0" algn="l" rtl="0">
              <a:defRPr sz="1900" b="0" i="0" u="none" strike="noStrike" cap="none" baseline="0"/>
            </a:lvl5pPr>
            <a:lvl6pPr marL="0" marR="0" indent="0" algn="l" rtl="0">
              <a:defRPr sz="1900" b="0" i="0" u="none" strike="noStrike" cap="none" baseline="0"/>
            </a:lvl6pPr>
            <a:lvl7pPr marL="0" marR="0" indent="0" algn="l" rtl="0">
              <a:defRPr sz="1900" b="0" i="0" u="none" strike="noStrike" cap="none" baseline="0"/>
            </a:lvl7pPr>
            <a:lvl8pPr marL="0" marR="0" indent="0" algn="l" rtl="0">
              <a:defRPr sz="1900" b="0" i="0" u="none" strike="noStrike" cap="none" baseline="0"/>
            </a:lvl8pPr>
            <a:lvl9pPr marL="0" marR="0" indent="0" algn="l" rtl="0">
              <a:defRPr sz="1900" b="0" i="0" u="none" strike="noStrike" cap="none" baseline="0"/>
            </a:lvl9pPr>
          </a:lstStyle>
          <a:p>
            <a:endParaRPr dirty="0"/>
          </a:p>
        </p:txBody>
      </p:sp>
      <p:sp>
        <p:nvSpPr>
          <p:cNvPr id="7" name="Shape 7"/>
          <p:cNvSpPr txBox="1">
            <a:spLocks noGrp="1"/>
          </p:cNvSpPr>
          <p:nvPr>
            <p:ph type="sldNum" idx="12"/>
          </p:nvPr>
        </p:nvSpPr>
        <p:spPr>
          <a:xfrm>
            <a:off x="4141304" y="9119172"/>
            <a:ext cx="3172238" cy="480387"/>
          </a:xfrm>
          <a:prstGeom prst="rect">
            <a:avLst/>
          </a:prstGeom>
          <a:noFill/>
          <a:ln>
            <a:noFill/>
          </a:ln>
        </p:spPr>
        <p:txBody>
          <a:bodyPr lIns="95064" tIns="95064" rIns="95064" bIns="95064" anchor="b" anchorCtr="0"/>
          <a:lstStyle>
            <a:lvl1pPr marL="0" marR="0" indent="0" algn="r" rtl="0">
              <a:defRPr sz="1200" b="0" i="0" u="none" strike="noStrike" cap="none" baseline="0"/>
            </a:lvl1pPr>
            <a:lvl2pPr marL="0" marR="0" indent="0" algn="l" rtl="0">
              <a:defRPr sz="1900" b="0" i="0" u="none" strike="noStrike" cap="none" baseline="0"/>
            </a:lvl2pPr>
            <a:lvl3pPr marL="0" marR="0" indent="0" algn="l" rtl="0">
              <a:defRPr sz="1900" b="0" i="0" u="none" strike="noStrike" cap="none" baseline="0"/>
            </a:lvl3pPr>
            <a:lvl4pPr marL="0" marR="0" indent="0" algn="l" rtl="0">
              <a:defRPr sz="1900" b="0" i="0" u="none" strike="noStrike" cap="none" baseline="0"/>
            </a:lvl4pPr>
            <a:lvl5pPr marL="0" marR="0" indent="0" algn="l" rtl="0">
              <a:defRPr sz="1900" b="0" i="0" u="none" strike="noStrike" cap="none" baseline="0"/>
            </a:lvl5pPr>
            <a:lvl6pPr marL="0" marR="0" indent="0" algn="l" rtl="0">
              <a:defRPr sz="1900" b="0" i="0" u="none" strike="noStrike" cap="none" baseline="0"/>
            </a:lvl6pPr>
            <a:lvl7pPr marL="0" marR="0" indent="0" algn="l" rtl="0">
              <a:defRPr sz="1900" b="0" i="0" u="none" strike="noStrike" cap="none" baseline="0"/>
            </a:lvl7pPr>
            <a:lvl8pPr marL="0" marR="0" indent="0" algn="l" rtl="0">
              <a:defRPr sz="1900" b="0" i="0" u="none" strike="noStrike" cap="none" baseline="0"/>
            </a:lvl8pPr>
            <a:lvl9pPr marL="0" marR="0" indent="0" algn="l" rtl="0">
              <a:defRPr sz="1900" b="0" i="0" u="none" strike="noStrike" cap="none" baseline="0"/>
            </a:lvl9pPr>
          </a:lstStyle>
          <a:p>
            <a:endParaRPr dirty="0"/>
          </a:p>
        </p:txBody>
      </p:sp>
    </p:spTree>
    <p:extLst>
      <p:ext uri="{BB962C8B-B14F-4D97-AF65-F5344CB8AC3E}">
        <p14:creationId xmlns:p14="http://schemas.microsoft.com/office/powerpoint/2010/main" val="4818887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2" name="Shape 172"/>
          <p:cNvSpPr txBox="1">
            <a:spLocks noGrp="1"/>
          </p:cNvSpPr>
          <p:nvPr>
            <p:ph type="body" idx="1"/>
          </p:nvPr>
        </p:nvSpPr>
        <p:spPr>
          <a:xfrm>
            <a:off x="732184" y="4561226"/>
            <a:ext cx="5850833" cy="373490"/>
          </a:xfrm>
          <a:prstGeom prst="rect">
            <a:avLst/>
          </a:prstGeom>
          <a:noFill/>
          <a:ln>
            <a:noFill/>
          </a:ln>
        </p:spPr>
        <p:txBody>
          <a:bodyPr lIns="95584" tIns="47779" rIns="95584" bIns="47779" anchor="t" anchorCtr="0">
            <a:spAutoFit/>
          </a:bodyPr>
          <a:lstStyle/>
          <a:p>
            <a:endParaRPr dirty="0"/>
          </a:p>
        </p:txBody>
      </p:sp>
      <p:sp>
        <p:nvSpPr>
          <p:cNvPr id="173" name="Shape 173"/>
          <p:cNvSpPr txBox="1">
            <a:spLocks noGrp="1"/>
          </p:cNvSpPr>
          <p:nvPr>
            <p:ph type="sldNum" idx="12"/>
          </p:nvPr>
        </p:nvSpPr>
        <p:spPr>
          <a:xfrm>
            <a:off x="4141304" y="9312185"/>
            <a:ext cx="3172238" cy="287375"/>
          </a:xfrm>
          <a:prstGeom prst="rect">
            <a:avLst/>
          </a:prstGeom>
          <a:noFill/>
          <a:ln>
            <a:noFill/>
          </a:ln>
        </p:spPr>
        <p:txBody>
          <a:bodyPr lIns="95584" tIns="47779" rIns="95584" bIns="47779" anchor="b" anchorCtr="0">
            <a:spAutoFit/>
          </a:bodyPr>
          <a:lstStyle/>
          <a:p>
            <a:pPr>
              <a:buSzPct val="25000"/>
            </a:pPr>
            <a:r>
              <a:rPr lang="x-none"/>
              <a:t> </a:t>
            </a:r>
          </a:p>
        </p:txBody>
      </p:sp>
    </p:spTree>
    <p:extLst>
      <p:ext uri="{BB962C8B-B14F-4D97-AF65-F5344CB8AC3E}">
        <p14:creationId xmlns:p14="http://schemas.microsoft.com/office/powerpoint/2010/main" val="4883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endParaRPr lang="en-US" dirty="0"/>
          </a:p>
        </p:txBody>
      </p:sp>
    </p:spTree>
    <p:extLst>
      <p:ext uri="{BB962C8B-B14F-4D97-AF65-F5344CB8AC3E}">
        <p14:creationId xmlns:p14="http://schemas.microsoft.com/office/powerpoint/2010/main" val="208142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2" name="Shape 172"/>
          <p:cNvSpPr txBox="1">
            <a:spLocks noGrp="1"/>
          </p:cNvSpPr>
          <p:nvPr>
            <p:ph type="body" idx="1"/>
          </p:nvPr>
        </p:nvSpPr>
        <p:spPr>
          <a:xfrm>
            <a:off x="732184" y="4561226"/>
            <a:ext cx="5850833" cy="373490"/>
          </a:xfrm>
          <a:prstGeom prst="rect">
            <a:avLst/>
          </a:prstGeom>
          <a:noFill/>
          <a:ln>
            <a:noFill/>
          </a:ln>
        </p:spPr>
        <p:txBody>
          <a:bodyPr lIns="95584" tIns="47779" rIns="95584" bIns="47779" anchor="t" anchorCtr="0">
            <a:spAutoFit/>
          </a:bodyPr>
          <a:lstStyle/>
          <a:p>
            <a:endParaRPr dirty="0"/>
          </a:p>
        </p:txBody>
      </p:sp>
      <p:sp>
        <p:nvSpPr>
          <p:cNvPr id="173" name="Shape 173"/>
          <p:cNvSpPr txBox="1">
            <a:spLocks noGrp="1"/>
          </p:cNvSpPr>
          <p:nvPr>
            <p:ph type="sldNum" idx="12"/>
          </p:nvPr>
        </p:nvSpPr>
        <p:spPr>
          <a:xfrm>
            <a:off x="4141304" y="9312185"/>
            <a:ext cx="3172238" cy="287375"/>
          </a:xfrm>
          <a:prstGeom prst="rect">
            <a:avLst/>
          </a:prstGeom>
          <a:noFill/>
          <a:ln>
            <a:noFill/>
          </a:ln>
        </p:spPr>
        <p:txBody>
          <a:bodyPr lIns="95584" tIns="47779" rIns="95584" bIns="47779" anchor="b" anchorCtr="0">
            <a:spAutoFit/>
          </a:bodyPr>
          <a:lstStyle/>
          <a:p>
            <a:pPr>
              <a:buSzPct val="25000"/>
            </a:pPr>
            <a:r>
              <a:rPr lang="x-none"/>
              <a:t> </a:t>
            </a:r>
          </a:p>
        </p:txBody>
      </p:sp>
    </p:spTree>
    <p:extLst>
      <p:ext uri="{BB962C8B-B14F-4D97-AF65-F5344CB8AC3E}">
        <p14:creationId xmlns:p14="http://schemas.microsoft.com/office/powerpoint/2010/main" val="410670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900238" y="3602038"/>
            <a:ext cx="6593681" cy="1655762"/>
          </a:xfrm>
        </p:spPr>
        <p:txBody>
          <a:bodyPr>
            <a:normAutofit/>
          </a:bodyPr>
          <a:lstStyle>
            <a:lvl1pPr marL="0" indent="0" algn="l">
              <a:buNone/>
              <a:defRPr sz="20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68762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1" y="5883277"/>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182770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1" y="5883277"/>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348224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1" y="5883277"/>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707241" y="5883275"/>
            <a:ext cx="578317" cy="365125"/>
          </a:xfrm>
          <a:prstGeom prst="rect">
            <a:avLst/>
          </a:prstGeom>
        </p:spPr>
        <p:txBody>
          <a:bodyPr/>
          <a:lstStyle/>
          <a:p>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129727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1" y="5883277"/>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380296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5592691" y="5883277"/>
            <a:ext cx="20574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393712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5592691" y="5883277"/>
            <a:ext cx="20574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856059" y="5883276"/>
            <a:ext cx="4679482" cy="365125"/>
          </a:xfrm>
          <a:prstGeom prst="rect">
            <a:avLst/>
          </a:prstGeom>
        </p:spPr>
        <p:txBody>
          <a:bodyPr/>
          <a:lstStyle>
            <a:lvl1pPr>
              <a:defRPr cap="all" baseline="0"/>
            </a:lvl1pPr>
          </a:lstStyle>
          <a:p>
            <a:endParaRPr lang="en-US" dirty="0"/>
          </a:p>
        </p:txBody>
      </p:sp>
      <p:sp>
        <p:nvSpPr>
          <p:cNvPr id="5" name="Slide Number Placeholder 4"/>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3690946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92691" y="5883277"/>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1993965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92691" y="5883277"/>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132966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hasCustomPrompt="1"/>
          </p:nvPr>
        </p:nvSpPr>
        <p:spPr>
          <a:xfrm>
            <a:off x="1143000" y="228600"/>
            <a:ext cx="7429499" cy="573088"/>
          </a:xfrm>
        </p:spPr>
        <p:txBody>
          <a:bodyPr>
            <a:normAutofit/>
          </a:bodyPr>
          <a:lstStyle>
            <a:lvl1pPr>
              <a:defRPr sz="2800" cap="none">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8" name="Content Placeholder 2"/>
          <p:cNvSpPr>
            <a:spLocks noGrp="1"/>
          </p:cNvSpPr>
          <p:nvPr>
            <p:ph idx="1"/>
          </p:nvPr>
        </p:nvSpPr>
        <p:spPr>
          <a:xfrm>
            <a:off x="1180730" y="1143000"/>
            <a:ext cx="7429499"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6792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92691" y="5883277"/>
            <a:ext cx="2057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2850370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29499" cy="420688"/>
          </a:xfrm>
        </p:spPr>
        <p:txBody>
          <a:bodyPr>
            <a:noAutofit/>
          </a:bodyPr>
          <a:lstStyle>
            <a:lvl1pPr>
              <a:defRPr sz="28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982196" y="1295400"/>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3949" y="1289958"/>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84001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592691" y="5883277"/>
            <a:ext cx="20574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25894608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592691" y="5883277"/>
            <a:ext cx="20574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33076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2691" y="5883277"/>
            <a:ext cx="20574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169889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1" y="5883277"/>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410348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92691" y="5883277"/>
            <a:ext cx="20574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856059" y="5883276"/>
            <a:ext cx="467948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707241" y="5883275"/>
            <a:ext cx="578317" cy="365125"/>
          </a:xfrm>
          <a:prstGeom prst="rect">
            <a:avLst/>
          </a:prstGeom>
        </p:spPr>
        <p:txBody>
          <a:bodyPr/>
          <a:lstStyle/>
          <a:p>
            <a:endParaRPr lang="en-US" dirty="0"/>
          </a:p>
        </p:txBody>
      </p:sp>
    </p:spTree>
    <p:extLst>
      <p:ext uri="{BB962C8B-B14F-4D97-AF65-F5344CB8AC3E}">
        <p14:creationId xmlns:p14="http://schemas.microsoft.com/office/powerpoint/2010/main" val="292773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50043" y="329406"/>
            <a:ext cx="7429499" cy="366713"/>
          </a:xfrm>
          <a:prstGeom prst="rect">
            <a:avLst/>
          </a:prstGeom>
        </p:spPr>
        <p:txBody>
          <a:bodyPr vert="horz" lIns="91440" tIns="45720" rIns="91440" bIns="45720" rtlCol="0" anchor="ctr">
            <a:noAutofit/>
          </a:bodyPr>
          <a:lstStyle/>
          <a:p>
            <a:endParaRPr lang="en-US" dirty="0"/>
          </a:p>
        </p:txBody>
      </p:sp>
      <p:sp>
        <p:nvSpPr>
          <p:cNvPr id="3" name="Text Placeholder 2"/>
          <p:cNvSpPr>
            <a:spLocks noGrp="1"/>
          </p:cNvSpPr>
          <p:nvPr>
            <p:ph type="body" idx="1"/>
          </p:nvPr>
        </p:nvSpPr>
        <p:spPr>
          <a:xfrm>
            <a:off x="1256342" y="1012291"/>
            <a:ext cx="7429499" cy="55837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0950478"/>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ctrTitle"/>
          </p:nvPr>
        </p:nvSpPr>
        <p:spPr/>
        <p:txBody>
          <a:bodyPr/>
          <a:lstStyle/>
          <a:p>
            <a:r>
              <a:rPr lang="en-US" dirty="0" smtClean="0"/>
              <a:t>DITA Maps</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Looking Under the Hood of DITA maps</a:t>
            </a:r>
            <a:endParaRPr lang="en-US" dirty="0"/>
          </a:p>
        </p:txBody>
      </p:sp>
      <p:sp>
        <p:nvSpPr>
          <p:cNvPr id="6" name="TextBox 5"/>
          <p:cNvSpPr txBox="1"/>
          <p:nvPr/>
        </p:nvSpPr>
        <p:spPr>
          <a:xfrm>
            <a:off x="914400" y="1167934"/>
            <a:ext cx="3657600" cy="307777"/>
          </a:xfrm>
          <a:prstGeom prst="rect">
            <a:avLst/>
          </a:prstGeom>
          <a:noFill/>
        </p:spPr>
        <p:txBody>
          <a:bodyPr wrap="square" rtlCol="0">
            <a:spAutoFit/>
          </a:bodyPr>
          <a:lstStyle/>
          <a:p>
            <a:r>
              <a:rPr lang="en-US" dirty="0" smtClean="0"/>
              <a:t>DITA Map that references other DITA Maps</a:t>
            </a:r>
            <a:endParaRPr lang="en-US" dirty="0"/>
          </a:p>
        </p:txBody>
      </p:sp>
      <p:pic>
        <p:nvPicPr>
          <p:cNvPr id="4" name="Picture 3"/>
          <p:cNvPicPr>
            <a:picLocks noChangeAspect="1"/>
          </p:cNvPicPr>
          <p:nvPr/>
        </p:nvPicPr>
        <p:blipFill>
          <a:blip r:embed="rId2"/>
          <a:stretch>
            <a:fillRect/>
          </a:stretch>
        </p:blipFill>
        <p:spPr>
          <a:xfrm>
            <a:off x="104663" y="1600200"/>
            <a:ext cx="8934673" cy="4267200"/>
          </a:xfrm>
          <a:prstGeom prst="rect">
            <a:avLst/>
          </a:prstGeom>
        </p:spPr>
      </p:pic>
      <p:sp>
        <p:nvSpPr>
          <p:cNvPr id="5" name="Oval 4"/>
          <p:cNvSpPr/>
          <p:nvPr/>
        </p:nvSpPr>
        <p:spPr>
          <a:xfrm>
            <a:off x="457200" y="3810000"/>
            <a:ext cx="7924800" cy="609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57200" y="4800600"/>
            <a:ext cx="7848600" cy="609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DITA Map best practices</a:t>
            </a:r>
            <a:endParaRPr lang="en-US" dirty="0"/>
          </a:p>
        </p:txBody>
      </p:sp>
      <p:sp>
        <p:nvSpPr>
          <p:cNvPr id="3" name="Content Placeholder 2"/>
          <p:cNvSpPr>
            <a:spLocks noGrp="1"/>
          </p:cNvSpPr>
          <p:nvPr>
            <p:ph idx="1"/>
          </p:nvPr>
        </p:nvSpPr>
        <p:spPr>
          <a:xfrm>
            <a:off x="933449" y="990600"/>
            <a:ext cx="7448551" cy="4640263"/>
          </a:xfrm>
        </p:spPr>
        <p:txBody>
          <a:bodyPr>
            <a:normAutofit lnSpcReduction="10000"/>
          </a:bodyPr>
          <a:lstStyle/>
          <a:p>
            <a:pPr>
              <a:lnSpc>
                <a:spcPct val="100000"/>
              </a:lnSpc>
              <a:spcBef>
                <a:spcPts val="1200"/>
              </a:spcBef>
              <a:spcAft>
                <a:spcPts val="600"/>
              </a:spcAft>
            </a:pPr>
            <a:r>
              <a:rPr lang="en-US" b="0" dirty="0" smtClean="0"/>
              <a:t>Avoid nesting topics more than six levels deep – Six levels is pushing it  </a:t>
            </a:r>
          </a:p>
          <a:p>
            <a:pPr>
              <a:lnSpc>
                <a:spcPct val="100000"/>
              </a:lnSpc>
              <a:spcBef>
                <a:spcPts val="1200"/>
              </a:spcBef>
              <a:spcAft>
                <a:spcPts val="600"/>
              </a:spcAft>
            </a:pPr>
            <a:r>
              <a:rPr lang="en-US" b="0" dirty="0" smtClean="0"/>
              <a:t>Add topics to map files so the flow of information best suits users</a:t>
            </a:r>
          </a:p>
          <a:p>
            <a:pPr>
              <a:lnSpc>
                <a:spcPct val="100000"/>
              </a:lnSpc>
              <a:spcBef>
                <a:spcPts val="1200"/>
              </a:spcBef>
              <a:spcAft>
                <a:spcPts val="600"/>
              </a:spcAft>
            </a:pPr>
            <a:r>
              <a:rPr lang="en-US" b="0" dirty="0" smtClean="0"/>
              <a:t>Only topics in the DITA map are included in the output. References in topics to other topics that are not part of the DITA map are not in the output. The link is removed by default.</a:t>
            </a:r>
          </a:p>
          <a:p>
            <a:pPr>
              <a:lnSpc>
                <a:spcPct val="100000"/>
              </a:lnSpc>
              <a:spcBef>
                <a:spcPts val="1200"/>
              </a:spcBef>
              <a:spcAft>
                <a:spcPts val="600"/>
              </a:spcAft>
            </a:pPr>
            <a:r>
              <a:rPr lang="en-US" b="0" dirty="0" smtClean="0"/>
              <a:t>Sub-maps – Rather than creating very large DITA map for your content, use sub-maps to break up your content so that it is more manageable</a:t>
            </a:r>
          </a:p>
          <a:p>
            <a:endParaRPr lang="en-US" b="0"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Sub-maps</a:t>
            </a:r>
            <a:endParaRPr lang="en-US" dirty="0"/>
          </a:p>
        </p:txBody>
      </p:sp>
      <p:sp>
        <p:nvSpPr>
          <p:cNvPr id="3" name="Content Placeholder 2"/>
          <p:cNvSpPr>
            <a:spLocks noGrp="1"/>
          </p:cNvSpPr>
          <p:nvPr>
            <p:ph idx="1"/>
          </p:nvPr>
        </p:nvSpPr>
        <p:spPr>
          <a:xfrm>
            <a:off x="1066801" y="914400"/>
            <a:ext cx="7162800" cy="4640263"/>
          </a:xfrm>
        </p:spPr>
        <p:txBody>
          <a:bodyPr>
            <a:normAutofit fontScale="92500" lnSpcReduction="20000"/>
          </a:bodyPr>
          <a:lstStyle/>
          <a:p>
            <a:pPr>
              <a:spcBef>
                <a:spcPts val="600"/>
              </a:spcBef>
              <a:spcAft>
                <a:spcPts val="600"/>
              </a:spcAft>
              <a:buNone/>
            </a:pPr>
            <a:r>
              <a:rPr lang="en-US" dirty="0" smtClean="0"/>
              <a:t>When could you use a sub-map?</a:t>
            </a:r>
          </a:p>
          <a:p>
            <a:pPr>
              <a:spcBef>
                <a:spcPts val="600"/>
              </a:spcBef>
              <a:spcAft>
                <a:spcPts val="600"/>
              </a:spcAft>
            </a:pPr>
            <a:r>
              <a:rPr lang="en-US" b="0" dirty="0" smtClean="0"/>
              <a:t>Organizing content by chapters</a:t>
            </a:r>
          </a:p>
          <a:p>
            <a:pPr>
              <a:spcBef>
                <a:spcPts val="600"/>
              </a:spcBef>
              <a:spcAft>
                <a:spcPts val="600"/>
              </a:spcAft>
            </a:pPr>
            <a:r>
              <a:rPr lang="en-US" b="0" dirty="0" smtClean="0"/>
              <a:t>Better manage large information sets (500 topics in a DITA map does not make content management easy)</a:t>
            </a:r>
          </a:p>
          <a:p>
            <a:pPr>
              <a:spcBef>
                <a:spcPts val="600"/>
              </a:spcBef>
              <a:spcAft>
                <a:spcPts val="600"/>
              </a:spcAft>
            </a:pPr>
            <a:r>
              <a:rPr lang="en-US" b="0" dirty="0" smtClean="0"/>
              <a:t>Reuse sets of topics – If two user guides reuse the same set of topics, create one map and reuse it</a:t>
            </a:r>
          </a:p>
          <a:p>
            <a:pPr>
              <a:spcBef>
                <a:spcPts val="600"/>
              </a:spcBef>
              <a:spcAft>
                <a:spcPts val="600"/>
              </a:spcAft>
            </a:pPr>
            <a:r>
              <a:rPr lang="en-US" b="0" dirty="0" smtClean="0"/>
              <a:t>Support peer writers working on the same information set – One writer works on one DITA map and the other writer works on another DITA map</a:t>
            </a:r>
          </a:p>
          <a:p>
            <a:pPr>
              <a:spcBef>
                <a:spcPts val="600"/>
              </a:spcBef>
              <a:spcAft>
                <a:spcPts val="600"/>
              </a:spcAft>
            </a:pPr>
            <a:r>
              <a:rPr lang="en-US" b="0" dirty="0" smtClean="0"/>
              <a:t>Segregate frequently updated content so it can be updated quicker</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title"/>
          </p:nvPr>
        </p:nvSpPr>
        <p:spPr>
          <a:xfrm>
            <a:off x="1541464" y="381000"/>
            <a:ext cx="7129461" cy="276998"/>
          </a:xfrm>
          <a:prstGeom prst="rect">
            <a:avLst/>
          </a:prstGeom>
          <a:noFill/>
          <a:ln>
            <a:noFill/>
          </a:ln>
        </p:spPr>
        <p:txBody>
          <a:bodyPr lIns="0" tIns="0" rIns="0" bIns="0" anchor="ctr" anchorCtr="0">
            <a:spAutoFit/>
          </a:bodyPr>
          <a:lstStyle/>
          <a:p>
            <a:pPr marL="0" marR="0" lvl="0" indent="0" algn="l" rtl="0">
              <a:lnSpc>
                <a:spcPct val="90000"/>
              </a:lnSpc>
              <a:spcBef>
                <a:spcPts val="0"/>
              </a:spcBef>
              <a:spcAft>
                <a:spcPts val="0"/>
              </a:spcAft>
              <a:buClr>
                <a:schemeClr val="lt1"/>
              </a:buClr>
              <a:buSzPct val="25000"/>
              <a:buFont typeface="Tahoma"/>
              <a:buNone/>
            </a:pPr>
            <a:r>
              <a:rPr lang="en-US" sz="2000" b="1" i="0" u="none" strike="noStrike" cap="none" baseline="0" dirty="0" smtClean="0">
                <a:solidFill>
                  <a:schemeClr val="lt1"/>
                </a:solidFill>
                <a:latin typeface="Tahoma"/>
                <a:ea typeface="Tahoma"/>
                <a:cs typeface="Tahoma"/>
                <a:sym typeface="Tahoma"/>
              </a:rPr>
              <a:t>Session</a:t>
            </a:r>
            <a:r>
              <a:rPr lang="en-US" sz="2000" b="1" i="0" u="none" strike="noStrike" cap="none" dirty="0" smtClean="0">
                <a:solidFill>
                  <a:schemeClr val="lt1"/>
                </a:solidFill>
                <a:latin typeface="Tahoma"/>
                <a:ea typeface="Tahoma"/>
                <a:cs typeface="Tahoma"/>
                <a:sym typeface="Tahoma"/>
              </a:rPr>
              <a:t> Results – Where we’ve been</a:t>
            </a:r>
            <a:endParaRPr lang="x-none" sz="2000" b="1" i="0" u="none" strike="noStrike" cap="none" baseline="0" dirty="0">
              <a:solidFill>
                <a:schemeClr val="lt1"/>
              </a:solidFill>
              <a:latin typeface="Tahoma"/>
              <a:ea typeface="Tahoma"/>
              <a:cs typeface="Tahoma"/>
              <a:sym typeface="Tahoma"/>
            </a:endParaRPr>
          </a:p>
        </p:txBody>
      </p:sp>
      <p:sp>
        <p:nvSpPr>
          <p:cNvPr id="169" name="Shape 169"/>
          <p:cNvSpPr txBox="1">
            <a:spLocks noGrp="1"/>
          </p:cNvSpPr>
          <p:nvPr>
            <p:ph idx="1"/>
          </p:nvPr>
        </p:nvSpPr>
        <p:spPr>
          <a:xfrm>
            <a:off x="1447800" y="762000"/>
            <a:ext cx="8366125" cy="5683607"/>
          </a:xfrm>
          <a:prstGeom prst="rect">
            <a:avLst/>
          </a:prstGeom>
          <a:noFill/>
          <a:ln>
            <a:noFill/>
          </a:ln>
        </p:spPr>
        <p:txBody>
          <a:bodyPr lIns="0" tIns="0" rIns="0" bIns="0" anchor="t" anchorCtr="0">
            <a:spAutoFit/>
          </a:bodyPr>
          <a:lstStyle/>
          <a:p>
            <a:pPr marL="285750" lvl="0" indent="-285750">
              <a:lnSpc>
                <a:spcPct val="100000"/>
              </a:lnSpc>
              <a:spcAft>
                <a:spcPts val="1280"/>
              </a:spcAft>
              <a:buSzPct val="98958"/>
            </a:pPr>
            <a:r>
              <a:rPr lang="en-US" b="0" dirty="0" smtClean="0"/>
              <a:t>DITA Map Definition and Purpose</a:t>
            </a:r>
          </a:p>
          <a:p>
            <a:pPr marL="285750" lvl="0" indent="-285750">
              <a:lnSpc>
                <a:spcPct val="100000"/>
              </a:lnSpc>
              <a:spcAft>
                <a:spcPts val="1280"/>
              </a:spcAft>
              <a:buSzPct val="98958"/>
            </a:pPr>
            <a:r>
              <a:rPr lang="en-US" b="0" dirty="0" smtClean="0"/>
              <a:t>Power of DITA Maps</a:t>
            </a:r>
          </a:p>
          <a:p>
            <a:pPr marL="285750" lvl="0" indent="-285750">
              <a:lnSpc>
                <a:spcPct val="100000"/>
              </a:lnSpc>
              <a:spcAft>
                <a:spcPts val="1280"/>
              </a:spcAft>
              <a:buSzPct val="98958"/>
            </a:pPr>
            <a:r>
              <a:rPr lang="en-US" b="0" dirty="0" smtClean="0"/>
              <a:t>DITA Map Types</a:t>
            </a:r>
          </a:p>
          <a:p>
            <a:pPr marL="285750" lvl="0" indent="-285750">
              <a:lnSpc>
                <a:spcPct val="100000"/>
              </a:lnSpc>
              <a:spcAft>
                <a:spcPts val="1280"/>
              </a:spcAft>
              <a:buSzPct val="98958"/>
            </a:pPr>
            <a:r>
              <a:rPr lang="en-US" b="0" dirty="0" smtClean="0"/>
              <a:t>Bookmaps – Additional Information</a:t>
            </a:r>
          </a:p>
          <a:p>
            <a:pPr marL="285750" lvl="0" indent="-285750">
              <a:lnSpc>
                <a:spcPct val="100000"/>
              </a:lnSpc>
              <a:spcAft>
                <a:spcPts val="1280"/>
              </a:spcAft>
              <a:buSzPct val="98958"/>
            </a:pPr>
            <a:r>
              <a:rPr lang="en-US" b="0" dirty="0" smtClean="0"/>
              <a:t>DITA Maps Practice</a:t>
            </a:r>
          </a:p>
          <a:p>
            <a:pPr marL="285750" lvl="0" indent="-285750">
              <a:lnSpc>
                <a:spcPct val="100000"/>
              </a:lnSpc>
              <a:spcAft>
                <a:spcPts val="1280"/>
              </a:spcAft>
              <a:buSzPct val="98958"/>
            </a:pPr>
            <a:r>
              <a:rPr lang="en-US" b="0" dirty="0" smtClean="0"/>
              <a:t>DITA Maps Examples</a:t>
            </a:r>
          </a:p>
          <a:p>
            <a:pPr marL="285750" lvl="0" indent="-285750">
              <a:lnSpc>
                <a:spcPct val="100000"/>
              </a:lnSpc>
              <a:spcAft>
                <a:spcPts val="1280"/>
              </a:spcAft>
              <a:buSzPct val="98958"/>
            </a:pPr>
            <a:r>
              <a:rPr lang="en-US" b="0" dirty="0" smtClean="0"/>
              <a:t>Under the DITA Map Hood</a:t>
            </a:r>
          </a:p>
          <a:p>
            <a:pPr marL="285750" lvl="0" indent="-285750">
              <a:lnSpc>
                <a:spcPct val="100000"/>
              </a:lnSpc>
              <a:spcAft>
                <a:spcPts val="1280"/>
              </a:spcAft>
              <a:buSzPct val="98958"/>
            </a:pPr>
            <a:r>
              <a:rPr lang="en-US" b="0" dirty="0" smtClean="0"/>
              <a:t>DITA Maps Best Practices</a:t>
            </a:r>
          </a:p>
          <a:p>
            <a:pPr marL="285750" lvl="0" indent="-285750">
              <a:lnSpc>
                <a:spcPct val="100000"/>
              </a:lnSpc>
              <a:spcAft>
                <a:spcPts val="1280"/>
              </a:spcAft>
              <a:buSzPct val="98958"/>
            </a:pPr>
            <a:r>
              <a:rPr lang="en-US" b="0" dirty="0" smtClean="0"/>
              <a:t>DITA Sub-map Uses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thinking</a:t>
            </a:r>
            <a:endParaRPr lang="en-US" dirty="0"/>
          </a:p>
        </p:txBody>
      </p:sp>
      <p:sp>
        <p:nvSpPr>
          <p:cNvPr id="3" name="Text Placeholder 2"/>
          <p:cNvSpPr>
            <a:spLocks noGrp="1"/>
          </p:cNvSpPr>
          <p:nvPr>
            <p:ph idx="1"/>
          </p:nvPr>
        </p:nvSpPr>
        <p:spPr>
          <a:xfrm>
            <a:off x="1219200" y="990600"/>
            <a:ext cx="7429499" cy="5257800"/>
          </a:xfrm>
        </p:spPr>
        <p:txBody>
          <a:bodyPr/>
          <a:lstStyle/>
          <a:p>
            <a:pPr>
              <a:buNone/>
            </a:pPr>
            <a:r>
              <a:rPr lang="en-US" dirty="0" smtClean="0"/>
              <a:t>When working on projects:</a:t>
            </a:r>
          </a:p>
          <a:p>
            <a:pPr>
              <a:spcBef>
                <a:spcPts val="600"/>
              </a:spcBef>
              <a:spcAft>
                <a:spcPts val="600"/>
              </a:spcAft>
            </a:pPr>
            <a:r>
              <a:rPr lang="en-US" b="0" dirty="0" smtClean="0"/>
              <a:t>Start thinking about content organization using DITA maps</a:t>
            </a:r>
          </a:p>
          <a:p>
            <a:pPr>
              <a:spcBef>
                <a:spcPts val="600"/>
              </a:spcBef>
              <a:spcAft>
                <a:spcPts val="600"/>
              </a:spcAft>
            </a:pPr>
            <a:r>
              <a:rPr lang="en-US" b="0" dirty="0" smtClean="0"/>
              <a:t>If you have time, think through a DITA map structure for a document you own</a:t>
            </a:r>
            <a:endParaRPr lang="en-US"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title"/>
          </p:nvPr>
        </p:nvSpPr>
        <p:spPr>
          <a:xfrm>
            <a:off x="1295400" y="304800"/>
            <a:ext cx="7129461" cy="276998"/>
          </a:xfrm>
          <a:prstGeom prst="rect">
            <a:avLst/>
          </a:prstGeom>
          <a:noFill/>
          <a:ln>
            <a:noFill/>
          </a:ln>
        </p:spPr>
        <p:txBody>
          <a:bodyPr lIns="0" tIns="0" rIns="0" bIns="0" anchor="ctr" anchorCtr="0">
            <a:spAutoFit/>
          </a:bodyPr>
          <a:lstStyle/>
          <a:p>
            <a:pPr marL="0" marR="0" lvl="0" indent="0" algn="l" rtl="0">
              <a:lnSpc>
                <a:spcPct val="90000"/>
              </a:lnSpc>
              <a:spcBef>
                <a:spcPts val="0"/>
              </a:spcBef>
              <a:spcAft>
                <a:spcPts val="0"/>
              </a:spcAft>
              <a:buClr>
                <a:schemeClr val="lt1"/>
              </a:buClr>
              <a:buSzPct val="25000"/>
              <a:buFont typeface="Tahoma"/>
              <a:buNone/>
            </a:pPr>
            <a:r>
              <a:rPr lang="en-US" sz="2000" b="1" i="0" u="none" strike="noStrike" cap="none" baseline="0" dirty="0" smtClean="0">
                <a:solidFill>
                  <a:schemeClr val="lt1"/>
                </a:solidFill>
                <a:ea typeface="Tahoma"/>
                <a:sym typeface="Tahoma"/>
              </a:rPr>
              <a:t>Session</a:t>
            </a:r>
            <a:r>
              <a:rPr lang="en-US" sz="2000" b="1" i="0" u="none" strike="noStrike" cap="none" dirty="0" smtClean="0">
                <a:solidFill>
                  <a:schemeClr val="lt1"/>
                </a:solidFill>
                <a:ea typeface="Tahoma"/>
                <a:sym typeface="Tahoma"/>
              </a:rPr>
              <a:t> results</a:t>
            </a:r>
            <a:endParaRPr lang="x-none" sz="2000" b="1" i="0" u="none" strike="noStrike" cap="none" baseline="0" dirty="0">
              <a:solidFill>
                <a:schemeClr val="lt1"/>
              </a:solidFill>
              <a:ea typeface="Tahoma"/>
              <a:sym typeface="Tahoma"/>
            </a:endParaRPr>
          </a:p>
        </p:txBody>
      </p:sp>
      <p:sp>
        <p:nvSpPr>
          <p:cNvPr id="169" name="Shape 169"/>
          <p:cNvSpPr txBox="1">
            <a:spLocks noGrp="1"/>
          </p:cNvSpPr>
          <p:nvPr>
            <p:ph idx="1"/>
          </p:nvPr>
        </p:nvSpPr>
        <p:spPr>
          <a:xfrm>
            <a:off x="1295400" y="914400"/>
            <a:ext cx="8366125" cy="4657685"/>
          </a:xfrm>
          <a:prstGeom prst="rect">
            <a:avLst/>
          </a:prstGeom>
          <a:noFill/>
          <a:ln>
            <a:noFill/>
          </a:ln>
        </p:spPr>
        <p:txBody>
          <a:bodyPr lIns="0" tIns="0" rIns="0" bIns="0" anchor="t" anchorCtr="0">
            <a:spAutoFit/>
          </a:bodyPr>
          <a:lstStyle/>
          <a:p>
            <a:pPr marL="285750" marR="0" lvl="0" indent="-285750" algn="l" rtl="0">
              <a:lnSpc>
                <a:spcPct val="100000"/>
              </a:lnSpc>
              <a:spcBef>
                <a:spcPts val="0"/>
              </a:spcBef>
              <a:spcAft>
                <a:spcPts val="1280"/>
              </a:spcAft>
              <a:buClr>
                <a:schemeClr val="tx1"/>
              </a:buClr>
              <a:buSzPct val="98958"/>
              <a:buFont typeface="Arial"/>
              <a:buChar char="•"/>
            </a:pPr>
            <a:r>
              <a:rPr lang="en-US" b="0" dirty="0" smtClean="0"/>
              <a:t>DITA Map Definition and Purpose</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Power of DITA Maps</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DITA Map Types</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Bookmaps – Additional Information</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DITA Maps Practice</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DITA Maps Examples</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Under the DITA Map Hood</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DITA Maps Best Practices</a:t>
            </a:r>
          </a:p>
          <a:p>
            <a:pPr marL="285750" marR="0" lvl="0" indent="-285750" algn="l" rtl="0">
              <a:lnSpc>
                <a:spcPct val="100000"/>
              </a:lnSpc>
              <a:spcBef>
                <a:spcPts val="0"/>
              </a:spcBef>
              <a:spcAft>
                <a:spcPts val="1280"/>
              </a:spcAft>
              <a:buClr>
                <a:schemeClr val="tx1"/>
              </a:buClr>
              <a:buSzPct val="98958"/>
              <a:buFont typeface="Arial"/>
              <a:buChar char="•"/>
            </a:pPr>
            <a:r>
              <a:rPr lang="en-US" b="0" dirty="0" smtClean="0"/>
              <a:t>DITA Sub-map Uses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DITA map definition and purpose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DITA Maps Definition</a:t>
            </a:r>
          </a:p>
          <a:p>
            <a:r>
              <a:rPr lang="en-US" b="0" dirty="0" smtClean="0"/>
              <a:t>Glue that binds your topics together – More powerful than a table of contents or a FrameMaker book file</a:t>
            </a:r>
          </a:p>
          <a:p>
            <a:r>
              <a:rPr lang="en-US" b="0" dirty="0" smtClean="0"/>
              <a:t>DITA maps are the basis for navigation and linking content together</a:t>
            </a:r>
          </a:p>
          <a:p>
            <a:endParaRPr lang="en-US" b="0" dirty="0" smtClean="0"/>
          </a:p>
          <a:p>
            <a:pPr>
              <a:buNone/>
            </a:pPr>
            <a:r>
              <a:rPr lang="en-US" dirty="0" smtClean="0"/>
              <a:t>DITA Maps Purpose</a:t>
            </a:r>
          </a:p>
          <a:p>
            <a:r>
              <a:rPr lang="en-US" b="0" dirty="0" smtClean="0"/>
              <a:t>Determine which topics show up in your output</a:t>
            </a:r>
          </a:p>
          <a:p>
            <a:r>
              <a:rPr lang="en-US" b="0" dirty="0" smtClean="0"/>
              <a:t>Define the navigation for a set of topics in a work flow to meet user needs</a:t>
            </a:r>
          </a:p>
          <a:p>
            <a:r>
              <a:rPr lang="en-US" b="0" dirty="0" smtClean="0"/>
              <a:t>Create relationships between topics – Relationship (Rel) tables for Help/HTML output (We will not cover today.)</a:t>
            </a:r>
          </a:p>
          <a:p>
            <a:endParaRPr lang="en-US" b="0" dirty="0" smtClean="0"/>
          </a:p>
          <a:p>
            <a:pPr>
              <a:buNone/>
            </a:pPr>
            <a:r>
              <a:rPr lang="en-US" dirty="0" smtClean="0"/>
              <a:t>Note: </a:t>
            </a:r>
            <a:r>
              <a:rPr lang="en-US" b="0" dirty="0" smtClean="0"/>
              <a:t>DITA maps have a .ditamap file extension.</a:t>
            </a:r>
            <a:endParaRPr lang="en-US"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 of DITA maps</a:t>
            </a:r>
            <a:endParaRPr lang="en-US" dirty="0"/>
          </a:p>
        </p:txBody>
      </p:sp>
      <p:sp>
        <p:nvSpPr>
          <p:cNvPr id="3" name="Content Placeholder 2"/>
          <p:cNvSpPr>
            <a:spLocks noGrp="1"/>
          </p:cNvSpPr>
          <p:nvPr>
            <p:ph idx="1"/>
          </p:nvPr>
        </p:nvSpPr>
        <p:spPr>
          <a:xfrm>
            <a:off x="990600" y="811213"/>
            <a:ext cx="7505699" cy="4640263"/>
          </a:xfrm>
        </p:spPr>
        <p:txBody>
          <a:bodyPr>
            <a:noAutofit/>
          </a:bodyPr>
          <a:lstStyle/>
          <a:p>
            <a:pPr>
              <a:buNone/>
            </a:pPr>
            <a:r>
              <a:rPr lang="en-US" sz="1400" dirty="0" smtClean="0">
                <a:latin typeface="Arial" panose="020B0604020202020204" pitchFamily="34" charset="0"/>
                <a:cs typeface="Arial" panose="020B0604020202020204" pitchFamily="34" charset="0"/>
              </a:rPr>
              <a:t>Power</a:t>
            </a:r>
          </a:p>
          <a:p>
            <a:r>
              <a:rPr lang="en-US" sz="1400" b="0" dirty="0" smtClean="0">
                <a:latin typeface="Arial" panose="020B0604020202020204" pitchFamily="34" charset="0"/>
                <a:cs typeface="Arial" panose="020B0604020202020204" pitchFamily="34" charset="0"/>
              </a:rPr>
              <a:t>DITA maps can be combined together in a master DITA map </a:t>
            </a:r>
          </a:p>
          <a:p>
            <a:r>
              <a:rPr lang="en-US" sz="1400" b="0" dirty="0" smtClean="0">
                <a:latin typeface="Arial" panose="020B0604020202020204" pitchFamily="34" charset="0"/>
                <a:cs typeface="Arial" panose="020B0604020202020204" pitchFamily="34" charset="0"/>
              </a:rPr>
              <a:t>DITA maps can be nested within other DITA maps</a:t>
            </a:r>
          </a:p>
          <a:p>
            <a:r>
              <a:rPr lang="en-US" sz="1400" b="0" dirty="0" smtClean="0">
                <a:latin typeface="Arial" panose="020B0604020202020204" pitchFamily="34" charset="0"/>
                <a:cs typeface="Arial" panose="020B0604020202020204" pitchFamily="34" charset="0"/>
              </a:rPr>
              <a:t>Non-DITA content can be referenced in a DITA map</a:t>
            </a:r>
          </a:p>
          <a:p>
            <a:endParaRPr lang="en-US" sz="1400" dirty="0" smtClean="0">
              <a:latin typeface="Arial" panose="020B0604020202020204" pitchFamily="34" charset="0"/>
              <a:cs typeface="Arial" panose="020B0604020202020204" pitchFamily="34" charset="0"/>
            </a:endParaRPr>
          </a:p>
          <a:p>
            <a:pPr>
              <a:buNone/>
            </a:pPr>
            <a:r>
              <a:rPr lang="en-US" sz="1400" dirty="0" smtClean="0">
                <a:latin typeface="Arial" panose="020B0604020202020204" pitchFamily="34" charset="0"/>
                <a:cs typeface="Arial" panose="020B0604020202020204" pitchFamily="34" charset="0"/>
              </a:rPr>
              <a:t>End Result</a:t>
            </a:r>
          </a:p>
          <a:p>
            <a:r>
              <a:rPr lang="en-US" sz="1400" b="0" dirty="0" smtClean="0">
                <a:latin typeface="Arial" panose="020B0604020202020204" pitchFamily="34" charset="0"/>
                <a:cs typeface="Arial" panose="020B0604020202020204" pitchFamily="34" charset="0"/>
              </a:rPr>
              <a:t>Endless combinations of topics to create different outputs relatively quickly and easily (Most of us can’t do this today.)</a:t>
            </a:r>
          </a:p>
          <a:p>
            <a:endParaRPr lang="en-US" sz="1400" b="0" dirty="0" smtClean="0">
              <a:latin typeface="Arial" panose="020B0604020202020204" pitchFamily="34" charset="0"/>
              <a:cs typeface="Arial" panose="020B0604020202020204" pitchFamily="34" charset="0"/>
            </a:endParaRPr>
          </a:p>
          <a:p>
            <a:pPr>
              <a:buNone/>
            </a:pPr>
            <a:r>
              <a:rPr lang="en-US" sz="1400" dirty="0" smtClean="0">
                <a:latin typeface="Arial" panose="020B0604020202020204" pitchFamily="34" charset="0"/>
                <a:cs typeface="Arial" panose="020B0604020202020204" pitchFamily="34" charset="0"/>
              </a:rPr>
              <a:t>Examples</a:t>
            </a:r>
          </a:p>
          <a:p>
            <a:r>
              <a:rPr lang="en-US" sz="1400" dirty="0" smtClean="0">
                <a:latin typeface="Arial" panose="020B0604020202020204" pitchFamily="34" charset="0"/>
                <a:cs typeface="Arial" panose="020B0604020202020204" pitchFamily="34" charset="0"/>
              </a:rPr>
              <a:t>Product Suite </a:t>
            </a:r>
            <a:r>
              <a:rPr lang="en-US" sz="1400" b="0" dirty="0" smtClean="0">
                <a:latin typeface="Arial" panose="020B0604020202020204" pitchFamily="34" charset="0"/>
                <a:cs typeface="Arial" panose="020B0604020202020204" pitchFamily="34" charset="0"/>
              </a:rPr>
              <a:t>– Support wanted an online reference of the entire documentation set. Created a master DITA map and referenced 10 other DITA maps. Published web help to a support site. </a:t>
            </a:r>
          </a:p>
          <a:p>
            <a:r>
              <a:rPr lang="en-US" sz="1400" dirty="0" smtClean="0">
                <a:latin typeface="Arial" panose="020B0604020202020204" pitchFamily="34" charset="0"/>
                <a:cs typeface="Arial" panose="020B0604020202020204" pitchFamily="34" charset="0"/>
              </a:rPr>
              <a:t>Best Practices </a:t>
            </a:r>
            <a:r>
              <a:rPr lang="en-US" sz="1400" b="0" dirty="0" smtClean="0">
                <a:latin typeface="Arial" panose="020B0604020202020204" pitchFamily="34" charset="0"/>
                <a:cs typeface="Arial" panose="020B0604020202020204" pitchFamily="34" charset="0"/>
              </a:rPr>
              <a:t>– Customer wanted a document with all of our best practices. Created a DITA map, added best practice topics, and generated PDF. </a:t>
            </a:r>
          </a:p>
          <a:p>
            <a:r>
              <a:rPr lang="en-US" sz="1400" dirty="0" smtClean="0">
                <a:latin typeface="Arial" panose="020B0604020202020204" pitchFamily="34" charset="0"/>
                <a:cs typeface="Arial" panose="020B0604020202020204" pitchFamily="34" charset="0"/>
              </a:rPr>
              <a:t>Training Workbook </a:t>
            </a:r>
            <a:r>
              <a:rPr lang="en-US" sz="1400" b="0" dirty="0" smtClean="0">
                <a:latin typeface="Arial" panose="020B0604020202020204" pitchFamily="34" charset="0"/>
                <a:cs typeface="Arial" panose="020B0604020202020204" pitchFamily="34" charset="0"/>
              </a:rPr>
              <a:t>– Customer wanted a PDF of the training materials for three-day training. Created a master DITA map, referenced training materials, and generated a PDF. </a:t>
            </a:r>
          </a:p>
          <a:p>
            <a:endParaRPr lang="en-US" sz="1400" b="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DITA Map Types</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b="0" dirty="0" smtClean="0"/>
              <a:t>Traditional DITA map – Used for all types output</a:t>
            </a:r>
          </a:p>
          <a:p>
            <a:pPr>
              <a:spcBef>
                <a:spcPts val="600"/>
              </a:spcBef>
              <a:spcAft>
                <a:spcPts val="600"/>
              </a:spcAft>
            </a:pPr>
            <a:r>
              <a:rPr lang="en-US" b="0" dirty="0" smtClean="0"/>
              <a:t>Bookmap – Designed specifically for traditional book-like information </a:t>
            </a:r>
            <a:br>
              <a:rPr lang="en-US" b="0" dirty="0" smtClean="0"/>
            </a:br>
            <a:r>
              <a:rPr lang="en-US" b="0" dirty="0" smtClean="0"/>
              <a:t>(DITA tags and attributes are specific for books)</a:t>
            </a:r>
          </a:p>
          <a:p>
            <a:endParaRPr lang="en-US" b="0" dirty="0" smtClean="0"/>
          </a:p>
          <a:p>
            <a:endParaRPr lang="en-US"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Bookmaps – Additional information – Tech alert!</a:t>
            </a:r>
            <a:endParaRPr lang="en-US" dirty="0"/>
          </a:p>
        </p:txBody>
      </p:sp>
      <p:sp>
        <p:nvSpPr>
          <p:cNvPr id="3" name="Content Placeholder 2"/>
          <p:cNvSpPr>
            <a:spLocks noGrp="1"/>
          </p:cNvSpPr>
          <p:nvPr>
            <p:ph idx="1"/>
          </p:nvPr>
        </p:nvSpPr>
        <p:spPr>
          <a:xfrm>
            <a:off x="762000" y="801688"/>
            <a:ext cx="7924801" cy="5715000"/>
          </a:xfrm>
        </p:spPr>
        <p:txBody>
          <a:bodyPr>
            <a:normAutofit/>
          </a:bodyPr>
          <a:lstStyle/>
          <a:p>
            <a:pPr>
              <a:spcBef>
                <a:spcPts val="600"/>
              </a:spcBef>
              <a:spcAft>
                <a:spcPts val="600"/>
              </a:spcAft>
            </a:pPr>
            <a:r>
              <a:rPr lang="en-US" sz="1100" b="0" dirty="0" smtClean="0">
                <a:latin typeface="Arial" panose="020B0604020202020204" pitchFamily="34" charset="0"/>
                <a:cs typeface="Arial" panose="020B0604020202020204" pitchFamily="34" charset="0"/>
              </a:rPr>
              <a:t>Special type of a DITA map that was introduced with DITA 1.1. Create a hierarchy of topic references that resembles the structure of a printed book. The general order of elements in a bookmap is similar to that of the map, although the top-level map element names will be different. The title of a bookmap can be bookmap/title or bookmap/booktitle. The bookmap’s metadata is stored in the bookmeta element (very similar to the topicmeta of the map).</a:t>
            </a:r>
          </a:p>
          <a:p>
            <a:pPr>
              <a:spcBef>
                <a:spcPts val="600"/>
              </a:spcBef>
              <a:spcAft>
                <a:spcPts val="600"/>
              </a:spcAft>
            </a:pPr>
            <a:r>
              <a:rPr lang="en-US" sz="1100" b="0" dirty="0" smtClean="0">
                <a:latin typeface="Arial" panose="020B0604020202020204" pitchFamily="34" charset="0"/>
                <a:cs typeface="Arial" panose="020B0604020202020204" pitchFamily="34" charset="0"/>
              </a:rPr>
              <a:t>The most significant difference between the map and bookmap are the topic referencing elements. A bookmap provides many specialized topic referencing elements for book-specific purposes that group topicrefs into logical sections.</a:t>
            </a:r>
          </a:p>
          <a:p>
            <a:pPr>
              <a:spcBef>
                <a:spcPts val="600"/>
              </a:spcBef>
              <a:spcAft>
                <a:spcPts val="600"/>
              </a:spcAft>
            </a:pPr>
            <a:r>
              <a:rPr lang="en-US" sz="1100" b="0" dirty="0" smtClean="0">
                <a:latin typeface="Arial" panose="020B0604020202020204" pitchFamily="34" charset="0"/>
                <a:cs typeface="Arial" panose="020B0604020202020204" pitchFamily="34" charset="0"/>
              </a:rPr>
              <a:t>The first logical grouping is the frontmatter element. The frontmatter element can contain a number of topic referencing elements (including topicref) that specify topics that are part of a book’s frontmatter. A similar backmatter element can be added at the end of the book. One of the special elements in the frontmatter and backmatter is the booklists element.</a:t>
            </a:r>
          </a:p>
          <a:p>
            <a:pPr>
              <a:spcBef>
                <a:spcPts val="600"/>
              </a:spcBef>
              <a:spcAft>
                <a:spcPts val="600"/>
              </a:spcAft>
            </a:pPr>
            <a:r>
              <a:rPr lang="en-US" sz="1100" b="0" dirty="0" smtClean="0">
                <a:latin typeface="Arial" panose="020B0604020202020204" pitchFamily="34" charset="0"/>
                <a:cs typeface="Arial" panose="020B0604020202020204" pitchFamily="34" charset="0"/>
              </a:rPr>
              <a:t>The booklists element (a child of the frontmatter and backmatter elements) can contain one or more “list” elements that are intended to provide generated lists (similar to the FrameMaker generated list files like a “toc” or “index”). </a:t>
            </a:r>
          </a:p>
          <a:p>
            <a:pPr>
              <a:spcBef>
                <a:spcPts val="600"/>
              </a:spcBef>
              <a:spcAft>
                <a:spcPts val="600"/>
              </a:spcAft>
            </a:pPr>
            <a:r>
              <a:rPr lang="en-US" sz="1100" b="0" dirty="0" smtClean="0">
                <a:latin typeface="Arial" panose="020B0604020202020204" pitchFamily="34" charset="0"/>
                <a:cs typeface="Arial" panose="020B0604020202020204" pitchFamily="34" charset="0"/>
              </a:rPr>
              <a:t>Following the frontmatter element can be a number of topic grouping elements such as part, chapter, and appendix. The part element can be used to organize chapter and appendix elements into parts, and the chapter and appendix elements are used to organize topicrefs. After the last part, chapter, or appendix can be the backmatter element, similar to the frontmatter element described above.</a:t>
            </a:r>
          </a:p>
          <a:p>
            <a:pPr>
              <a:spcBef>
                <a:spcPts val="600"/>
              </a:spcBef>
              <a:spcAft>
                <a:spcPts val="600"/>
              </a:spcAft>
            </a:pPr>
            <a:r>
              <a:rPr lang="en-US" sz="1100" b="0" dirty="0" smtClean="0">
                <a:latin typeface="Arial" panose="020B0604020202020204" pitchFamily="34" charset="0"/>
                <a:cs typeface="Arial" panose="020B0604020202020204" pitchFamily="34" charset="0"/>
              </a:rPr>
              <a:t>A bookmap can also make use of relationship tables in the same way they are used in a map. </a:t>
            </a:r>
            <a:r>
              <a:rPr lang="en-US" sz="1100" b="0" dirty="0" smtClean="0">
                <a:latin typeface="Arial" panose="020B0604020202020204" pitchFamily="34" charset="0"/>
                <a:cs typeface="Arial" panose="020B0604020202020204" pitchFamily="34" charset="0"/>
              </a:rPr>
              <a:t>Even </a:t>
            </a:r>
            <a:r>
              <a:rPr lang="en-US" sz="1100" b="0" dirty="0" smtClean="0">
                <a:latin typeface="Arial" panose="020B0604020202020204" pitchFamily="34" charset="0"/>
                <a:cs typeface="Arial" panose="020B0604020202020204" pitchFamily="34" charset="0"/>
              </a:rPr>
              <a:t>though your bookmap may make use of part, chapter, and appendix topic referencing elements, the reltable can only contain topicref elements.</a:t>
            </a:r>
          </a:p>
          <a:p>
            <a:pPr>
              <a:spcBef>
                <a:spcPts val="600"/>
              </a:spcBef>
              <a:spcAft>
                <a:spcPts val="600"/>
              </a:spcAft>
            </a:pPr>
            <a:endParaRPr lang="en-US" sz="1000" b="0" dirty="0" smtClean="0"/>
          </a:p>
          <a:p>
            <a:pPr marL="112713" indent="-1588">
              <a:spcBef>
                <a:spcPts val="600"/>
              </a:spcBef>
              <a:spcAft>
                <a:spcPts val="600"/>
              </a:spcAft>
              <a:buNone/>
            </a:pPr>
            <a:r>
              <a:rPr lang="en-US" b="0" dirty="0" smtClean="0"/>
              <a:t>Bottom Line – Bookmaps give you different DITA tags and attributes that are specifically used for book elements</a:t>
            </a:r>
          </a:p>
          <a:p>
            <a:pPr>
              <a:buNone/>
            </a:pPr>
            <a:endParaRPr lang="en-US" sz="10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Practice DITA Maps</a:t>
            </a:r>
            <a:endParaRPr lang="en-US" dirty="0"/>
          </a:p>
        </p:txBody>
      </p:sp>
      <p:sp>
        <p:nvSpPr>
          <p:cNvPr id="3" name="Content Placeholder 2"/>
          <p:cNvSpPr>
            <a:spLocks noGrp="1"/>
          </p:cNvSpPr>
          <p:nvPr>
            <p:ph idx="1"/>
          </p:nvPr>
        </p:nvSpPr>
        <p:spPr/>
        <p:txBody>
          <a:bodyPr/>
          <a:lstStyle/>
          <a:p>
            <a:endParaRPr lang="en-US" b="0" dirty="0" smtClean="0"/>
          </a:p>
          <a:p>
            <a:pPr>
              <a:buNone/>
            </a:pPr>
            <a:endParaRPr lang="en-US" b="0" dirty="0" smtClean="0"/>
          </a:p>
          <a:p>
            <a:endParaRPr lang="en-US" dirty="0"/>
          </a:p>
        </p:txBody>
      </p:sp>
      <p:sp>
        <p:nvSpPr>
          <p:cNvPr id="4" name="Text Placeholder 2"/>
          <p:cNvSpPr txBox="1">
            <a:spLocks/>
          </p:cNvSpPr>
          <p:nvPr/>
        </p:nvSpPr>
        <p:spPr bwMode="gray">
          <a:xfrm>
            <a:off x="990600" y="914400"/>
            <a:ext cx="7239000" cy="4640262"/>
          </a:xfrm>
          <a:prstGeom prst="rect">
            <a:avLst/>
          </a:prstGeom>
          <a:noFill/>
          <a:ln>
            <a:noFill/>
          </a:ln>
        </p:spPr>
        <p:txBody>
          <a:bodyPr lIns="91425" tIns="91425" rIns="91425" bIns="91425" anchor="t" anchorCtr="0"/>
          <a:lstStyle/>
          <a:p>
            <a:pPr marL="342900" marR="0" lvl="0" indent="-231775" algn="l" defTabSz="914400" rtl="0" eaLnBrk="1" fontAlgn="auto" latinLnBrk="0" hangingPunct="1">
              <a:lnSpc>
                <a:spcPct val="125000"/>
              </a:lnSpc>
              <a:spcBef>
                <a:spcPts val="600"/>
              </a:spcBef>
              <a:spcAft>
                <a:spcPts val="600"/>
              </a:spcAft>
              <a:buClr>
                <a:schemeClr val="tx1"/>
              </a:buClr>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Verdana"/>
                <a:ea typeface="Verdana"/>
                <a:cs typeface="Verdana"/>
                <a:sym typeface="Verdana"/>
              </a:rPr>
              <a:t>Goals</a:t>
            </a:r>
            <a:r>
              <a:rPr lang="en-US" sz="2000" dirty="0" smtClean="0">
                <a:solidFill>
                  <a:schemeClr val="tx1"/>
                </a:solidFill>
                <a:latin typeface="Verdana"/>
                <a:ea typeface="Verdana"/>
                <a:cs typeface="Verdana"/>
                <a:sym typeface="Verdana"/>
              </a:rPr>
              <a:t> – List the goals we have when you use some piece of software (in the example, we are using Oracle) (keep it to 3 goals)</a:t>
            </a:r>
          </a:p>
          <a:p>
            <a:pPr marL="342900" marR="0" lvl="0" indent="-231775" algn="l" defTabSz="914400" rtl="0" eaLnBrk="1" fontAlgn="auto" latinLnBrk="0" hangingPunct="1">
              <a:lnSpc>
                <a:spcPct val="125000"/>
              </a:lnSpc>
              <a:spcBef>
                <a:spcPts val="600"/>
              </a:spcBef>
              <a:spcAft>
                <a:spcPts val="600"/>
              </a:spcAft>
              <a:buClr>
                <a:schemeClr val="tx1"/>
              </a:buClr>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Verdana"/>
                <a:ea typeface="Verdana"/>
                <a:cs typeface="Verdana"/>
                <a:sym typeface="Verdana"/>
              </a:rPr>
              <a:t>List</a:t>
            </a:r>
            <a:r>
              <a:rPr kumimoji="0" lang="en-US" sz="2000" b="0" i="0" u="none" strike="noStrike" kern="0" cap="none" spc="0" normalizeH="0" noProof="0" dirty="0" smtClean="0">
                <a:ln>
                  <a:noFill/>
                </a:ln>
                <a:solidFill>
                  <a:schemeClr val="tx1"/>
                </a:solidFill>
                <a:effectLst/>
                <a:uLnTx/>
                <a:uFillTx/>
                <a:latin typeface="Verdana"/>
                <a:ea typeface="Verdana"/>
                <a:cs typeface="Verdana"/>
                <a:sym typeface="Verdana"/>
              </a:rPr>
              <a:t>  the tasks for the goals</a:t>
            </a:r>
          </a:p>
          <a:p>
            <a:pPr marL="342900" marR="0" lvl="0" indent="-231775" algn="l" defTabSz="914400" rtl="0" eaLnBrk="1" fontAlgn="auto" latinLnBrk="0" hangingPunct="1">
              <a:lnSpc>
                <a:spcPct val="125000"/>
              </a:lnSpc>
              <a:spcBef>
                <a:spcPts val="600"/>
              </a:spcBef>
              <a:spcAft>
                <a:spcPts val="600"/>
              </a:spcAft>
              <a:buClr>
                <a:schemeClr val="tx1"/>
              </a:buClr>
              <a:buSzTx/>
              <a:buFont typeface="Arial" pitchFamily="34" charset="0"/>
              <a:buChar char="•"/>
              <a:tabLst/>
              <a:defRPr/>
            </a:pPr>
            <a:r>
              <a:rPr lang="en-US" sz="2000" baseline="0" dirty="0" smtClean="0">
                <a:solidFill>
                  <a:schemeClr val="tx1"/>
                </a:solidFill>
                <a:latin typeface="Verdana"/>
                <a:ea typeface="Verdana"/>
                <a:cs typeface="Verdana"/>
                <a:sym typeface="Verdana"/>
              </a:rPr>
              <a:t>List</a:t>
            </a:r>
            <a:r>
              <a:rPr lang="en-US" sz="2000" dirty="0" smtClean="0">
                <a:solidFill>
                  <a:schemeClr val="tx1"/>
                </a:solidFill>
                <a:latin typeface="Verdana"/>
                <a:ea typeface="Verdana"/>
                <a:cs typeface="Verdana"/>
                <a:sym typeface="Verdana"/>
              </a:rPr>
              <a:t> the concepts for the goals</a:t>
            </a:r>
          </a:p>
          <a:p>
            <a:pPr marL="342900" marR="0" lvl="0" indent="-231775" algn="l" defTabSz="914400" rtl="0" eaLnBrk="1" fontAlgn="auto" latinLnBrk="0" hangingPunct="1">
              <a:lnSpc>
                <a:spcPct val="125000"/>
              </a:lnSpc>
              <a:spcBef>
                <a:spcPts val="600"/>
              </a:spcBef>
              <a:spcAft>
                <a:spcPts val="600"/>
              </a:spcAft>
              <a:buClr>
                <a:schemeClr val="tx1"/>
              </a:buClr>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Verdana"/>
                <a:ea typeface="Verdana"/>
                <a:cs typeface="Verdana"/>
                <a:sym typeface="Verdana"/>
              </a:rPr>
              <a:t>List</a:t>
            </a:r>
            <a:r>
              <a:rPr kumimoji="0" lang="en-US" sz="2000" b="0" i="0" u="none" strike="noStrike" kern="0" cap="none" spc="0" normalizeH="0" noProof="0" dirty="0" smtClean="0">
                <a:ln>
                  <a:noFill/>
                </a:ln>
                <a:solidFill>
                  <a:schemeClr val="tx1"/>
                </a:solidFill>
                <a:effectLst/>
                <a:uLnTx/>
                <a:uFillTx/>
                <a:latin typeface="Verdana"/>
                <a:ea typeface="Verdana"/>
                <a:cs typeface="Verdana"/>
                <a:sym typeface="Verdana"/>
              </a:rPr>
              <a:t> the reference information for the goals</a:t>
            </a:r>
            <a:endParaRPr kumimoji="0" lang="en-US" sz="2000" b="0" i="0" u="none" strike="noStrike" kern="0" cap="none" spc="0" normalizeH="0" baseline="0" noProof="0" dirty="0" smtClean="0">
              <a:ln>
                <a:noFill/>
              </a:ln>
              <a:solidFill>
                <a:schemeClr val="tx1"/>
              </a:solidFill>
              <a:effectLst/>
              <a:uLnTx/>
              <a:uFillTx/>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DITA Map Result – Using Oracle</a:t>
            </a:r>
            <a:endParaRPr lang="en-US" dirty="0"/>
          </a:p>
        </p:txBody>
      </p:sp>
      <p:sp>
        <p:nvSpPr>
          <p:cNvPr id="3" name="Text Placeholder 2"/>
          <p:cNvSpPr>
            <a:spLocks noGrp="1"/>
          </p:cNvSpPr>
          <p:nvPr>
            <p:ph idx="1"/>
          </p:nvPr>
        </p:nvSpPr>
        <p:spPr>
          <a:xfrm>
            <a:off x="381000" y="838200"/>
            <a:ext cx="8277224" cy="381000"/>
          </a:xfrm>
        </p:spPr>
        <p:txBody>
          <a:bodyPr>
            <a:normAutofit fontScale="77500" lnSpcReduction="20000"/>
          </a:bodyPr>
          <a:lstStyle/>
          <a:p>
            <a:pPr marL="112713" indent="-1588">
              <a:buNone/>
              <a:tabLst>
                <a:tab pos="112713" algn="l"/>
              </a:tabLst>
            </a:pPr>
            <a:r>
              <a:rPr lang="en-US" dirty="0" smtClean="0"/>
              <a:t>This is what the team built with our three goals  </a:t>
            </a:r>
          </a:p>
        </p:txBody>
      </p:sp>
      <p:pic>
        <p:nvPicPr>
          <p:cNvPr id="1027" name="Picture 3"/>
          <p:cNvPicPr>
            <a:picLocks noChangeAspect="1" noChangeArrowheads="1"/>
          </p:cNvPicPr>
          <p:nvPr/>
        </p:nvPicPr>
        <p:blipFill>
          <a:blip r:embed="rId2"/>
          <a:srcRect/>
          <a:stretch>
            <a:fillRect/>
          </a:stretch>
        </p:blipFill>
        <p:spPr bwMode="auto">
          <a:xfrm>
            <a:off x="5276850" y="1962148"/>
            <a:ext cx="3248025" cy="4352925"/>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1066800" y="1676399"/>
            <a:ext cx="3209925" cy="4924425"/>
          </a:xfrm>
          <a:prstGeom prst="rect">
            <a:avLst/>
          </a:prstGeom>
          <a:noFill/>
          <a:ln w="9525">
            <a:noFill/>
            <a:miter lim="800000"/>
            <a:headEnd/>
            <a:tailEnd/>
          </a:ln>
        </p:spPr>
      </p:pic>
      <p:sp>
        <p:nvSpPr>
          <p:cNvPr id="8" name="TextBox 7"/>
          <p:cNvSpPr txBox="1"/>
          <p:nvPr/>
        </p:nvSpPr>
        <p:spPr>
          <a:xfrm>
            <a:off x="5181600" y="1524000"/>
            <a:ext cx="3581400" cy="523220"/>
          </a:xfrm>
          <a:prstGeom prst="rect">
            <a:avLst/>
          </a:prstGeom>
          <a:noFill/>
        </p:spPr>
        <p:txBody>
          <a:bodyPr wrap="square" rtlCol="0">
            <a:spAutoFit/>
          </a:bodyPr>
          <a:lstStyle/>
          <a:p>
            <a:r>
              <a:rPr lang="en-US" dirty="0" smtClean="0"/>
              <a:t>Example 2 has all topics in 1 DITA Map</a:t>
            </a:r>
          </a:p>
          <a:p>
            <a:endParaRPr lang="en-US" dirty="0"/>
          </a:p>
        </p:txBody>
      </p:sp>
      <p:sp>
        <p:nvSpPr>
          <p:cNvPr id="9" name="TextBox 8"/>
          <p:cNvSpPr txBox="1"/>
          <p:nvPr/>
        </p:nvSpPr>
        <p:spPr>
          <a:xfrm>
            <a:off x="914400" y="1293911"/>
            <a:ext cx="4267200" cy="523220"/>
          </a:xfrm>
          <a:prstGeom prst="rect">
            <a:avLst/>
          </a:prstGeom>
          <a:noFill/>
        </p:spPr>
        <p:txBody>
          <a:bodyPr wrap="square" rtlCol="0">
            <a:spAutoFit/>
          </a:bodyPr>
          <a:lstStyle/>
          <a:p>
            <a:r>
              <a:rPr lang="en-US" dirty="0" smtClean="0"/>
              <a:t>Example 1 has 3 sub-maps  and 1 master DITA map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example</a:t>
            </a:r>
            <a:endParaRPr lang="en-US" dirty="0"/>
          </a:p>
        </p:txBody>
      </p:sp>
      <p:sp>
        <p:nvSpPr>
          <p:cNvPr id="7" name="Text Placeholder 2"/>
          <p:cNvSpPr txBox="1">
            <a:spLocks/>
          </p:cNvSpPr>
          <p:nvPr/>
        </p:nvSpPr>
        <p:spPr bwMode="gray">
          <a:xfrm>
            <a:off x="685800" y="1295400"/>
            <a:ext cx="3908425" cy="4640262"/>
          </a:xfrm>
          <a:prstGeom prst="rect">
            <a:avLst/>
          </a:prstGeom>
          <a:noFill/>
          <a:ln>
            <a:noFill/>
          </a:ln>
        </p:spPr>
        <p:txBody>
          <a:bodyPr lIns="91425" tIns="91425" rIns="91425" bIns="91425" anchor="t" anchorCtr="0"/>
          <a:lstStyle/>
          <a:p>
            <a:pPr marL="342900" marR="0" lvl="0" indent="-231775" algn="l" defTabSz="914400" rtl="0" eaLnBrk="1" fontAlgn="auto" latinLnBrk="0" hangingPunct="1">
              <a:lnSpc>
                <a:spcPct val="125000"/>
              </a:lnSpc>
              <a:spcBef>
                <a:spcPts val="600"/>
              </a:spcBef>
              <a:spcAft>
                <a:spcPts val="600"/>
              </a:spcAft>
              <a:buClr>
                <a:schemeClr val="tx1"/>
              </a:buClr>
              <a:buSzTx/>
              <a:buFont typeface="Arial"/>
              <a:buChar char="•"/>
              <a:tabLst/>
              <a:defRPr/>
            </a:pPr>
            <a:r>
              <a:rPr kumimoji="0" lang="en-US" sz="2000" b="0" i="0" u="none" strike="noStrike" kern="0" cap="none" spc="0" normalizeH="0" baseline="0" noProof="0" dirty="0" smtClean="0">
                <a:ln>
                  <a:noFill/>
                </a:ln>
                <a:solidFill>
                  <a:schemeClr val="tx1"/>
                </a:solidFill>
                <a:effectLst/>
                <a:uLnTx/>
                <a:uFillTx/>
                <a:latin typeface="Verdana"/>
                <a:ea typeface="Verdana"/>
                <a:cs typeface="Verdana"/>
                <a:sym typeface="Verdana"/>
              </a:rPr>
              <a:t>DITA map</a:t>
            </a:r>
            <a:r>
              <a:rPr lang="en-US" sz="2000" dirty="0" smtClean="0">
                <a:solidFill>
                  <a:schemeClr val="tx1"/>
                </a:solidFill>
                <a:latin typeface="Verdana"/>
                <a:ea typeface="Verdana"/>
                <a:cs typeface="Verdana"/>
                <a:sym typeface="Verdana"/>
              </a:rPr>
              <a:t> organization for this process</a:t>
            </a:r>
          </a:p>
          <a:p>
            <a:pPr marL="342900" marR="0" lvl="0" indent="-231775" algn="l" defTabSz="914400" rtl="0" eaLnBrk="1" fontAlgn="auto" latinLnBrk="0" hangingPunct="1">
              <a:lnSpc>
                <a:spcPct val="125000"/>
              </a:lnSpc>
              <a:spcBef>
                <a:spcPts val="600"/>
              </a:spcBef>
              <a:spcAft>
                <a:spcPts val="600"/>
              </a:spcAft>
              <a:buClr>
                <a:schemeClr val="tx1"/>
              </a:buClr>
              <a:buSzTx/>
              <a:buFont typeface="Arial"/>
              <a:buChar char="•"/>
              <a:tabLst/>
              <a:defRPr/>
            </a:pPr>
            <a:r>
              <a:rPr lang="en-US" sz="2000" dirty="0" smtClean="0">
                <a:solidFill>
                  <a:schemeClr val="tx1"/>
                </a:solidFill>
                <a:latin typeface="Verdana"/>
                <a:ea typeface="Verdana"/>
                <a:cs typeface="Verdana"/>
                <a:sym typeface="Verdana"/>
              </a:rPr>
              <a:t>You can reuse the hardware and software topics anywhere you would like</a:t>
            </a:r>
          </a:p>
        </p:txBody>
      </p:sp>
      <p:pic>
        <p:nvPicPr>
          <p:cNvPr id="3" name="Picture 2"/>
          <p:cNvPicPr>
            <a:picLocks noChangeAspect="1"/>
          </p:cNvPicPr>
          <p:nvPr/>
        </p:nvPicPr>
        <p:blipFill>
          <a:blip r:embed="rId2"/>
          <a:stretch>
            <a:fillRect/>
          </a:stretch>
        </p:blipFill>
        <p:spPr>
          <a:xfrm>
            <a:off x="5105400" y="1295400"/>
            <a:ext cx="3200400" cy="337339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4856</TotalTime>
  <Words>1056</Words>
  <Application>Microsoft Office PowerPoint</Application>
  <PresentationFormat>On-screen Show (4:3)</PresentationFormat>
  <Paragraphs>90</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Tahoma</vt:lpstr>
      <vt:lpstr>Trebuchet MS</vt:lpstr>
      <vt:lpstr>Tw Cen MT</vt:lpstr>
      <vt:lpstr>Verdana</vt:lpstr>
      <vt:lpstr>Circuit</vt:lpstr>
      <vt:lpstr>DITA Maps</vt:lpstr>
      <vt:lpstr>Session results</vt:lpstr>
      <vt:lpstr>DITA map definition and purpose</vt:lpstr>
      <vt:lpstr>Power of DITA maps</vt:lpstr>
      <vt:lpstr>DITA Map Types</vt:lpstr>
      <vt:lpstr>Bookmaps – Additional information – Tech alert!</vt:lpstr>
      <vt:lpstr>Let’s Practice DITA Maps</vt:lpstr>
      <vt:lpstr>DITA Map Result – Using Oracle</vt:lpstr>
      <vt:lpstr>Another example</vt:lpstr>
      <vt:lpstr>Looking Under the Hood of DITA maps</vt:lpstr>
      <vt:lpstr>DITA Map best practices</vt:lpstr>
      <vt:lpstr>Using Sub-maps</vt:lpstr>
      <vt:lpstr>Session Results – Where we’ve been</vt:lpstr>
      <vt:lpstr>Start thinking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 TRM</dc:title>
  <dc:creator>Pam Noreault</dc:creator>
  <cp:lastModifiedBy>Pam Noreault</cp:lastModifiedBy>
  <cp:revision>445</cp:revision>
  <dcterms:modified xsi:type="dcterms:W3CDTF">2016-01-12T15:18:10Z</dcterms:modified>
</cp:coreProperties>
</file>