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8"/>
  </p:notesMasterIdLst>
  <p:sldIdLst>
    <p:sldId id="293" r:id="rId2"/>
    <p:sldId id="294" r:id="rId3"/>
    <p:sldId id="370" r:id="rId4"/>
    <p:sldId id="382" r:id="rId5"/>
    <p:sldId id="388" r:id="rId6"/>
    <p:sldId id="375" r:id="rId7"/>
    <p:sldId id="383" r:id="rId8"/>
    <p:sldId id="384" r:id="rId9"/>
    <p:sldId id="385" r:id="rId10"/>
    <p:sldId id="386" r:id="rId11"/>
    <p:sldId id="387" r:id="rId12"/>
    <p:sldId id="389" r:id="rId13"/>
    <p:sldId id="390" r:id="rId14"/>
    <p:sldId id="392" r:id="rId15"/>
    <p:sldId id="369" r:id="rId16"/>
    <p:sldId id="366" r:id="rId17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6E08FA-0A9C-4959-B4E2-265DDCFA69CF}">
  <a:tblStyle styleId="{FE6E08FA-0A9C-4959-B4E2-265DDCFA69CF}" styleName="Table_0"/>
  <a:tblStyle styleId="{97F86ADC-F7B2-45BE-984E-FE51908FB2A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9" autoAdjust="0"/>
    <p:restoredTop sz="94660"/>
  </p:normalViewPr>
  <p:slideViewPr>
    <p:cSldViewPr>
      <p:cViewPr varScale="1">
        <p:scale>
          <a:sx n="101" d="100"/>
          <a:sy n="101" d="100"/>
        </p:scale>
        <p:origin x="5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1304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2184" y="4561225"/>
            <a:ext cx="5850833" cy="4320211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1304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888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36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2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bonus of a CCMS is that you can reorg it without breaking links.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2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68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4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5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5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4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8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0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29499" cy="4968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429499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5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5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8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842" y="239713"/>
            <a:ext cx="7429499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842" y="1110573"/>
            <a:ext cx="7429499" cy="47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78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DITA Content Reuse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with copy-to attribute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713537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6200000">
            <a:off x="1790700" y="46101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7200" y="37338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43400" y="4648200"/>
            <a:ext cx="3200400" cy="990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6400" y="3066655"/>
            <a:ext cx="2590800" cy="7830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Reusing Pieces of Content (Conref)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-3175">
              <a:buNone/>
            </a:pPr>
            <a:r>
              <a:rPr lang="en-US" dirty="0" smtClean="0"/>
              <a:t>Element Level </a:t>
            </a:r>
            <a:r>
              <a:rPr lang="en-US" b="0" dirty="0" smtClean="0"/>
              <a:t>- Manage frequently updated content  at the element level, proper nouns are a great choice</a:t>
            </a:r>
          </a:p>
          <a:p>
            <a:r>
              <a:rPr lang="en-US" sz="1900" b="0" dirty="0" smtClean="0"/>
              <a:t>&lt;cite&gt; element for titles of books and information sets</a:t>
            </a:r>
          </a:p>
          <a:p>
            <a:r>
              <a:rPr lang="en-US" sz="1900" b="0" dirty="0" smtClean="0"/>
              <a:t>&lt;filepath&gt; element for file, directory or path names</a:t>
            </a:r>
          </a:p>
          <a:p>
            <a:r>
              <a:rPr lang="en-US" sz="1900" b="0" dirty="0" smtClean="0"/>
              <a:t>&lt;keyword&gt; element for product names or model numbers</a:t>
            </a:r>
          </a:p>
          <a:p>
            <a:r>
              <a:rPr lang="en-US" sz="1900" b="0" dirty="0" smtClean="0"/>
              <a:t>&lt;menucascade&gt; and &lt;uicontrol&gt; elements for interface buttons, menus, check boxes, tabs, and other interface items</a:t>
            </a:r>
          </a:p>
          <a:p>
            <a:r>
              <a:rPr lang="en-US" sz="1900" b="0" dirty="0" smtClean="0"/>
              <a:t>&lt;wintitle&gt; element for names of windows, panels, pages, or dialog boxes</a:t>
            </a:r>
          </a:p>
          <a:p>
            <a:endParaRPr lang="en-US" dirty="0" smtClean="0"/>
          </a:p>
          <a:p>
            <a:pPr marL="114300" indent="-3175">
              <a:buNone/>
            </a:pPr>
            <a:r>
              <a:rPr lang="en-US" dirty="0" smtClean="0"/>
              <a:t>Sentence Level </a:t>
            </a:r>
            <a:r>
              <a:rPr lang="en-US" b="0" dirty="0" smtClean="0"/>
              <a:t>- Use sentence-level reuse for stand-alone sentences, such as a note. Otherwise, use sparingly to avoid translation issues.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14300" indent="-3175">
              <a:buNone/>
            </a:pPr>
            <a:r>
              <a:rPr lang="en-US" dirty="0" smtClean="0"/>
              <a:t>Paragraph Level </a:t>
            </a:r>
            <a:r>
              <a:rPr lang="en-US" b="0" dirty="0" smtClean="0"/>
              <a:t>- Paragraph-level reuse is most common; however, conrefs are syntax-aware. This means you can reuse the content only in context and for some content only in similar topic types.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29499" cy="496888"/>
          </a:xfrm>
        </p:spPr>
        <p:txBody>
          <a:bodyPr>
            <a:noAutofit/>
          </a:bodyPr>
          <a:lstStyle/>
          <a:p>
            <a:r>
              <a:rPr lang="en-US" dirty="0" smtClean="0"/>
              <a:t>Reusing pieces of content (conref)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620000" cy="4640263"/>
          </a:xfrm>
        </p:spPr>
        <p:txBody>
          <a:bodyPr>
            <a:noAutofit/>
          </a:bodyPr>
          <a:lstStyle/>
          <a:p>
            <a:pPr marL="114300" indent="-3175">
              <a:lnSpc>
                <a:spcPct val="100000"/>
              </a:lnSpc>
              <a:buNone/>
            </a:pPr>
            <a:r>
              <a:rPr lang="en-US" sz="1600" dirty="0" smtClean="0"/>
              <a:t>Avoid spaghetti topics </a:t>
            </a:r>
            <a:r>
              <a:rPr lang="en-US" sz="1600" b="0" dirty="0" smtClean="0"/>
              <a:t>that have conrefs between one another because you create a maintenance nightmare</a:t>
            </a:r>
            <a:endParaRPr lang="en-US" sz="1600" dirty="0" smtClean="0"/>
          </a:p>
          <a:p>
            <a:pPr marL="457200" indent="-346075">
              <a:buNone/>
            </a:pPr>
            <a:r>
              <a:rPr lang="en-US" sz="1600" dirty="0" smtClean="0"/>
              <a:t>What do you do?</a:t>
            </a:r>
          </a:p>
          <a:p>
            <a:pPr marL="457200" indent="-346075">
              <a:spcBef>
                <a:spcPts val="600"/>
              </a:spcBef>
            </a:pPr>
            <a:r>
              <a:rPr lang="en-US" sz="1600" b="0" dirty="0" smtClean="0"/>
              <a:t>Designate topics for reuse</a:t>
            </a:r>
          </a:p>
          <a:p>
            <a:pPr marL="457200" indent="-346075">
              <a:spcBef>
                <a:spcPts val="600"/>
              </a:spcBef>
            </a:pPr>
            <a:r>
              <a:rPr lang="en-US" sz="1600" b="0" dirty="0" smtClean="0"/>
              <a:t>Designate a specific area in the CMS for these topics</a:t>
            </a:r>
          </a:p>
          <a:p>
            <a:pPr marL="457200" indent="-346075">
              <a:spcBef>
                <a:spcPts val="600"/>
              </a:spcBef>
            </a:pPr>
            <a:r>
              <a:rPr lang="en-US" sz="1600" b="0" dirty="0" smtClean="0"/>
              <a:t>Designate a folder structure in the CMS for these topics</a:t>
            </a:r>
            <a:br>
              <a:rPr lang="en-US" sz="1600" b="0" dirty="0" smtClean="0"/>
            </a:br>
            <a:endParaRPr lang="en-US" sz="1600" dirty="0" smtClean="0"/>
          </a:p>
          <a:p>
            <a:pPr marL="114300" indent="-3175">
              <a:buNone/>
            </a:pPr>
            <a:r>
              <a:rPr lang="en-US" sz="1600" dirty="0" smtClean="0"/>
              <a:t>Designated topics (stored in an area of the CMS) </a:t>
            </a:r>
            <a:r>
              <a:rPr lang="en-US" sz="1600" b="0" dirty="0" smtClean="0"/>
              <a:t>to put reusable elements in them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Product names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File paths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Notes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Glossary/field names</a:t>
            </a:r>
            <a:br>
              <a:rPr lang="en-US" sz="1600" b="0" dirty="0" smtClean="0"/>
            </a:br>
            <a:endParaRPr lang="en-US" sz="1600" b="0" dirty="0" smtClean="0"/>
          </a:p>
          <a:p>
            <a:pPr>
              <a:buNone/>
            </a:pPr>
            <a:r>
              <a:rPr lang="en-US" sz="1600" dirty="0" smtClean="0"/>
              <a:t>Designated folders that hold reused topics in the CCMS</a:t>
            </a:r>
          </a:p>
          <a:p>
            <a:r>
              <a:rPr lang="en-US" sz="1600" b="0" dirty="0" smtClean="0"/>
              <a:t>Concepts, Tasks, References by product line perhaps</a:t>
            </a:r>
            <a:endParaRPr 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429499" cy="496888"/>
          </a:xfrm>
        </p:spPr>
        <p:txBody>
          <a:bodyPr>
            <a:normAutofit/>
          </a:bodyPr>
          <a:lstStyle/>
          <a:p>
            <a:r>
              <a:rPr lang="en-US" dirty="0" smtClean="0"/>
              <a:t>CCMS organization - perhaps looks like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1" y="990600"/>
            <a:ext cx="7067549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Common Concept Topics</a:t>
            </a:r>
          </a:p>
          <a:p>
            <a:pPr marL="685800" lvl="4" indent="-225425"/>
            <a:r>
              <a:rPr lang="en-US" dirty="0" smtClean="0"/>
              <a:t>copyright.xml</a:t>
            </a:r>
          </a:p>
          <a:p>
            <a:pPr marL="685800" lvl="4" indent="-225425"/>
            <a:r>
              <a:rPr lang="en-US" dirty="0" smtClean="0"/>
              <a:t>support.xml</a:t>
            </a:r>
          </a:p>
          <a:p>
            <a:pPr marL="685800" lvl="4" indent="-225425"/>
            <a:r>
              <a:rPr lang="en-US" dirty="0" smtClean="0"/>
              <a:t>basics.xml</a:t>
            </a:r>
          </a:p>
          <a:p>
            <a:pPr>
              <a:buNone/>
            </a:pPr>
            <a:r>
              <a:rPr lang="en-US" dirty="0" smtClean="0"/>
              <a:t>Common Paragraphs</a:t>
            </a:r>
          </a:p>
          <a:p>
            <a:pPr marL="685800" lvl="4" indent="-219075"/>
            <a:r>
              <a:rPr lang="en-US" dirty="0" smtClean="0"/>
              <a:t>Product1_productoverview.xml</a:t>
            </a:r>
          </a:p>
          <a:p>
            <a:pPr marL="685800" lvl="4" indent="-219075"/>
            <a:r>
              <a:rPr lang="en-US" dirty="0" smtClean="0"/>
              <a:t>Product2_overview.xml</a:t>
            </a:r>
          </a:p>
          <a:p>
            <a:pPr>
              <a:buNone/>
            </a:pPr>
            <a:r>
              <a:rPr lang="en-US" dirty="0" smtClean="0"/>
              <a:t>Common Elements</a:t>
            </a:r>
          </a:p>
          <a:p>
            <a:pPr marL="685800" lvl="4" indent="-225425"/>
            <a:r>
              <a:rPr lang="en-US" dirty="0" smtClean="0"/>
              <a:t>product_names.xml</a:t>
            </a:r>
          </a:p>
          <a:p>
            <a:pPr marL="685800" lvl="4" indent="-225425"/>
            <a:r>
              <a:rPr lang="en-US" dirty="0" smtClean="0"/>
              <a:t>publishing_names.xml</a:t>
            </a:r>
          </a:p>
          <a:p>
            <a:r>
              <a:rPr lang="en-US" dirty="0" smtClean="0"/>
              <a:t>Product 1</a:t>
            </a:r>
          </a:p>
          <a:p>
            <a:pPr marL="685800" lvl="4" indent="-219075">
              <a:tabLst>
                <a:tab pos="857250" algn="l"/>
              </a:tabLst>
            </a:pPr>
            <a:r>
              <a:rPr lang="en-US" dirty="0" smtClean="0"/>
              <a:t>Common Concept Topics</a:t>
            </a:r>
          </a:p>
          <a:p>
            <a:pPr marL="685800" lvl="4" indent="-219075">
              <a:tabLst>
                <a:tab pos="857250" algn="l"/>
              </a:tabLst>
            </a:pPr>
            <a:r>
              <a:rPr lang="en-US" dirty="0" smtClean="0"/>
              <a:t>Concepts</a:t>
            </a:r>
          </a:p>
          <a:p>
            <a:pPr marL="685800" lvl="4" indent="-219075">
              <a:tabLst>
                <a:tab pos="857250" algn="l"/>
              </a:tabLst>
            </a:pPr>
            <a:r>
              <a:rPr lang="en-US" dirty="0" smtClean="0"/>
              <a:t>Maps</a:t>
            </a:r>
          </a:p>
          <a:p>
            <a:pPr marL="685800" lvl="4" indent="-219075">
              <a:tabLst>
                <a:tab pos="857250" algn="l"/>
              </a:tabLst>
            </a:pPr>
            <a:r>
              <a:rPr lang="en-US" dirty="0" smtClean="0"/>
              <a:t>Tasks</a:t>
            </a:r>
          </a:p>
          <a:p>
            <a:pPr marL="685800" lvl="4" indent="-219075">
              <a:tabLst>
                <a:tab pos="857250" algn="l"/>
              </a:tabLst>
            </a:pPr>
            <a:r>
              <a:rPr lang="en-US" dirty="0" smtClean="0"/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 – Reusing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Take a short user guide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b="0" dirty="0" smtClean="0"/>
              <a:t>Look at a PDF of the guide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b="0" dirty="0" smtClean="0"/>
              <a:t>Decide on content that to put in your “Common” area of the CCMS</a:t>
            </a:r>
          </a:p>
          <a:p>
            <a:pPr marL="114300" indent="-3175">
              <a:buNone/>
            </a:pPr>
            <a:endParaRPr lang="en-US" b="0" dirty="0" smtClean="0"/>
          </a:p>
          <a:p>
            <a:pPr marL="285750" indent="-174625"/>
            <a:r>
              <a:rPr lang="en-US" b="0" dirty="0" smtClean="0"/>
              <a:t>Think about topic vs. paragraph reuse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5400" y="3256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i="0" u="none" strike="noStrike" cap="none" baseline="0" dirty="0" smtClean="0">
                <a:solidFill>
                  <a:schemeClr val="lt1"/>
                </a:solidFill>
                <a:ea typeface="Tahoma"/>
                <a:sym typeface="Tahoma"/>
              </a:rPr>
              <a:t>Session</a:t>
            </a:r>
            <a:r>
              <a:rPr lang="en-US" i="0" u="none" strike="noStrike" cap="none" dirty="0" smtClean="0">
                <a:solidFill>
                  <a:schemeClr val="lt1"/>
                </a:solidFill>
                <a:ea typeface="Tahoma"/>
                <a:sym typeface="Tahoma"/>
              </a:rPr>
              <a:t> Results – Where we’ve been</a:t>
            </a:r>
            <a:endParaRPr lang="x-none" i="0" u="none" strike="noStrike" cap="none" baseline="0" dirty="0">
              <a:solidFill>
                <a:schemeClr val="lt1"/>
              </a:solidFill>
              <a:ea typeface="Tahoma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333501" y="838200"/>
            <a:ext cx="6972300" cy="47602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285750" lvl="0" indent="-285750">
              <a:lnSpc>
                <a:spcPct val="100000"/>
              </a:lnSpc>
              <a:spcAft>
                <a:spcPts val="600"/>
              </a:spcAft>
              <a:buSzPct val="98958"/>
            </a:pPr>
            <a:r>
              <a:rPr lang="en-US" b="0" dirty="0" smtClean="0"/>
              <a:t>Content Reuse Benefits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SzPct val="98958"/>
            </a:pPr>
            <a:r>
              <a:rPr lang="en-US" b="0" dirty="0" smtClean="0"/>
              <a:t>DITA – Ways to Reuse Content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SzPct val="98958"/>
            </a:pPr>
            <a:r>
              <a:rPr lang="en-US" b="0" dirty="0" smtClean="0"/>
              <a:t>Content Reuse Candidates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SzPct val="98958"/>
            </a:pPr>
            <a:r>
              <a:rPr lang="en-US" b="0" dirty="0" smtClean="0"/>
              <a:t>Reusing DITA Maps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SzPct val="98958"/>
            </a:pPr>
            <a:r>
              <a:rPr lang="en-US" b="0" dirty="0" smtClean="0"/>
              <a:t>Reusing Topics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SzPct val="98958"/>
            </a:pPr>
            <a:r>
              <a:rPr lang="en-US" b="0" dirty="0" smtClean="0"/>
              <a:t>Reusing Pieces of Topics – Best Practices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SzPct val="98958"/>
            </a:pPr>
            <a:r>
              <a:rPr lang="en-US" b="0" dirty="0" smtClean="0"/>
              <a:t>CMS Organization – How to accommodate reusable content</a:t>
            </a:r>
          </a:p>
          <a:p>
            <a:pPr marL="285750" lvl="0" indent="-285750">
              <a:lnSpc>
                <a:spcPct val="100000"/>
              </a:lnSpc>
              <a:spcAft>
                <a:spcPts val="600"/>
              </a:spcAft>
              <a:buSzPct val="98958"/>
            </a:pPr>
            <a:r>
              <a:rPr lang="en-US" b="0" dirty="0" smtClean="0"/>
              <a:t>Selecting Content to Reuse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thinking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working on projects: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Think about content reuse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Start planning your content reuse on documents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5400" y="3256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i="0" u="none" strike="noStrike" cap="none" baseline="0" dirty="0" smtClean="0">
                <a:solidFill>
                  <a:schemeClr val="lt1"/>
                </a:solidFill>
                <a:ea typeface="Tahoma"/>
                <a:sym typeface="Tahoma"/>
              </a:rPr>
              <a:t>Session</a:t>
            </a:r>
            <a:r>
              <a:rPr lang="en-US" b="1" i="0" u="none" strike="noStrike" cap="none" dirty="0" smtClean="0">
                <a:solidFill>
                  <a:schemeClr val="lt1"/>
                </a:solidFill>
                <a:ea typeface="Tahoma"/>
                <a:sym typeface="Tahoma"/>
              </a:rPr>
              <a:t> </a:t>
            </a:r>
            <a:r>
              <a:rPr lang="en-US" i="0" u="none" strike="noStrike" cap="none" dirty="0" smtClean="0">
                <a:solidFill>
                  <a:schemeClr val="lt1"/>
                </a:solidFill>
                <a:ea typeface="Tahoma"/>
                <a:sym typeface="Tahoma"/>
              </a:rPr>
              <a:t>results</a:t>
            </a:r>
            <a:endParaRPr lang="x-none" i="0" u="none" strike="noStrike" cap="none" baseline="0" dirty="0">
              <a:solidFill>
                <a:schemeClr val="lt1"/>
              </a:solidFill>
              <a:ea typeface="Tahoma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266825" y="838200"/>
            <a:ext cx="8366125" cy="41216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Content Reuse Benefits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DITA – Ways to Reuse Content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Content Reuse Candidates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Reusing DITA Maps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Reusing Topics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Reusing Pieces of Topics – Best Practices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CCMS Organization – How to accommodate reusable content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Selecting Content to Reuse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reuse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Improves the efficiency of writers, editors, reviewers, translators, and customers/users</a:t>
            </a:r>
          </a:p>
          <a:p>
            <a:r>
              <a:rPr lang="en-US" b="0" dirty="0" smtClean="0"/>
              <a:t>Improves the consistency and accuracy of content</a:t>
            </a:r>
          </a:p>
          <a:p>
            <a:r>
              <a:rPr lang="en-US" b="0" dirty="0" smtClean="0"/>
              <a:t>Reduces risks associated with late-breaking changes by making content easier to update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dirty="0" smtClean="0"/>
              <a:t>Bottom Line: </a:t>
            </a:r>
            <a:r>
              <a:rPr lang="en-US" b="0" dirty="0" smtClean="0"/>
              <a:t>Consistency across deliverables = happier customers/users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DITA – Ways to reuse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-3175">
              <a:buNone/>
            </a:pPr>
            <a:r>
              <a:rPr lang="en-US" dirty="0" smtClean="0"/>
              <a:t>Content reuse requires an implementation strategy based on DITA best practices and the features of your CCMS </a:t>
            </a:r>
          </a:p>
          <a:p>
            <a:pPr marL="114300" indent="-3175">
              <a:buNone/>
            </a:pPr>
            <a:endParaRPr lang="en-US" dirty="0" smtClean="0"/>
          </a:p>
          <a:p>
            <a:pPr marL="114300" indent="-3175">
              <a:buNone/>
            </a:pPr>
            <a:r>
              <a:rPr lang="en-US" dirty="0" smtClean="0"/>
              <a:t>Reuse Options</a:t>
            </a:r>
          </a:p>
          <a:p>
            <a:pPr marL="457200" indent="-346075"/>
            <a:r>
              <a:rPr lang="en-US" b="0" dirty="0" smtClean="0"/>
              <a:t>Reusing DITA maps</a:t>
            </a:r>
          </a:p>
          <a:p>
            <a:pPr marL="457200" indent="-346075"/>
            <a:r>
              <a:rPr lang="en-US" b="0" dirty="0" smtClean="0"/>
              <a:t>Reusing topics</a:t>
            </a:r>
          </a:p>
          <a:p>
            <a:pPr marL="457200" indent="-346075"/>
            <a:r>
              <a:rPr lang="en-US" b="0" dirty="0" smtClean="0"/>
              <a:t>Reusing pieces of content (elements, sentences, and paragraphs) by using content references (conrefs)</a:t>
            </a:r>
          </a:p>
          <a:p>
            <a:pPr marL="457200" indent="-346075">
              <a:buNone/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Reuse Candidates - Group brainstorm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What types of content are great reuse candidates?</a:t>
            </a:r>
          </a:p>
          <a:p>
            <a:r>
              <a:rPr lang="en-US" b="0" dirty="0" smtClean="0"/>
              <a:t>Copyright information</a:t>
            </a:r>
          </a:p>
          <a:p>
            <a:r>
              <a:rPr lang="en-US" b="0" dirty="0" smtClean="0"/>
              <a:t>Logon information</a:t>
            </a:r>
          </a:p>
          <a:p>
            <a:r>
              <a:rPr lang="en-US" b="0" dirty="0" smtClean="0"/>
              <a:t>Hardware requirements</a:t>
            </a:r>
          </a:p>
          <a:p>
            <a:r>
              <a:rPr lang="en-US" b="0" dirty="0" smtClean="0"/>
              <a:t>Client requirements</a:t>
            </a:r>
          </a:p>
          <a:p>
            <a:r>
              <a:rPr lang="en-US" b="0" dirty="0" smtClean="0"/>
              <a:t>Feature descriptions</a:t>
            </a:r>
          </a:p>
          <a:p>
            <a:r>
              <a:rPr lang="en-US" b="0" dirty="0" smtClean="0"/>
              <a:t>Definitions/field descriptions</a:t>
            </a:r>
          </a:p>
          <a:p>
            <a:r>
              <a:rPr lang="en-US" b="0" dirty="0" smtClean="0"/>
              <a:t>Support information</a:t>
            </a:r>
          </a:p>
          <a:p>
            <a:r>
              <a:rPr lang="en-US" b="0" dirty="0" smtClean="0"/>
              <a:t>Product descriptions</a:t>
            </a:r>
          </a:p>
          <a:p>
            <a:r>
              <a:rPr lang="en-US" b="0" dirty="0" smtClean="0"/>
              <a:t>Intended audience</a:t>
            </a:r>
          </a:p>
          <a:p>
            <a:r>
              <a:rPr lang="en-US" b="0" dirty="0" smtClean="0"/>
              <a:t>Repeated notes, cautions</a:t>
            </a:r>
          </a:p>
          <a:p>
            <a:r>
              <a:rPr lang="en-US" b="0" dirty="0" smtClean="0"/>
              <a:t>Paths or URLs</a:t>
            </a:r>
          </a:p>
          <a:p>
            <a:r>
              <a:rPr lang="en-US" b="0" dirty="0" smtClean="0"/>
              <a:t>Product names</a:t>
            </a:r>
          </a:p>
          <a:p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DITA maps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066800"/>
            <a:ext cx="7429499" cy="4343400"/>
          </a:xfrm>
        </p:spPr>
        <p:txBody>
          <a:bodyPr/>
          <a:lstStyle/>
          <a:p>
            <a:r>
              <a:rPr lang="en-US" dirty="0" smtClean="0"/>
              <a:t>DITA maps are prime candidates for reuse</a:t>
            </a:r>
          </a:p>
          <a:p>
            <a:r>
              <a:rPr lang="en-US" dirty="0" smtClean="0"/>
              <a:t>Combine map files for different personas, software modules purchased, and custom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 ways to reuse topics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0" dirty="0" smtClean="0"/>
              <a:t>Reusing topics within the same DITA Map</a:t>
            </a:r>
          </a:p>
          <a:p>
            <a:pPr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dirty="0" smtClean="0"/>
              <a:t>Note:</a:t>
            </a:r>
            <a:r>
              <a:rPr lang="en-US" sz="1800" b="0" dirty="0" smtClean="0"/>
              <a:t> If you add the same topic two or more times to the same DITA map, you need to understand the </a:t>
            </a:r>
            <a:r>
              <a:rPr lang="en-US" sz="1800" dirty="0" smtClean="0"/>
              <a:t>Help</a:t>
            </a:r>
            <a:r>
              <a:rPr lang="en-US" sz="1800" b="0" dirty="0" smtClean="0"/>
              <a:t> output behavior. </a:t>
            </a:r>
          </a:p>
          <a:p>
            <a:pPr marL="628650" indent="-171450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Help</a:t>
            </a:r>
            <a:r>
              <a:rPr lang="en-US" sz="1800" b="0" dirty="0" smtClean="0"/>
              <a:t> output the topic appears more than once, but the links that are created to the Parent topics are different. </a:t>
            </a:r>
          </a:p>
          <a:p>
            <a:pPr marL="628650" indent="-171450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PDF</a:t>
            </a:r>
            <a:r>
              <a:rPr lang="en-US" sz="1800" b="0" dirty="0" smtClean="0"/>
              <a:t> output the topic appears more than once. Links from the TOC go directly to the right TOC topic.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0" dirty="0" smtClean="0"/>
              <a:t>Reusing topics within different DITA Maps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Reusing topics in the same DITA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Add the topic to the DITA Map the first time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Add the topic to the DITA map a subsequent time and then add the copy-to attribute</a:t>
            </a:r>
          </a:p>
          <a:p>
            <a:r>
              <a:rPr lang="en-US" b="0" dirty="0" smtClean="0"/>
              <a:t>If you add the same topic a third time to the map, add another different copy-to attribute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695700"/>
            <a:ext cx="8881467" cy="2564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without using copy-to attribute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68526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04800" y="1828800"/>
            <a:ext cx="990600" cy="1295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6200000">
            <a:off x="1447800" y="40386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57600" y="3886200"/>
            <a:ext cx="4343400" cy="1447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590800"/>
            <a:ext cx="2590800" cy="71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5350</TotalTime>
  <Words>674</Words>
  <Application>Microsoft Office PowerPoint</Application>
  <PresentationFormat>On-screen Show (4:3)</PresentationFormat>
  <Paragraphs>116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Tahoma</vt:lpstr>
      <vt:lpstr>Trebuchet MS</vt:lpstr>
      <vt:lpstr>Tw Cen MT</vt:lpstr>
      <vt:lpstr>Circuit</vt:lpstr>
      <vt:lpstr>DITA Content Reuse</vt:lpstr>
      <vt:lpstr>Session results</vt:lpstr>
      <vt:lpstr>Content reuse benefits</vt:lpstr>
      <vt:lpstr>DITA – Ways to reuse content</vt:lpstr>
      <vt:lpstr>Content Reuse Candidates - Group brainstorm</vt:lpstr>
      <vt:lpstr>Reusing DITA maps</vt:lpstr>
      <vt:lpstr>Reusing topics</vt:lpstr>
      <vt:lpstr>Reusing topics in the same DITA map</vt:lpstr>
      <vt:lpstr>Help without using copy-to attribute</vt:lpstr>
      <vt:lpstr>Help with copy-to attribute</vt:lpstr>
      <vt:lpstr>Reusing Pieces of Content (Conref) – Best Practices</vt:lpstr>
      <vt:lpstr>Reusing pieces of content (conref) – best practices</vt:lpstr>
      <vt:lpstr>CCMS organization - perhaps looks like this</vt:lpstr>
      <vt:lpstr>Let’s Practice – Reusing Content</vt:lpstr>
      <vt:lpstr>Session Results – Where we’ve been</vt:lpstr>
      <vt:lpstr>Start thinking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 TRM</dc:title>
  <dc:creator>Pam Noreault</dc:creator>
  <cp:lastModifiedBy>Pam Noreault</cp:lastModifiedBy>
  <cp:revision>485</cp:revision>
  <dcterms:modified xsi:type="dcterms:W3CDTF">2016-01-12T15:31:35Z</dcterms:modified>
</cp:coreProperties>
</file>