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7"/>
  </p:notesMasterIdLst>
  <p:sldIdLst>
    <p:sldId id="293" r:id="rId2"/>
    <p:sldId id="294" r:id="rId3"/>
    <p:sldId id="315" r:id="rId4"/>
    <p:sldId id="302" r:id="rId5"/>
    <p:sldId id="324" r:id="rId6"/>
    <p:sldId id="340" r:id="rId7"/>
    <p:sldId id="341" r:id="rId8"/>
    <p:sldId id="311" r:id="rId9"/>
    <p:sldId id="334" r:id="rId10"/>
    <p:sldId id="325" r:id="rId11"/>
    <p:sldId id="326" r:id="rId12"/>
    <p:sldId id="327" r:id="rId13"/>
    <p:sldId id="309" r:id="rId14"/>
    <p:sldId id="333" r:id="rId15"/>
    <p:sldId id="328" r:id="rId16"/>
    <p:sldId id="329" r:id="rId17"/>
    <p:sldId id="331" r:id="rId18"/>
    <p:sldId id="330" r:id="rId19"/>
    <p:sldId id="335" r:id="rId20"/>
    <p:sldId id="314" r:id="rId21"/>
    <p:sldId id="336" r:id="rId22"/>
    <p:sldId id="332" r:id="rId23"/>
    <p:sldId id="337" r:id="rId24"/>
    <p:sldId id="323" r:id="rId25"/>
    <p:sldId id="338" r:id="rId26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6E08FA-0A9C-4959-B4E2-265DDCFA69CF}">
  <a:tblStyle styleId="{FE6E08FA-0A9C-4959-B4E2-265DDCFA69CF}" styleName="Table_0"/>
  <a:tblStyle styleId="{97F86ADC-F7B2-45BE-984E-FE51908FB2A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60"/>
  </p:normalViewPr>
  <p:slideViewPr>
    <p:cSldViewPr>
      <p:cViewPr varScale="1">
        <p:scale>
          <a:sx n="101" d="100"/>
          <a:sy n="101" d="100"/>
        </p:scale>
        <p:origin x="6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1304" y="0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2184" y="4561225"/>
            <a:ext cx="5850833" cy="4320211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19172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1304" y="9119172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8887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32184" y="4561226"/>
            <a:ext cx="5850833" cy="373490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t" anchorCtr="0">
            <a:spAutoFit/>
          </a:bodyPr>
          <a:lstStyle/>
          <a:p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141304" y="9312185"/>
            <a:ext cx="3172238" cy="287375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b" anchorCtr="0">
            <a:spAutoFit/>
          </a:bodyPr>
          <a:lstStyle/>
          <a:p>
            <a:pPr>
              <a:buSzPct val="25000"/>
            </a:pPr>
            <a:r>
              <a:rPr lang="x-non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8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baseline="0" dirty="0" smtClean="0"/>
              <a:t>Title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Short Description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Section Title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Paragraph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Section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1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Title</a:t>
            </a:r>
          </a:p>
          <a:p>
            <a:pPr marL="342900" indent="-342900">
              <a:buAutoNum type="arabicPeriod"/>
            </a:pPr>
            <a:r>
              <a:rPr lang="en-US" dirty="0" smtClean="0"/>
              <a:t>Paragraph</a:t>
            </a:r>
          </a:p>
          <a:p>
            <a:pPr marL="342900" indent="-342900">
              <a:buAutoNum type="arabicPeriod"/>
            </a:pPr>
            <a:r>
              <a:rPr lang="en-US" dirty="0" smtClean="0"/>
              <a:t>Section Title</a:t>
            </a:r>
          </a:p>
          <a:p>
            <a:pPr marL="342900" indent="-342900">
              <a:buAutoNum type="arabicPeriod"/>
            </a:pPr>
            <a:r>
              <a:rPr lang="en-US" dirty="0" smtClean="0"/>
              <a:t>Un-ordered</a:t>
            </a:r>
            <a:r>
              <a:rPr lang="en-US" baseline="0" dirty="0" smtClean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9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Title</a:t>
            </a:r>
          </a:p>
          <a:p>
            <a:pPr marL="342900" indent="-342900">
              <a:buAutoNum type="arabicPeriod"/>
            </a:pPr>
            <a:r>
              <a:rPr lang="en-US" dirty="0" smtClean="0"/>
              <a:t>Short Description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Steps</a:t>
            </a:r>
          </a:p>
          <a:p>
            <a:pPr marL="342900" indent="-342900">
              <a:buAutoNum type="arabicPeriod"/>
            </a:pPr>
            <a:r>
              <a:rPr lang="en-US" dirty="0" smtClean="0"/>
              <a:t>Step</a:t>
            </a:r>
            <a:r>
              <a:rPr lang="en-US" baseline="0" dirty="0" smtClean="0"/>
              <a:t> with Command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Step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64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Note</a:t>
            </a:r>
          </a:p>
          <a:p>
            <a:pPr marL="342900" indent="-342900">
              <a:buAutoNum type="arabicPeriod"/>
            </a:pPr>
            <a:r>
              <a:rPr lang="en-US" dirty="0" smtClean="0"/>
              <a:t>Step with Command</a:t>
            </a:r>
          </a:p>
          <a:p>
            <a:pPr marL="342900" indent="-342900">
              <a:buAutoNum type="arabicPeriod"/>
            </a:pPr>
            <a:r>
              <a:rPr lang="en-US" dirty="0" smtClean="0"/>
              <a:t>Example</a:t>
            </a:r>
          </a:p>
          <a:p>
            <a:pPr marL="342900" indent="-342900">
              <a:buAutoNum type="arabicPeriod"/>
            </a:pP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18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baseline="0" dirty="0" smtClean="0"/>
              <a:t>Task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Task body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Choice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6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Title</a:t>
            </a:r>
          </a:p>
          <a:p>
            <a:pPr marL="342900" indent="-342900">
              <a:buAutoNum type="arabicPeriod"/>
            </a:pPr>
            <a:r>
              <a:rPr lang="en-US" dirty="0" smtClean="0"/>
              <a:t>Section</a:t>
            </a:r>
            <a:r>
              <a:rPr lang="en-US" baseline="0" dirty="0" smtClean="0"/>
              <a:t> title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Paragraph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Section title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Paragraph</a:t>
            </a:r>
          </a:p>
          <a:p>
            <a:pPr marL="342900" indent="-342900">
              <a:buAutoNum type="arabicPeriod"/>
            </a:pPr>
            <a:endParaRPr lang="en-US" baseline="0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48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32184" y="4561226"/>
            <a:ext cx="5850833" cy="373490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t" anchorCtr="0">
            <a:spAutoFit/>
          </a:bodyPr>
          <a:lstStyle/>
          <a:p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141304" y="9312185"/>
            <a:ext cx="3172238" cy="287375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b" anchorCtr="0">
            <a:spAutoFit/>
          </a:bodyPr>
          <a:lstStyle/>
          <a:p>
            <a:pPr>
              <a:buSzPct val="25000"/>
            </a:pPr>
            <a:r>
              <a:rPr lang="x-non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230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>
              <a:defRPr/>
            </a:pPr>
            <a:fld id="{C30710E3-4C4E-40D7-B37C-A6D9ADBEDF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4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2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059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8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89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97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8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3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9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3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0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9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5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9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97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ctrTitle"/>
          </p:nvPr>
        </p:nvSpPr>
        <p:spPr>
          <a:xfrm>
            <a:off x="1905000" y="1219200"/>
            <a:ext cx="6862762" cy="1376363"/>
          </a:xfrm>
        </p:spPr>
        <p:txBody>
          <a:bodyPr/>
          <a:lstStyle/>
          <a:p>
            <a:r>
              <a:rPr lang="en-US" dirty="0" smtClean="0"/>
              <a:t>DITA Topics </a:t>
            </a:r>
            <a:r>
              <a:rPr lang="en-US" dirty="0" smtClean="0"/>
              <a:t>- Advanced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29499" cy="905482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Concepts - let’s put tagging into practice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429499" cy="3541714"/>
          </a:xfrm>
        </p:spPr>
        <p:txBody>
          <a:bodyPr/>
          <a:lstStyle/>
          <a:p>
            <a:pPr marL="568325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I am going to show you a concept topic. </a:t>
            </a:r>
          </a:p>
          <a:p>
            <a:pPr marL="568325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You are going to determine what concept tag you are looking at based on the set of most common tags that I have provided.</a:t>
            </a:r>
          </a:p>
          <a:p>
            <a:pPr marL="568325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Answers are in the notes section of the presentation.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0"/>
            <a:ext cx="884207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870640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821" y="228600"/>
            <a:ext cx="7429499" cy="573088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Common DITA task elements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51651"/>
              </p:ext>
            </p:extLst>
          </p:nvPr>
        </p:nvGraphicFramePr>
        <p:xfrm>
          <a:off x="1195070" y="914400"/>
          <a:ext cx="7239000" cy="5443667"/>
        </p:xfrm>
        <a:graphic>
          <a:graphicData uri="http://schemas.openxmlformats.org/drawingml/2006/table">
            <a:tbl>
              <a:tblPr firstRow="1" bandRow="1">
                <a:tableStyleId>{FE6E08FA-0A9C-4959-B4E2-265DDCFA69CF}</a:tableStyleId>
              </a:tblPr>
              <a:tblGrid>
                <a:gridCol w="2590800"/>
                <a:gridCol w="4648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DITA Element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Description</a:t>
                      </a:r>
                      <a:endParaRPr lang="en-US" sz="12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&lt;title&gt;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Provides the topic title</a:t>
                      </a:r>
                      <a:endParaRPr lang="en-US" sz="12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&lt;taskbody&gt;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Body of the task</a:t>
                      </a:r>
                      <a:endParaRPr lang="en-US" sz="1200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&lt;shortdesc&gt;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Introduces</a:t>
                      </a:r>
                      <a:r>
                        <a:rPr lang="en-US" sz="1200" baseline="0" dirty="0" smtClean="0"/>
                        <a:t> the task</a:t>
                      </a:r>
                      <a:endParaRPr lang="en-US" sz="1200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&lt;steps&gt;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Contains</a:t>
                      </a:r>
                      <a:r>
                        <a:rPr lang="en-US" sz="1200" baseline="0" dirty="0" smtClean="0"/>
                        <a:t> ordered steps for the entire procedure</a:t>
                      </a:r>
                      <a:endParaRPr lang="en-US" sz="1200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&lt;steps-unordered&gt;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Contains</a:t>
                      </a:r>
                      <a:r>
                        <a:rPr lang="en-US" sz="1200" baseline="0" dirty="0" smtClean="0"/>
                        <a:t> unordered steps for the entire procedure</a:t>
                      </a:r>
                      <a:endParaRPr lang="en-US" sz="1200" dirty="0"/>
                    </a:p>
                  </a:txBody>
                  <a:tcPr/>
                </a:tc>
              </a:tr>
              <a:tr h="3646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&lt;context&gt;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Background information</a:t>
                      </a:r>
                      <a:r>
                        <a:rPr lang="en-US" sz="1200" baseline="0" dirty="0" smtClean="0"/>
                        <a:t> for users to understand task</a:t>
                      </a:r>
                      <a:endParaRPr lang="en-US" sz="1200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&lt;steps&gt;,&lt;step&gt;,</a:t>
                      </a:r>
                      <a:r>
                        <a:rPr lang="en-US" sz="1200" baseline="0" dirty="0" smtClean="0"/>
                        <a:t> and &lt;cmd&gt;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Contains the steps for the task</a:t>
                      </a:r>
                      <a:endParaRPr lang="en-US" sz="1200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&lt;substeps&gt;,</a:t>
                      </a:r>
                      <a:r>
                        <a:rPr lang="en-US" sz="1200" baseline="0" dirty="0" smtClean="0"/>
                        <a:t> &lt;substep&gt;, and &lt;cmd&gt;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Contains the substep for the</a:t>
                      </a:r>
                      <a:r>
                        <a:rPr lang="en-US" sz="1200" baseline="0" dirty="0" smtClean="0"/>
                        <a:t> step</a:t>
                      </a:r>
                      <a:endParaRPr lang="en-US" sz="1200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&lt;info&gt;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Provides information</a:t>
                      </a:r>
                      <a:r>
                        <a:rPr lang="en-US" sz="1200" baseline="0" dirty="0" smtClean="0"/>
                        <a:t> users need to complete the step</a:t>
                      </a:r>
                      <a:endParaRPr lang="en-US" sz="1200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&lt;note&gt;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Note</a:t>
                      </a:r>
                      <a:r>
                        <a:rPr lang="en-US" sz="1200" baseline="0" dirty="0" smtClean="0"/>
                        <a:t> information (most often nested in the &lt;info&gt; tag)</a:t>
                      </a:r>
                      <a:endParaRPr lang="en-US" sz="1200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&lt;stepresult&gt;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What happens when step is completed</a:t>
                      </a:r>
                      <a:endParaRPr lang="en-US" sz="1200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&lt;stepxmp&gt;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 example of</a:t>
                      </a:r>
                      <a:r>
                        <a:rPr lang="en-US" sz="1200" baseline="0" dirty="0" smtClean="0"/>
                        <a:t> what happens when step is completed</a:t>
                      </a:r>
                      <a:endParaRPr lang="en-US" sz="1200" dirty="0"/>
                    </a:p>
                  </a:txBody>
                  <a:tcPr/>
                </a:tc>
              </a:tr>
              <a:tr h="3646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&lt;choices&gt;</a:t>
                      </a:r>
                      <a:r>
                        <a:rPr lang="en-US" sz="1200" baseline="0" dirty="0" smtClean="0"/>
                        <a:t> and &lt;choice&gt;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Displays</a:t>
                      </a:r>
                      <a:r>
                        <a:rPr lang="en-US" sz="1200" baseline="0" dirty="0" smtClean="0"/>
                        <a:t> choices in a bulleted list</a:t>
                      </a:r>
                      <a:endParaRPr lang="en-US" sz="1200" dirty="0"/>
                    </a:p>
                  </a:txBody>
                  <a:tcPr/>
                </a:tc>
              </a:tr>
              <a:tr h="33884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&lt;choicetable&gt;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Displays</a:t>
                      </a:r>
                      <a:r>
                        <a:rPr lang="en-US" sz="1200" baseline="0" dirty="0" smtClean="0"/>
                        <a:t> choices in a 2-column table. Describe steps for choice</a:t>
                      </a:r>
                      <a:endParaRPr lang="en-US" sz="1200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&lt;postreq&gt;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Info</a:t>
                      </a:r>
                      <a:r>
                        <a:rPr lang="en-US" sz="1200" baseline="0" dirty="0" smtClean="0"/>
                        <a:t> about what must be done after task is completed</a:t>
                      </a:r>
                      <a:endParaRPr lang="en-US" sz="1200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&lt;example&gt;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</a:t>
                      </a:r>
                      <a:r>
                        <a:rPr lang="en-US" sz="1200" baseline="0" dirty="0" smtClean="0"/>
                        <a:t> that tells or supports the task</a:t>
                      </a:r>
                      <a:endParaRPr lang="en-US" sz="1200" dirty="0"/>
                    </a:p>
                  </a:txBody>
                  <a:tcPr/>
                </a:tc>
              </a:tr>
              <a:tr h="3132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&lt;result&gt;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Expected outcome when task is done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875587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47750" y="222133"/>
            <a:ext cx="7429499" cy="792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Use of common DITA task elements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62000"/>
            <a:ext cx="83693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Topic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04800"/>
            <a:ext cx="805997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Topic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8756254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429499" cy="801688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Other common task tags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85962"/>
              </p:ext>
            </p:extLst>
          </p:nvPr>
        </p:nvGraphicFramePr>
        <p:xfrm>
          <a:off x="1295400" y="852488"/>
          <a:ext cx="6096000" cy="5948680"/>
        </p:xfrm>
        <a:graphic>
          <a:graphicData uri="http://schemas.openxmlformats.org/drawingml/2006/table">
            <a:tbl>
              <a:tblPr firstRow="1" bandRow="1">
                <a:tableStyleId>{FE6E08FA-0A9C-4959-B4E2-265DDCFA69CF}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DITA Attribute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&lt;uicontrol&gt;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 this tag around items that</a:t>
                      </a:r>
                      <a:r>
                        <a:rPr lang="en-US" baseline="0" dirty="0" smtClean="0"/>
                        <a:t> are menu driven from the 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&lt;menucascade&gt;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 this tag around </a:t>
                      </a:r>
                      <a:r>
                        <a:rPr lang="en-US" baseline="0" dirty="0" smtClean="0"/>
                        <a:t>a menu sequence that a user selects (File &gt; Open)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&lt;cmdname&gt;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 this tag around</a:t>
                      </a:r>
                      <a:r>
                        <a:rPr lang="en-US" baseline="0" dirty="0" smtClean="0"/>
                        <a:t> UI commands, usually button names.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&lt;filepath&gt;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 this around any</a:t>
                      </a:r>
                      <a:r>
                        <a:rPr lang="en-US" baseline="0" dirty="0" smtClean="0"/>
                        <a:t> file path that points to a specific 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&lt;varname&gt;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for variables that may change depending on circumstances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&lt;userinput&gt;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r>
                        <a:rPr lang="en-US" baseline="0" dirty="0" smtClean="0"/>
                        <a:t> this tag around text that a user types verbatim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&lt;codeblock&gt;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r>
                        <a:rPr lang="en-US" baseline="0" dirty="0" smtClean="0"/>
                        <a:t> this tag around a block of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Task Tags - Usage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091513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66800" y="-76200"/>
            <a:ext cx="7429499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Use of other common task tags 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19200" y="211920"/>
            <a:ext cx="7129461" cy="387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800" b="1" i="0" u="none" strike="noStrike" cap="none" baseline="0" dirty="0" smtClean="0">
                <a:solidFill>
                  <a:schemeClr val="lt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Session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 Results</a:t>
            </a:r>
            <a:endParaRPr lang="x-none" sz="2800" b="1" i="0" u="none" strike="noStrike" cap="none" baseline="0" dirty="0">
              <a:solidFill>
                <a:schemeClr val="lt1"/>
              </a:solidFill>
              <a:latin typeface="Arial" panose="020B0604020202020204" pitchFamily="34" charset="0"/>
              <a:ea typeface="Tahoma"/>
              <a:cs typeface="Arial" panose="020B0604020202020204" pitchFamily="34" charset="0"/>
              <a:sym typeface="Tahoma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xfrm>
            <a:off x="1066801" y="838200"/>
            <a:ext cx="6477000" cy="46576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Topic Types Review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Format/Layout Separated from Content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DITA Concept Elements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Using DITA Concept Elements - Advanced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Common DITA Task Elements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Using DITA Task Elements - Advanced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Additional DITA Task Elements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Common DITA Reference Elements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Using DITA Task Elements - Advanced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29499" cy="801688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Common DITA reference elements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16713"/>
              </p:ext>
            </p:extLst>
          </p:nvPr>
        </p:nvGraphicFramePr>
        <p:xfrm>
          <a:off x="1191259" y="838200"/>
          <a:ext cx="7239000" cy="5852160"/>
        </p:xfrm>
        <a:graphic>
          <a:graphicData uri="http://schemas.openxmlformats.org/drawingml/2006/table">
            <a:tbl>
              <a:tblPr firstRow="1" bandRow="1">
                <a:tableStyleId>{FE6E08FA-0A9C-4959-B4E2-265DDCFA69CF}</a:tableStyleId>
              </a:tblPr>
              <a:tblGrid>
                <a:gridCol w="2590800"/>
                <a:gridCol w="4648200"/>
              </a:tblGrid>
              <a:tr h="3646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DITA Element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64645">
                <a:tc>
                  <a:txBody>
                    <a:bodyPr/>
                    <a:lstStyle/>
                    <a:p>
                      <a:r>
                        <a:rPr lang="en-US" dirty="0" smtClean="0"/>
                        <a:t>&lt;title&gt;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the topic title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&lt;shortdesc&gt;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Introduces</a:t>
                      </a:r>
                      <a:r>
                        <a:rPr lang="en-US" baseline="0" dirty="0" smtClean="0"/>
                        <a:t> the reference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&lt;refbody&gt;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body of the topic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&lt;section&gt;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Organize</a:t>
                      </a:r>
                      <a:r>
                        <a:rPr lang="en-US" baseline="0" dirty="0" smtClean="0"/>
                        <a:t>s content in a topic into sections</a:t>
                      </a:r>
                      <a:endParaRPr lang="en-US" dirty="0"/>
                    </a:p>
                  </a:txBody>
                  <a:tcPr/>
                </a:tc>
              </a:tr>
              <a:tr h="364645">
                <a:tc>
                  <a:txBody>
                    <a:bodyPr/>
                    <a:lstStyle/>
                    <a:p>
                      <a:r>
                        <a:rPr lang="en-US" dirty="0" smtClean="0"/>
                        <a:t>&lt;table&gt;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Contains table content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&lt;ul&gt;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</a:t>
                      </a:r>
                      <a:r>
                        <a:rPr lang="en-US" baseline="0" dirty="0" smtClean="0"/>
                        <a:t> a content as an unordered bulleted list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&lt;dl&gt;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</a:t>
                      </a:r>
                      <a:r>
                        <a:rPr lang="en-US" baseline="0" dirty="0" smtClean="0"/>
                        <a:t> a list of terms or phrases and their definitions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&lt;example&gt;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example</a:t>
                      </a:r>
                      <a:r>
                        <a:rPr lang="en-US" baseline="0" dirty="0" smtClean="0"/>
                        <a:t> content that explains or supports the topics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&lt;parml&gt;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</a:t>
                      </a:r>
                      <a:r>
                        <a:rPr lang="en-US" baseline="0" dirty="0" smtClean="0"/>
                        <a:t> parameters in a format similar to a definition list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&lt;properties&gt;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Lists</a:t>
                      </a:r>
                      <a:r>
                        <a:rPr lang="en-US" baseline="0" dirty="0" smtClean="0"/>
                        <a:t> properties in a table by type, value, and description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&lt;simpletable&gt;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a table that doesn’t require a title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&lt;refsyn&gt;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a syntax</a:t>
                      </a:r>
                      <a:r>
                        <a:rPr lang="en-US" baseline="0" dirty="0" smtClean="0"/>
                        <a:t> diagram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Sample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ITARe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11015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47750" y="222133"/>
            <a:ext cx="7429499" cy="792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Use of common DITA reference elements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29499" cy="716570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 sample – answers in notes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762000"/>
            <a:ext cx="6921984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29499" cy="640370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DITA tips and tricks to selecting elements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37920" y="990600"/>
            <a:ext cx="7429499" cy="5029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 smtClean="0"/>
              <a:t>Use the authoring tool and what it provides to you (help, tooltips, DITA standard enforcement)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Keep the content simple </a:t>
            </a:r>
            <a:br>
              <a:rPr lang="en-US" b="0" dirty="0" smtClean="0"/>
            </a:br>
            <a:r>
              <a:rPr lang="en-US" b="0" dirty="0" smtClean="0"/>
              <a:t>(If you can’t figure out how to use the elements, you probably should be selecting a different way to write your content. Just because you can do it, does not mean you should do it.)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Look at other DITA documents for guidance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Use the DITA 1.2 standard which provides definitions for you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29499" cy="772450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Your JOB to learn more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29499" cy="35417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If you are unfamiliar with DITA elements: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Practice assigning DITA elements to parts of your topics.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Practice assigning the new DITA elements to task topics.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1833560" y="6629400"/>
            <a:ext cx="1339850" cy="158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x-none" sz="900" b="0" i="0" u="none" strike="noStrike" cap="none" baseline="0">
                <a:solidFill>
                  <a:srgbClr val="AFC8C8"/>
                </a:solidFill>
                <a:latin typeface="Verdana"/>
                <a:ea typeface="Verdana"/>
                <a:cs typeface="Verdana"/>
                <a:sym typeface="Verdana"/>
              </a:rPr>
              <a:t>Confidential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95400" y="230970"/>
            <a:ext cx="7129461" cy="387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800" b="1" i="0" u="none" strike="noStrike" cap="none" baseline="0" dirty="0" smtClean="0">
                <a:solidFill>
                  <a:schemeClr val="lt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Session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 Results</a:t>
            </a:r>
            <a:endParaRPr lang="x-none" sz="2800" b="1" i="0" u="none" strike="noStrike" cap="none" baseline="0" dirty="0">
              <a:solidFill>
                <a:schemeClr val="lt1"/>
              </a:solidFill>
              <a:latin typeface="Arial" panose="020B0604020202020204" pitchFamily="34" charset="0"/>
              <a:ea typeface="Tahoma"/>
              <a:cs typeface="Arial" panose="020B0604020202020204" pitchFamily="34" charset="0"/>
              <a:sym typeface="Tahoma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xfrm>
            <a:off x="1295400" y="838200"/>
            <a:ext cx="8366125" cy="84889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SzPct val="98958"/>
              <a:buFont typeface="Arial"/>
              <a:buChar char="•"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Topic Types Review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SzPct val="98958"/>
              <a:buFont typeface="Arial"/>
              <a:buChar char="•"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Format/Layout Separated from Content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SzPct val="98958"/>
              <a:buFont typeface="Arial"/>
              <a:buChar char="•"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DITA Concept Elements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SzPct val="98958"/>
              <a:buFont typeface="Arial"/>
              <a:buChar char="•"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Using DITA Concept Elements - Advanced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SzPct val="98958"/>
              <a:buFont typeface="Arial"/>
              <a:buChar char="•"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Common DITA Task Elements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SzPct val="98958"/>
              <a:buFont typeface="Arial"/>
              <a:buChar char="•"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Using DITA Task Elements - Advanced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SzPct val="98958"/>
              <a:buFont typeface="Arial"/>
              <a:buChar char="•"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DITA Task Elements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SzPct val="98958"/>
              <a:buFont typeface="Arial"/>
              <a:buChar char="•"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Common DITA Reference Elements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SzPct val="98958"/>
              <a:buFont typeface="Arial"/>
              <a:buChar char="•"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Using DITA Task Elements - Advanced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rgbClr val="005050"/>
              </a:buClr>
              <a:buSzPct val="98958"/>
              <a:buFont typeface="Arial"/>
              <a:buChar char="•"/>
            </a:pPr>
            <a:endParaRPr lang="en-US" b="0" dirty="0" smtClean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rgbClr val="005050"/>
              </a:buClr>
              <a:buSzPct val="98958"/>
              <a:buNone/>
            </a:pPr>
            <a:endParaRPr lang="en-US" b="0" dirty="0" smtClean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rgbClr val="005050"/>
              </a:buClr>
              <a:buSzPct val="98958"/>
              <a:buFont typeface="Arial"/>
              <a:buChar char="•"/>
            </a:pPr>
            <a:endParaRPr lang="en-US" b="0" dirty="0" smtClean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rgbClr val="005050"/>
              </a:buClr>
              <a:buSzPct val="98958"/>
              <a:buFont typeface="Arial"/>
              <a:buChar char="•"/>
            </a:pPr>
            <a:endParaRPr lang="en-US" b="0" dirty="0" smtClean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rgbClr val="005050"/>
              </a:buClr>
              <a:buSzPct val="98958"/>
              <a:buFont typeface="Arial"/>
              <a:buChar char="•"/>
            </a:pPr>
            <a:endParaRPr lang="en-US" b="0" dirty="0" smtClean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rgbClr val="005050"/>
              </a:buClr>
              <a:buSzPct val="98958"/>
              <a:buFont typeface="Arial"/>
              <a:buChar char="•"/>
            </a:pPr>
            <a:endParaRPr lang="x-none" sz="1600" b="0" i="0" u="none" strike="noStrike" cap="none" baseline="0" dirty="0">
              <a:solidFill>
                <a:srgbClr val="005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429499" cy="762000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DITA topic information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33450" y="1190625"/>
            <a:ext cx="7429499" cy="354171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0" dirty="0" smtClean="0"/>
              <a:t>Reference for this session</a:t>
            </a:r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i="1" dirty="0" smtClean="0"/>
              <a:t>DITA Best Practices</a:t>
            </a:r>
          </a:p>
          <a:p>
            <a:pPr>
              <a:buNone/>
            </a:pPr>
            <a:r>
              <a:rPr lang="en-US" b="0" i="1" dirty="0" smtClean="0"/>
              <a:t>A Roadmap for Writing, Editing, and Architecting in DITA</a:t>
            </a:r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dirty="0" smtClean="0"/>
              <a:t>Laura Bellamy, Michelle Carey, and Jenifer Schlotfeldt</a:t>
            </a:r>
          </a:p>
          <a:p>
            <a:pPr>
              <a:buNone/>
            </a:pPr>
            <a:r>
              <a:rPr lang="en-US" b="0" dirty="0" smtClean="0"/>
              <a:t>Copyright 2012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525"/>
            <a:ext cx="7429499" cy="1028700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Topic types review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0600" y="1447800"/>
            <a:ext cx="7620000" cy="4154488"/>
            <a:chOff x="1295400" y="2133600"/>
            <a:chExt cx="7620000" cy="4154488"/>
          </a:xfrm>
        </p:grpSpPr>
        <p:sp>
          <p:nvSpPr>
            <p:cNvPr id="4" name="Rectangle 22"/>
            <p:cNvSpPr txBox="1">
              <a:spLocks noChangeArrowheads="1"/>
            </p:cNvSpPr>
            <p:nvPr/>
          </p:nvSpPr>
          <p:spPr>
            <a:xfrm>
              <a:off x="3048000" y="3581400"/>
              <a:ext cx="5065713" cy="990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53975" marR="0" lvl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050"/>
                </a:buClr>
                <a:buSzTx/>
                <a:tabLst/>
                <a:defRPr/>
              </a:pPr>
              <a:r>
                <a:rPr kumimoji="0" 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Verdana"/>
                  <a:cs typeface="Verdana"/>
                  <a:sym typeface="Verdana"/>
                </a:rPr>
                <a:t>Tells how to do something.</a:t>
              </a:r>
              <a:br>
                <a:rPr kumimoji="0" 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Verdana"/>
                  <a:cs typeface="Verdana"/>
                  <a:sym typeface="Verdana"/>
                </a:rPr>
              </a:br>
              <a:r>
                <a:rPr kumimoji="0" 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Verdana"/>
                  <a:cs typeface="Verdana"/>
                  <a:sym typeface="Verdana"/>
                </a:rPr>
                <a:t>Usually includes numbered steps.</a:t>
              </a:r>
              <a:endPara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95400" y="3505200"/>
              <a:ext cx="1600200" cy="1143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solidFill>
                    <a:schemeClr val="tx1"/>
                  </a:solidFill>
                </a:rPr>
                <a:t>Task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295400" y="2133600"/>
              <a:ext cx="1600200" cy="114300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solidFill>
                    <a:schemeClr val="tx1"/>
                  </a:solidFill>
                </a:rPr>
                <a:t>Concept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295400" y="4953000"/>
              <a:ext cx="1600200" cy="1143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048000" y="5105400"/>
              <a:ext cx="5867400" cy="1182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400" dirty="0">
                  <a:solidFill>
                    <a:schemeClr val="tx1"/>
                  </a:solidFill>
                </a:rPr>
                <a:t>Gives details of </a:t>
              </a:r>
              <a:r>
                <a:rPr lang="en-US" sz="2400" dirty="0" smtClean="0">
                  <a:solidFill>
                    <a:schemeClr val="tx1"/>
                  </a:solidFill>
                </a:rPr>
                <a:t>interest, </a:t>
              </a:r>
              <a:r>
                <a:rPr lang="en-US" sz="2400" dirty="0">
                  <a:solidFill>
                    <a:schemeClr val="tx1"/>
                  </a:solidFill>
                </a:rPr>
                <a:t>often in look-up lists or tables.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048000" y="2474913"/>
              <a:ext cx="5715000" cy="954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sz="2400" dirty="0">
                  <a:solidFill>
                    <a:schemeClr val="tx1"/>
                  </a:solidFill>
                </a:rPr>
                <a:t>Describes </a:t>
              </a:r>
              <a:r>
                <a:rPr lang="en-US" sz="2400" dirty="0" smtClean="0">
                  <a:solidFill>
                    <a:schemeClr val="tx1"/>
                  </a:solidFill>
                </a:rPr>
                <a:t>something.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29499" cy="1478570"/>
          </a:xfrm>
        </p:spPr>
        <p:txBody>
          <a:bodyPr/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Format/layout are separated from content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57275" y="1516670"/>
            <a:ext cx="7429499" cy="3541714"/>
          </a:xfrm>
        </p:spPr>
        <p:txBody>
          <a:bodyPr>
            <a:normAutofit fontScale="25000" lnSpcReduction="20000"/>
          </a:bodyPr>
          <a:lstStyle/>
          <a:p>
            <a:r>
              <a:rPr lang="en-US" sz="8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Authoring environment allows you to create content </a:t>
            </a:r>
          </a:p>
          <a:p>
            <a:r>
              <a:rPr lang="en-US" sz="8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Authoring environment allows you to tag your content according to the DITA standard (consistent flow of content depending on topic type)</a:t>
            </a:r>
          </a:p>
          <a:p>
            <a:r>
              <a:rPr lang="en-US" sz="8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Authoring environment DOES NOT CONTROL the final layout of your content (publishing engine does this)</a:t>
            </a:r>
            <a:endParaRPr lang="en-US" sz="8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Benefits to this</a:t>
            </a:r>
          </a:p>
          <a:p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8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ocus on creating quality content</a:t>
            </a:r>
          </a:p>
          <a:p>
            <a:r>
              <a:rPr lang="en-US" sz="8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Do not focus on layout and formatting</a:t>
            </a:r>
          </a:p>
          <a:p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8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uild and publish content in many ways to many outputs (You become proactive and not reactive to customer needs.)</a:t>
            </a:r>
          </a:p>
          <a:p>
            <a:endParaRPr lang="en-US" b="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29499" cy="838200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Same content – different output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NOREAU~1\AppData\Local\Temp\SNAGHTML56fa0b3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1" y="876299"/>
            <a:ext cx="5095875" cy="59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29499" cy="704850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Same content – different output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NOREAU~1\AppData\Local\Temp\SNAGHTML56fe1c6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809625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29499" cy="792770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Common DITA concept elements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24908"/>
              </p:ext>
            </p:extLst>
          </p:nvPr>
        </p:nvGraphicFramePr>
        <p:xfrm>
          <a:off x="1143000" y="1143000"/>
          <a:ext cx="7239000" cy="4206240"/>
        </p:xfrm>
        <a:graphic>
          <a:graphicData uri="http://schemas.openxmlformats.org/drawingml/2006/table">
            <a:tbl>
              <a:tblPr firstRow="1" bandRow="1">
                <a:tableStyleId>{FE6E08FA-0A9C-4959-B4E2-265DDCFA69CF}</a:tableStyleId>
              </a:tblPr>
              <a:tblGrid>
                <a:gridCol w="2590800"/>
                <a:gridCol w="4648200"/>
              </a:tblGrid>
              <a:tr h="3646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DITA Element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64645">
                <a:tc>
                  <a:txBody>
                    <a:bodyPr/>
                    <a:lstStyle/>
                    <a:p>
                      <a:r>
                        <a:rPr lang="en-US" dirty="0" smtClean="0"/>
                        <a:t>&lt;title&gt;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the topic title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&lt;shortdesc&gt;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Introduces</a:t>
                      </a:r>
                      <a:r>
                        <a:rPr lang="en-US" baseline="0" dirty="0" smtClean="0"/>
                        <a:t> the concept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&lt;conbody&gt;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body of the topic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&lt;section&gt;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Organize</a:t>
                      </a:r>
                      <a:r>
                        <a:rPr lang="en-US" baseline="0" dirty="0" smtClean="0"/>
                        <a:t>s content in a topic into sections</a:t>
                      </a:r>
                      <a:endParaRPr lang="en-US" dirty="0"/>
                    </a:p>
                  </a:txBody>
                  <a:tcPr/>
                </a:tc>
              </a:tr>
              <a:tr h="364645">
                <a:tc>
                  <a:txBody>
                    <a:bodyPr/>
                    <a:lstStyle/>
                    <a:p>
                      <a:r>
                        <a:rPr lang="en-US" dirty="0" smtClean="0"/>
                        <a:t>&lt;sl&gt;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Displays a list of short or simple items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&lt;ul&gt;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</a:t>
                      </a:r>
                      <a:r>
                        <a:rPr lang="en-US" baseline="0" dirty="0" smtClean="0"/>
                        <a:t> a content as an unordered bulleted list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&lt;dl&gt;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</a:t>
                      </a:r>
                      <a:r>
                        <a:rPr lang="en-US" baseline="0" dirty="0" smtClean="0"/>
                        <a:t> a list of terms or short concepts and their definitions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&lt;fig&gt; or &lt;image&gt;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a figure and caption so that you can insert graphics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&lt;term&gt;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Highlights</a:t>
                      </a:r>
                      <a:r>
                        <a:rPr lang="en-US" baseline="0" dirty="0" smtClean="0"/>
                        <a:t> new terms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19340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43000" y="228600"/>
            <a:ext cx="7429499" cy="792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Use of common DITA concept elements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2809</TotalTime>
  <Words>974</Words>
  <Application>Microsoft Office PowerPoint</Application>
  <PresentationFormat>On-screen Show (4:3)</PresentationFormat>
  <Paragraphs>208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Tahoma</vt:lpstr>
      <vt:lpstr>Trebuchet MS</vt:lpstr>
      <vt:lpstr>Tw Cen MT</vt:lpstr>
      <vt:lpstr>Verdana</vt:lpstr>
      <vt:lpstr>Wingdings</vt:lpstr>
      <vt:lpstr>Circuit</vt:lpstr>
      <vt:lpstr>DITA Topics - Advanced</vt:lpstr>
      <vt:lpstr>Session Results</vt:lpstr>
      <vt:lpstr>DITA topic information</vt:lpstr>
      <vt:lpstr>Topic types review</vt:lpstr>
      <vt:lpstr>Format/layout are separated from content</vt:lpstr>
      <vt:lpstr>Same content – different output</vt:lpstr>
      <vt:lpstr>Same content – different output</vt:lpstr>
      <vt:lpstr>Common DITA concept elements</vt:lpstr>
      <vt:lpstr>Concept Example</vt:lpstr>
      <vt:lpstr>Concepts - let’s put tagging into practice</vt:lpstr>
      <vt:lpstr>PowerPoint Presentation</vt:lpstr>
      <vt:lpstr>PowerPoint Presentation</vt:lpstr>
      <vt:lpstr>Common DITA task elements</vt:lpstr>
      <vt:lpstr>PowerPoint Presentation</vt:lpstr>
      <vt:lpstr>PowerPoint Presentation</vt:lpstr>
      <vt:lpstr>Task Topic</vt:lpstr>
      <vt:lpstr>Task Topic</vt:lpstr>
      <vt:lpstr>Other common task tags</vt:lpstr>
      <vt:lpstr>Common Task Tags - Usage</vt:lpstr>
      <vt:lpstr>Common DITA reference elements</vt:lpstr>
      <vt:lpstr>Reference Sample</vt:lpstr>
      <vt:lpstr>Reference sample – answers in notes</vt:lpstr>
      <vt:lpstr>DITA tips and tricks to selecting elements</vt:lpstr>
      <vt:lpstr>Your JOB to learn more</vt:lpstr>
      <vt:lpstr>Session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Phoenix TRM</dc:title>
  <dc:creator>Pam Noreault</dc:creator>
  <cp:lastModifiedBy>Pam Noreault</cp:lastModifiedBy>
  <cp:revision>252</cp:revision>
  <dcterms:modified xsi:type="dcterms:W3CDTF">2016-01-12T14:42:40Z</dcterms:modified>
</cp:coreProperties>
</file>