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27"/>
  </p:notesMasterIdLst>
  <p:sldIdLst>
    <p:sldId id="293" r:id="rId2"/>
    <p:sldId id="294" r:id="rId3"/>
    <p:sldId id="370" r:id="rId4"/>
    <p:sldId id="382" r:id="rId5"/>
    <p:sldId id="393" r:id="rId6"/>
    <p:sldId id="394" r:id="rId7"/>
    <p:sldId id="395" r:id="rId8"/>
    <p:sldId id="388" r:id="rId9"/>
    <p:sldId id="397" r:id="rId10"/>
    <p:sldId id="396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1" r:id="rId24"/>
    <p:sldId id="366" r:id="rId25"/>
    <p:sldId id="369" r:id="rId26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6E08FA-0A9C-4959-B4E2-265DDCFA69CF}">
  <a:tblStyle styleId="{FE6E08FA-0A9C-4959-B4E2-265DDCFA69CF}" styleName="Table_0"/>
  <a:tblStyle styleId="{97F86ADC-F7B2-45BE-984E-FE51908FB2A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9" autoAdjust="0"/>
    <p:restoredTop sz="94660"/>
  </p:normalViewPr>
  <p:slideViewPr>
    <p:cSldViewPr>
      <p:cViewPr varScale="1">
        <p:scale>
          <a:sx n="91" d="100"/>
          <a:sy n="91" d="100"/>
        </p:scale>
        <p:origin x="108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1304" y="0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2184" y="4561225"/>
            <a:ext cx="5850833" cy="4320211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19172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1304" y="9119172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888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2184" y="4561226"/>
            <a:ext cx="5850833" cy="373490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1304" y="9312185"/>
            <a:ext cx="3172238" cy="287375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b" anchorCtr="0">
            <a:spAutoFit/>
          </a:bodyPr>
          <a:lstStyle/>
          <a:p>
            <a:pPr>
              <a:buSzPct val="25000"/>
            </a:pPr>
            <a:r>
              <a:rPr lang="x-non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11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2184" y="4561226"/>
            <a:ext cx="5850833" cy="373490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t" anchorCtr="0">
            <a:spAutoFit/>
          </a:bodyPr>
          <a:lstStyle/>
          <a:p>
            <a:endParaRPr dirty="0"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1304" y="9312185"/>
            <a:ext cx="3172238" cy="287375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b" anchorCtr="0">
            <a:spAutoFit/>
          </a:bodyPr>
          <a:lstStyle/>
          <a:p>
            <a:pPr>
              <a:buSzPct val="25000"/>
            </a:pPr>
            <a:r>
              <a:rPr lang="x-non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884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1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7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143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63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7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46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8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28600"/>
            <a:ext cx="7429499" cy="5730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205883" y="1066800"/>
            <a:ext cx="7429499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1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2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066800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8398" y="1066800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3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7242" y="304800"/>
            <a:ext cx="7429500" cy="42068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10714" y="1075531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0382" y="2251210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5334" y="1078966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2375" y="2251210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6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8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2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67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8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649" y="269876"/>
            <a:ext cx="7429499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212" y="1035049"/>
            <a:ext cx="7429499" cy="556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098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DITA Linking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(</a:t>
            </a:r>
            <a:r>
              <a:rPr lang="en-US" dirty="0" err="1" smtClean="0"/>
              <a:t>rel</a:t>
            </a:r>
            <a:r>
              <a:rPr lang="en-US" dirty="0" smtClean="0"/>
              <a:t>) tables (HTML)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-3175">
              <a:spcBef>
                <a:spcPts val="600"/>
              </a:spcBef>
              <a:buNone/>
            </a:pPr>
            <a:r>
              <a:rPr lang="en-US" dirty="0" smtClean="0"/>
              <a:t>Relationship tables are created in a DITA map and they generate links on your HTML pages when the HTML output is generated</a:t>
            </a:r>
          </a:p>
          <a:p>
            <a:pPr marL="114300" indent="-3175">
              <a:spcBef>
                <a:spcPts val="600"/>
              </a:spcBef>
              <a:buNone/>
            </a:pPr>
            <a:endParaRPr lang="en-US" dirty="0" smtClean="0"/>
          </a:p>
          <a:p>
            <a:pPr marL="114300" indent="-3175">
              <a:spcBef>
                <a:spcPts val="600"/>
              </a:spcBef>
              <a:buNone/>
            </a:pPr>
            <a:r>
              <a:rPr lang="en-US" dirty="0" smtClean="0"/>
              <a:t>Rel Table Benefits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Centralized link management in the DITA map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Reduced maintenance because links are centralized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Improved reusability because of reduced file dependencies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tables – Options and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442816" cy="54864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buNone/>
            </a:pPr>
            <a:r>
              <a:rPr lang="en-US" dirty="0" smtClean="0"/>
              <a:t>Options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Topic-type link tables </a:t>
            </a:r>
            <a:r>
              <a:rPr lang="en-US" b="0" dirty="0" smtClean="0"/>
              <a:t>– Links are created by topic type and you are linking between topic types (concept, task, reference)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One-way link table </a:t>
            </a:r>
            <a:r>
              <a:rPr lang="en-US" b="0" dirty="0" smtClean="0"/>
              <a:t>– Links work one way from one topic to another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Two-way link table </a:t>
            </a:r>
            <a:r>
              <a:rPr lang="en-US" b="0" dirty="0" smtClean="0"/>
              <a:t>– Links work to and from topics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Custom tables </a:t>
            </a:r>
            <a:r>
              <a:rPr lang="en-US" b="0" dirty="0" smtClean="0"/>
              <a:t>– Customized links</a:t>
            </a:r>
          </a:p>
          <a:p>
            <a:pPr>
              <a:spcBef>
                <a:spcPts val="600"/>
              </a:spcBef>
            </a:pPr>
            <a:endParaRPr lang="en-US" b="0" dirty="0" smtClean="0"/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Best Practices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Only one relationship table per DITA map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Create relationship tables in a DITA map that is </a:t>
            </a:r>
            <a:r>
              <a:rPr lang="en-US" dirty="0" smtClean="0"/>
              <a:t>separate</a:t>
            </a:r>
            <a:r>
              <a:rPr lang="en-US" b="0" dirty="0" smtClean="0"/>
              <a:t> from the topic hierarchy (allows for map reuse without rel tables)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Keep the number of related links between topics to less than 5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Topic-type relationship table - 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0"/>
            <a:ext cx="6961736" cy="274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1219200"/>
            <a:ext cx="201930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3581400"/>
            <a:ext cx="20859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2400" y="2133600"/>
            <a:ext cx="5562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9400" y="5562600"/>
            <a:ext cx="2133600" cy="914400"/>
          </a:xfrm>
          <a:prstGeom prst="rect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29000" y="5715000"/>
            <a:ext cx="2209800" cy="533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57600" y="4343400"/>
            <a:ext cx="1857375" cy="990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One-way link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810004"/>
            <a:ext cx="8515349" cy="923926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 smtClean="0"/>
              <a:t>First column header uses linking=“sourceonly”</a:t>
            </a:r>
          </a:p>
          <a:p>
            <a:r>
              <a:rPr lang="en-US" b="0" dirty="0" smtClean="0"/>
              <a:t>Second column header uses linking=“targetonly”</a:t>
            </a:r>
          </a:p>
          <a:p>
            <a:endParaRPr lang="en-US" b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8458200" cy="177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752600"/>
            <a:ext cx="27813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267200"/>
            <a:ext cx="26806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4114800"/>
            <a:ext cx="1676400" cy="266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2590800" y="6010275"/>
            <a:ext cx="20574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71175" y="5324475"/>
            <a:ext cx="16002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Related task link is in source only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524000" y="1981200"/>
            <a:ext cx="1981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81600" y="2209800"/>
            <a:ext cx="5334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Two-way Linking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193" y="706147"/>
            <a:ext cx="8515349" cy="589253"/>
          </a:xfrm>
        </p:spPr>
        <p:txBody>
          <a:bodyPr/>
          <a:lstStyle/>
          <a:p>
            <a:r>
              <a:rPr lang="en-US" b="0" dirty="0" smtClean="0"/>
              <a:t>No attributes are set in the column headers</a:t>
            </a:r>
          </a:p>
          <a:p>
            <a:endParaRPr lang="en-US" b="0" dirty="0" smtClean="0"/>
          </a:p>
          <a:p>
            <a:pPr>
              <a:buNone/>
            </a:pPr>
            <a:endParaRPr lang="en-US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95400"/>
            <a:ext cx="7242936" cy="155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61925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2971800"/>
            <a:ext cx="131509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886200" y="5943600"/>
            <a:ext cx="1828800" cy="228600"/>
          </a:xfrm>
          <a:prstGeom prst="straightConnector1">
            <a:avLst/>
          </a:prstGeom>
          <a:ln w="444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925" y="3124200"/>
            <a:ext cx="17430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Collection-type links (HTML)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-3175">
              <a:buNone/>
            </a:pPr>
            <a:r>
              <a:rPr lang="en-US" dirty="0" smtClean="0"/>
              <a:t>A collection type defines a relationship among nested topics and it also can specify the way links between parent, child, and sibling topics appear in HTML output</a:t>
            </a:r>
          </a:p>
          <a:p>
            <a:pPr marL="114300" indent="-3175">
              <a:buNone/>
            </a:pPr>
            <a:endParaRPr lang="en-US" dirty="0" smtClean="0"/>
          </a:p>
          <a:p>
            <a:pPr marL="114300" indent="-3175">
              <a:buNone/>
            </a:pPr>
            <a:r>
              <a:rPr lang="en-US" dirty="0" smtClean="0"/>
              <a:t>Guidelines</a:t>
            </a:r>
          </a:p>
          <a:p>
            <a:r>
              <a:rPr lang="en-US" b="0" dirty="0" smtClean="0"/>
              <a:t>Collection-type should be set on parent topics</a:t>
            </a:r>
          </a:p>
          <a:p>
            <a:r>
              <a:rPr lang="en-US" b="0" dirty="0" smtClean="0"/>
              <a:t>Collection-type only applies to one level of nested topics</a:t>
            </a:r>
          </a:p>
          <a:p>
            <a:pPr marL="114300" indent="-3175">
              <a:buNone/>
            </a:pPr>
            <a:endParaRPr lang="en-US" dirty="0" smtClean="0"/>
          </a:p>
          <a:p>
            <a:pPr marL="114300" indent="-3175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Collection-type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-3175">
              <a:buNone/>
            </a:pPr>
            <a:r>
              <a:rPr lang="en-US" dirty="0" smtClean="0"/>
              <a:t>Set the value of the collection-type attribute on elements in a DITA map:</a:t>
            </a:r>
          </a:p>
          <a:p>
            <a:pPr marL="457200" indent="-346075">
              <a:spcBef>
                <a:spcPts val="600"/>
              </a:spcBef>
            </a:pPr>
            <a:r>
              <a:rPr lang="en-US" b="0" dirty="0" smtClean="0"/>
              <a:t>&lt;topicref&gt; in a DITA map</a:t>
            </a:r>
          </a:p>
          <a:p>
            <a:pPr marL="457200" indent="-346075">
              <a:spcBef>
                <a:spcPts val="600"/>
              </a:spcBef>
            </a:pPr>
            <a:r>
              <a:rPr lang="en-US" b="0" dirty="0" smtClean="0"/>
              <a:t>&lt;topicgroup&gt; elements in a relationship table</a:t>
            </a:r>
          </a:p>
          <a:p>
            <a:pPr marL="457200" indent="-346075">
              <a:spcBef>
                <a:spcPts val="600"/>
              </a:spcBef>
            </a:pPr>
            <a:r>
              <a:rPr lang="en-US" b="0" dirty="0" smtClean="0"/>
              <a:t>Columns in relationship tables</a:t>
            </a:r>
          </a:p>
          <a:p>
            <a:endParaRPr lang="en-US" b="0" dirty="0" smtClean="0"/>
          </a:p>
          <a:p>
            <a:pPr>
              <a:buNone/>
            </a:pPr>
            <a:r>
              <a:rPr lang="en-US" dirty="0" smtClean="0"/>
              <a:t>Valid Collection-type Values</a:t>
            </a:r>
          </a:p>
          <a:p>
            <a:r>
              <a:rPr lang="en-US" dirty="0" smtClean="0"/>
              <a:t>Sequence</a:t>
            </a:r>
            <a:r>
              <a:rPr lang="en-US" b="0" dirty="0" smtClean="0"/>
              <a:t> – Creates numbered child topics with links to the next topic and the previous topic</a:t>
            </a:r>
          </a:p>
          <a:p>
            <a:r>
              <a:rPr lang="en-US" dirty="0" smtClean="0"/>
              <a:t>Choice</a:t>
            </a:r>
            <a:r>
              <a:rPr lang="en-US" b="0" dirty="0" smtClean="0"/>
              <a:t> – Creates unordered child topics</a:t>
            </a:r>
          </a:p>
          <a:p>
            <a:r>
              <a:rPr lang="en-US" dirty="0" smtClean="0"/>
              <a:t>Unordered</a:t>
            </a:r>
            <a:r>
              <a:rPr lang="en-US" b="0" dirty="0" smtClean="0"/>
              <a:t> – Creates unordered child topics</a:t>
            </a:r>
          </a:p>
          <a:p>
            <a:r>
              <a:rPr lang="en-US" dirty="0" smtClean="0"/>
              <a:t>Family</a:t>
            </a:r>
            <a:r>
              <a:rPr lang="en-US" b="0" dirty="0" smtClean="0"/>
              <a:t> – Creates unordered child topics and related links between the child topics</a:t>
            </a:r>
            <a:endParaRPr lang="en-US" b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collection type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295400"/>
            <a:ext cx="3200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429000" y="2362200"/>
            <a:ext cx="19050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57800" y="1295400"/>
            <a:ext cx="2971800" cy="304800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52400" y="1295400"/>
            <a:ext cx="5172075" cy="2914650"/>
            <a:chOff x="152400" y="1295400"/>
            <a:chExt cx="5172075" cy="291465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2400" y="1295400"/>
              <a:ext cx="5172075" cy="2914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ectangle 2"/>
            <p:cNvSpPr/>
            <p:nvPr/>
          </p:nvSpPr>
          <p:spPr>
            <a:xfrm>
              <a:off x="795337" y="2590800"/>
              <a:ext cx="3886200" cy="143466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collection-type HTML output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4381154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838200"/>
            <a:ext cx="448704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914400" y="2362200"/>
            <a:ext cx="3810000" cy="2819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2200" y="4572000"/>
            <a:ext cx="2971800" cy="838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selection-type HTML outputs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15349" cy="4640263"/>
          </a:xfrm>
        </p:spPr>
        <p:txBody>
          <a:bodyPr/>
          <a:lstStyle/>
          <a:p>
            <a:r>
              <a:rPr lang="en-US" dirty="0" smtClean="0"/>
              <a:t>Child topics have no links added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5043077" cy="4764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048000" y="3048000"/>
            <a:ext cx="31242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5400" y="24940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b="1" i="0" u="none" strike="noStrike" cap="none" baseline="0" dirty="0" smtClean="0">
                <a:solidFill>
                  <a:schemeClr val="lt1"/>
                </a:solidFill>
                <a:ea typeface="Tahoma"/>
                <a:sym typeface="Tahoma"/>
              </a:rPr>
              <a:t>Session</a:t>
            </a:r>
            <a:r>
              <a:rPr lang="en-US" b="1" i="0" u="none" strike="noStrike" cap="none" dirty="0" smtClean="0">
                <a:solidFill>
                  <a:schemeClr val="lt1"/>
                </a:solidFill>
                <a:ea typeface="Tahoma"/>
                <a:sym typeface="Tahoma"/>
              </a:rPr>
              <a:t> Results</a:t>
            </a:r>
            <a:endParaRPr lang="x-none" b="1" i="0" u="none" strike="noStrike" cap="none" baseline="0" dirty="0">
              <a:solidFill>
                <a:schemeClr val="lt1"/>
              </a:solidFill>
              <a:ea typeface="Tahoma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1314451" y="838200"/>
            <a:ext cx="6381750" cy="41216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DITA Linking – Learn the four ways to link</a:t>
            </a:r>
          </a:p>
          <a:p>
            <a:pPr marL="5715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  <a:tabLst>
                <a:tab pos="285750" algn="l"/>
              </a:tabLst>
            </a:pPr>
            <a:r>
              <a:rPr lang="en-US" b="0" dirty="0" smtClean="0"/>
              <a:t>Hierarchical Links</a:t>
            </a:r>
          </a:p>
          <a:p>
            <a:pPr marL="5715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  <a:tabLst>
                <a:tab pos="285750" algn="l"/>
              </a:tabLst>
            </a:pPr>
            <a:r>
              <a:rPr lang="en-US" b="0" dirty="0" smtClean="0"/>
              <a:t>Inline Links</a:t>
            </a:r>
          </a:p>
          <a:p>
            <a:pPr marL="5715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  <a:tabLst>
                <a:tab pos="285750" algn="l"/>
              </a:tabLst>
            </a:pPr>
            <a:r>
              <a:rPr lang="en-US" b="0" dirty="0" smtClean="0"/>
              <a:t>Related Links (relationship (rel) tables)</a:t>
            </a:r>
          </a:p>
          <a:p>
            <a:pPr marL="5715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  <a:tabLst>
                <a:tab pos="285750" algn="l"/>
              </a:tabLst>
            </a:pPr>
            <a:r>
              <a:rPr lang="en-US" b="0" dirty="0" smtClean="0"/>
              <a:t>Collection-type Links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Review the code examples of the ways to link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Review the output examples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smtClean="0"/>
              <a:t>Practice identifying types of links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Unordered collection-type HTML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7630"/>
            <a:ext cx="7924800" cy="1231051"/>
          </a:xfrm>
        </p:spPr>
        <p:txBody>
          <a:bodyPr/>
          <a:lstStyle/>
          <a:p>
            <a:pPr marL="114300" indent="-3175">
              <a:lnSpc>
                <a:spcPct val="100000"/>
              </a:lnSpc>
              <a:buNone/>
            </a:pPr>
            <a:r>
              <a:rPr lang="en-US" dirty="0" smtClean="0"/>
              <a:t>The unordered and choice collection-type produce the same results; however, you must tag each correctly as the publication engine may be configured to style each differently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19301" y="2264624"/>
            <a:ext cx="4800600" cy="458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505200" y="3200400"/>
            <a:ext cx="3124200" cy="3657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 collection-type HTML output</a:t>
            </a:r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762000"/>
            <a:ext cx="4137966" cy="464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0"/>
            <a:ext cx="3984073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477000" y="4267200"/>
            <a:ext cx="2514600" cy="1295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2600" y="2362200"/>
            <a:ext cx="2667000" cy="3657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 – Name the link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3" y="764764"/>
            <a:ext cx="6936828" cy="1749835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 smtClean="0"/>
              <a:t>Hierarchical</a:t>
            </a:r>
          </a:p>
          <a:p>
            <a:r>
              <a:rPr lang="en-US" b="0" dirty="0" smtClean="0"/>
              <a:t>Inline</a:t>
            </a:r>
          </a:p>
          <a:p>
            <a:r>
              <a:rPr lang="en-US" b="0" dirty="0" smtClean="0"/>
              <a:t>Relationship Table</a:t>
            </a:r>
          </a:p>
          <a:p>
            <a:r>
              <a:rPr lang="en-US" b="0" dirty="0" smtClean="0"/>
              <a:t>Collection-type</a:t>
            </a:r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683933"/>
            <a:ext cx="3886200" cy="41740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5105400" y="5579533"/>
            <a:ext cx="2895600" cy="228600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419600" y="3141133"/>
            <a:ext cx="2895600" cy="228600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that link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Hierarchical</a:t>
            </a:r>
          </a:p>
          <a:p>
            <a:r>
              <a:rPr lang="en-US" b="0" dirty="0" smtClean="0"/>
              <a:t>Inline</a:t>
            </a:r>
          </a:p>
          <a:p>
            <a:r>
              <a:rPr lang="en-US" b="0" dirty="0" smtClean="0"/>
              <a:t>Relationship Table</a:t>
            </a:r>
          </a:p>
          <a:p>
            <a:r>
              <a:rPr lang="en-US" b="0" dirty="0" smtClean="0"/>
              <a:t>Collection-type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1152525"/>
            <a:ext cx="1619891" cy="4505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143000"/>
            <a:ext cx="2307483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working on projects: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smtClean="0"/>
              <a:t>Determine your linking based on the different forms of DITA linking and don’t create links that are not supported by DITA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smtClean="0"/>
              <a:t>Start planning linking strategy on your project deliverables and/or clean up the links that have been created</a:t>
            </a:r>
            <a:endParaRPr lang="en-US" b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447800" y="32560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ahoma"/>
              <a:buNone/>
            </a:pPr>
            <a:r>
              <a:rPr lang="en-US" i="0" u="none" strike="noStrike" cap="none" baseline="0" dirty="0" smtClean="0">
                <a:solidFill>
                  <a:schemeClr val="lt1"/>
                </a:solidFill>
                <a:ea typeface="Tahoma"/>
                <a:sym typeface="Tahoma"/>
              </a:rPr>
              <a:t>Session</a:t>
            </a:r>
            <a:r>
              <a:rPr lang="en-US" i="0" u="none" strike="noStrike" cap="none" dirty="0" smtClean="0">
                <a:solidFill>
                  <a:schemeClr val="lt1"/>
                </a:solidFill>
                <a:ea typeface="Tahoma"/>
                <a:sym typeface="Tahoma"/>
              </a:rPr>
              <a:t> Results – Where we’ve been</a:t>
            </a:r>
            <a:endParaRPr lang="x-none" i="0" u="none" strike="noStrike" cap="none" baseline="0" dirty="0">
              <a:solidFill>
                <a:schemeClr val="lt1"/>
              </a:solidFill>
              <a:ea typeface="Tahoma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1371601" y="751498"/>
            <a:ext cx="6400800" cy="501932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285750" lvl="0" indent="-285750">
              <a:lnSpc>
                <a:spcPct val="100000"/>
              </a:lnSpc>
              <a:spcAft>
                <a:spcPts val="1280"/>
              </a:spcAft>
              <a:buSzPct val="98958"/>
            </a:pPr>
            <a:r>
              <a:rPr lang="en-US" b="0" dirty="0" smtClean="0"/>
              <a:t>DITA Linking – Learn the four ways to link</a:t>
            </a:r>
          </a:p>
          <a:p>
            <a:pPr marL="571500" lvl="0" indent="-228600">
              <a:lnSpc>
                <a:spcPct val="100000"/>
              </a:lnSpc>
              <a:spcAft>
                <a:spcPts val="1280"/>
              </a:spcAft>
              <a:buSzPct val="98958"/>
              <a:tabLst>
                <a:tab pos="285750" algn="l"/>
              </a:tabLst>
            </a:pPr>
            <a:r>
              <a:rPr lang="en-US" b="0" dirty="0" smtClean="0"/>
              <a:t>Hierarchical Links</a:t>
            </a:r>
          </a:p>
          <a:p>
            <a:pPr marL="571500" lvl="0" indent="-228600">
              <a:lnSpc>
                <a:spcPct val="100000"/>
              </a:lnSpc>
              <a:spcAft>
                <a:spcPts val="1280"/>
              </a:spcAft>
              <a:buSzPct val="98958"/>
              <a:tabLst>
                <a:tab pos="285750" algn="l"/>
              </a:tabLst>
            </a:pPr>
            <a:r>
              <a:rPr lang="en-US" b="0" dirty="0" smtClean="0"/>
              <a:t>Inline Links</a:t>
            </a:r>
          </a:p>
          <a:p>
            <a:pPr marL="571500" lvl="0" indent="-228600">
              <a:lnSpc>
                <a:spcPct val="100000"/>
              </a:lnSpc>
              <a:spcAft>
                <a:spcPts val="1280"/>
              </a:spcAft>
              <a:buSzPct val="98958"/>
              <a:tabLst>
                <a:tab pos="285750" algn="l"/>
              </a:tabLst>
            </a:pPr>
            <a:r>
              <a:rPr lang="en-US" b="0" dirty="0" smtClean="0"/>
              <a:t>Related Links (relationship (rel) tables)</a:t>
            </a:r>
          </a:p>
          <a:p>
            <a:pPr marL="571500" lvl="0" indent="-228600">
              <a:lnSpc>
                <a:spcPct val="100000"/>
              </a:lnSpc>
              <a:spcAft>
                <a:spcPts val="1280"/>
              </a:spcAft>
              <a:buSzPct val="98958"/>
              <a:tabLst>
                <a:tab pos="285750" algn="l"/>
              </a:tabLst>
            </a:pPr>
            <a:r>
              <a:rPr lang="en-US" b="0" dirty="0" smtClean="0"/>
              <a:t>Collection-type Links</a:t>
            </a:r>
          </a:p>
          <a:p>
            <a:pPr marL="285750" lvl="0" indent="-285750">
              <a:lnSpc>
                <a:spcPct val="100000"/>
              </a:lnSpc>
              <a:spcAft>
                <a:spcPts val="1280"/>
              </a:spcAft>
              <a:buSzPct val="98958"/>
            </a:pPr>
            <a:r>
              <a:rPr lang="en-US" b="0" dirty="0" smtClean="0"/>
              <a:t>Review the code examples of the ways to link</a:t>
            </a:r>
          </a:p>
          <a:p>
            <a:pPr marL="285750" lvl="0" indent="-285750">
              <a:lnSpc>
                <a:spcPct val="100000"/>
              </a:lnSpc>
              <a:spcAft>
                <a:spcPts val="1280"/>
              </a:spcAft>
              <a:buSzPct val="98958"/>
            </a:pPr>
            <a:r>
              <a:rPr lang="en-US" b="0" dirty="0" smtClean="0"/>
              <a:t>Review the output examples</a:t>
            </a:r>
          </a:p>
          <a:p>
            <a:pPr marL="285750" lvl="0" indent="-285750">
              <a:lnSpc>
                <a:spcPct val="100000"/>
              </a:lnSpc>
              <a:spcAft>
                <a:spcPts val="1280"/>
              </a:spcAft>
              <a:buSzPct val="98958"/>
            </a:pPr>
            <a:r>
              <a:rPr lang="en-US" b="0" dirty="0" smtClean="0"/>
              <a:t>Practice identifying types of links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DITA Linking – Four Ways to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4025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Hierarchical Links </a:t>
            </a:r>
            <a:r>
              <a:rPr lang="en-US" b="0" dirty="0" smtClean="0"/>
              <a:t>(HTML) – When you organize your DITA map, you create parent, child, and sibling topics as you nest them and these relationships generate links.</a:t>
            </a:r>
          </a:p>
          <a:p>
            <a:pPr marL="454025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Inline Links</a:t>
            </a:r>
            <a:r>
              <a:rPr lang="en-US" b="0" dirty="0" smtClean="0"/>
              <a:t> (all outputs) – Links in the text between topics that you create </a:t>
            </a:r>
          </a:p>
          <a:p>
            <a:pPr marL="454025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Related Links </a:t>
            </a:r>
            <a:r>
              <a:rPr lang="en-US" b="0" dirty="0" smtClean="0"/>
              <a:t>(Relationship Tables) (HTML) – Links you create in a relationship table and these links appear at the end of topic automatically. Relationship tables are created in DITA map files.</a:t>
            </a:r>
          </a:p>
          <a:p>
            <a:pPr marL="454025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Collection-type Links </a:t>
            </a:r>
            <a:r>
              <a:rPr lang="en-US" b="0" dirty="0" smtClean="0"/>
              <a:t>(HTML) – Links among a group of nested topics that are set in DITA maps.</a:t>
            </a:r>
            <a:br>
              <a:rPr lang="en-US" b="0" dirty="0" smtClean="0"/>
            </a:br>
            <a:endParaRPr lang="en-US" b="0" dirty="0" smtClean="0"/>
          </a:p>
          <a:p>
            <a:pPr marL="114300" indent="-3175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Note: D</a:t>
            </a:r>
            <a:r>
              <a:rPr lang="en-US" b="0" dirty="0" smtClean="0"/>
              <a:t>etermine the best way to use these types of links. Just because DITA supports them, doesn’t mean you should use them or that they fit your needs.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links (HTML)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914400"/>
            <a:ext cx="7315200" cy="4640263"/>
          </a:xfrm>
        </p:spPr>
        <p:txBody>
          <a:bodyPr/>
          <a:lstStyle/>
          <a:p>
            <a:pPr marL="182880" indent="-3175">
              <a:lnSpc>
                <a:spcPct val="100000"/>
              </a:lnSpc>
              <a:buNone/>
            </a:pPr>
            <a:r>
              <a:rPr lang="en-US" b="0" dirty="0" smtClean="0"/>
              <a:t>By default, when you create a DITA </a:t>
            </a:r>
            <a:r>
              <a:rPr lang="en-US" b="0" dirty="0" smtClean="0"/>
              <a:t>in </a:t>
            </a:r>
            <a:r>
              <a:rPr lang="en-US" b="0" dirty="0" smtClean="0"/>
              <a:t>HTML </a:t>
            </a:r>
            <a:r>
              <a:rPr lang="en-US" dirty="0" err="1"/>
              <a:t>outmap</a:t>
            </a:r>
            <a:r>
              <a:rPr lang="en-US" dirty="0"/>
              <a:t>, you create parent, child, sibling topic relationships when you nest topics. These relationships give you linking put</a:t>
            </a:r>
            <a:r>
              <a:rPr lang="en-US" b="0" dirty="0" smtClean="0"/>
              <a:t>.</a:t>
            </a:r>
          </a:p>
          <a:p>
            <a:pPr marL="114300" indent="-3175">
              <a:spcBef>
                <a:spcPts val="12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Sibling </a:t>
            </a:r>
            <a:r>
              <a:rPr lang="en-US" dirty="0" smtClean="0"/>
              <a:t>to Parent Relationship</a:t>
            </a:r>
          </a:p>
          <a:p>
            <a:pPr marL="114300" indent="-3175">
              <a:buNone/>
            </a:pPr>
            <a:endParaRPr lang="en-US" dirty="0" smtClean="0"/>
          </a:p>
          <a:p>
            <a:pPr marL="114300" indent="-3175">
              <a:buNone/>
            </a:pPr>
            <a:endParaRPr lang="en-US" dirty="0" smtClean="0"/>
          </a:p>
          <a:p>
            <a:pPr marL="114300" indent="-3175">
              <a:buNone/>
            </a:pPr>
            <a:r>
              <a:rPr lang="en-US" dirty="0" smtClean="0"/>
              <a:t> </a:t>
            </a:r>
            <a:endParaRPr lang="en-US" b="0" dirty="0" smtClean="0"/>
          </a:p>
          <a:p>
            <a:pPr marL="114300" indent="-3175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34531"/>
            <a:ext cx="6533333" cy="328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links (HTML)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8250" y="973723"/>
            <a:ext cx="449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Verdana" pitchFamily="34" charset="0"/>
              </a:rPr>
              <a:t>Parent to Child Relationship</a:t>
            </a:r>
            <a:endParaRPr lang="en-US" sz="1600" b="1" dirty="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676400"/>
            <a:ext cx="6495238" cy="32666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links – all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20739"/>
            <a:ext cx="6934200" cy="931862"/>
          </a:xfrm>
        </p:spPr>
        <p:txBody>
          <a:bodyPr>
            <a:normAutofit lnSpcReduction="10000"/>
          </a:bodyPr>
          <a:lstStyle/>
          <a:p>
            <a:pPr marL="114300" indent="-3175">
              <a:buNone/>
              <a:tabLst>
                <a:tab pos="171450" algn="l"/>
              </a:tabLst>
            </a:pPr>
            <a:r>
              <a:rPr lang="en-US" dirty="0" smtClean="0"/>
              <a:t>Inline links are those links that the writer adds manually using the xref attribute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81200"/>
            <a:ext cx="6780952" cy="376190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505200" y="3200400"/>
            <a:ext cx="2590800" cy="914400"/>
          </a:xfrm>
          <a:prstGeom prst="ellipse">
            <a:avLst/>
          </a:prstGeom>
          <a:solidFill>
            <a:schemeClr val="tx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links – Be careful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b="0" dirty="0" smtClean="0"/>
              <a:t>Inline links can duplicate the HTML links so you must be knowledgeable of your output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What if you want both PDF and HTML output? </a:t>
            </a:r>
          </a:p>
          <a:p>
            <a:pPr marL="628650" lvl="3" indent="-285750"/>
            <a:r>
              <a:rPr lang="en-US" sz="2200" dirty="0" smtClean="0"/>
              <a:t>Can use conditions in the topic</a:t>
            </a:r>
          </a:p>
          <a:p>
            <a:pPr marL="628650" lvl="3" indent="-285750"/>
            <a:r>
              <a:rPr lang="en-US" sz="2200" dirty="0" smtClean="0"/>
              <a:t>Can create two topics – one for print and one for HTML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Industry Research on Inline Links</a:t>
            </a:r>
          </a:p>
          <a:p>
            <a:r>
              <a:rPr lang="en-US" b="0" dirty="0" smtClean="0"/>
              <a:t>They are disruptive to content flow</a:t>
            </a:r>
          </a:p>
          <a:p>
            <a:r>
              <a:rPr lang="en-US" b="0" dirty="0" smtClean="0"/>
              <a:t>Create dependencies between topics</a:t>
            </a:r>
          </a:p>
          <a:p>
            <a:r>
              <a:rPr lang="en-US" b="0" dirty="0" smtClean="0"/>
              <a:t>Complicate navigation</a:t>
            </a:r>
          </a:p>
          <a:p>
            <a:r>
              <a:rPr lang="en-US" b="0" dirty="0" smtClean="0"/>
              <a:t>Weight the content as important</a:t>
            </a:r>
          </a:p>
          <a:p>
            <a:pPr lvl="3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links –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smtClean="0"/>
              <a:t>Link to pre-requisite information and post-requisite information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smtClean="0"/>
              <a:t>Avoid inline links to tables and figures in a topic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smtClean="0"/>
              <a:t>Create inline links to repeated tasks (Repeat step 8) – DITA will renumber the xref automatically so you don’t need to worry about the numbering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smtClean="0"/>
              <a:t>Create inline links to high-level tasks – (However, you can accomplish the same thing in HTML with a collection-type or relationship table).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how inline links are displayed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7391400" cy="4640263"/>
          </a:xfrm>
        </p:spPr>
        <p:txBody>
          <a:bodyPr>
            <a:normAutofit fontScale="85000" lnSpcReduction="10000"/>
          </a:bodyPr>
          <a:lstStyle/>
          <a:p>
            <a:pPr marL="114300" indent="-3175">
              <a:spcAft>
                <a:spcPts val="600"/>
              </a:spcAft>
              <a:buNone/>
            </a:pPr>
            <a:r>
              <a:rPr lang="en-US" dirty="0" smtClean="0"/>
              <a:t>Set the value for the linking attribute on the parent topic &lt;topicref&gt; element in the DITA map hierarchy or relationship table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Sourceonly – Topic can’t be linked to, but can link to other topics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Targetonly – Topic can only be linked to and can’t link to other topics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None – Topic cannot be linked to and cannot link to other topics</a:t>
            </a:r>
          </a:p>
          <a:p>
            <a:pPr>
              <a:spcBef>
                <a:spcPts val="600"/>
              </a:spcBef>
            </a:pPr>
            <a:r>
              <a:rPr lang="en-US" b="0" dirty="0" smtClean="0"/>
              <a:t>Normal – Topic can be linked to and can link to other topics (default)</a:t>
            </a:r>
          </a:p>
          <a:p>
            <a:pPr>
              <a:spcBef>
                <a:spcPts val="600"/>
              </a:spcBef>
            </a:pPr>
            <a:endParaRPr lang="en-US" b="0" dirty="0" smtClean="0"/>
          </a:p>
          <a:p>
            <a:pPr>
              <a:spcBef>
                <a:spcPts val="600"/>
              </a:spcBef>
            </a:pPr>
            <a:endParaRPr lang="en-US" b="0" dirty="0" smtClean="0"/>
          </a:p>
          <a:p>
            <a:pPr marL="114300" indent="-3175">
              <a:spcBef>
                <a:spcPts val="600"/>
              </a:spcBef>
              <a:buNone/>
              <a:tabLst>
                <a:tab pos="114300" algn="l"/>
              </a:tabLst>
            </a:pPr>
            <a:r>
              <a:rPr lang="en-US" dirty="0" smtClean="0"/>
              <a:t>Note:</a:t>
            </a:r>
            <a:r>
              <a:rPr lang="en-US" b="0" dirty="0" smtClean="0"/>
              <a:t> Caution against using these values because in a content-sharing world, they create inconsistent links in the output. Be judicious if you choose to use these values. 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6023</TotalTime>
  <Words>983</Words>
  <Application>Microsoft Office PowerPoint</Application>
  <PresentationFormat>On-screen Show (4:3)</PresentationFormat>
  <Paragraphs>125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Tahoma</vt:lpstr>
      <vt:lpstr>Trebuchet MS</vt:lpstr>
      <vt:lpstr>Tw Cen MT</vt:lpstr>
      <vt:lpstr>Verdana</vt:lpstr>
      <vt:lpstr>Circuit</vt:lpstr>
      <vt:lpstr>DITA Linking</vt:lpstr>
      <vt:lpstr>Session Results</vt:lpstr>
      <vt:lpstr>DITA Linking – Four Ways to Link</vt:lpstr>
      <vt:lpstr>Hierarchical links (HTML)</vt:lpstr>
      <vt:lpstr>Hierarchical links (HTML)</vt:lpstr>
      <vt:lpstr>Inline links – all outputs</vt:lpstr>
      <vt:lpstr>Inline links – Be careful</vt:lpstr>
      <vt:lpstr>Inline links – Best practices</vt:lpstr>
      <vt:lpstr>Control how inline links are displayed</vt:lpstr>
      <vt:lpstr>Relationship (rel) tables (HTML)</vt:lpstr>
      <vt:lpstr>Relationship tables – Options and best practices</vt:lpstr>
      <vt:lpstr>Topic-type relationship table - Example</vt:lpstr>
      <vt:lpstr>One-way link table</vt:lpstr>
      <vt:lpstr>Two-way Linking Table</vt:lpstr>
      <vt:lpstr>Collection-type links (HTML)</vt:lpstr>
      <vt:lpstr>Collection-type values </vt:lpstr>
      <vt:lpstr>Sequence collection type</vt:lpstr>
      <vt:lpstr>Sequence collection-type HTML output</vt:lpstr>
      <vt:lpstr>Choice selection-type HTML outputs </vt:lpstr>
      <vt:lpstr>Unordered collection-type HTML output</vt:lpstr>
      <vt:lpstr>Family collection-type HTML output</vt:lpstr>
      <vt:lpstr>Pop quiz – Name the link type</vt:lpstr>
      <vt:lpstr>Name that link type</vt:lpstr>
      <vt:lpstr>Think about</vt:lpstr>
      <vt:lpstr>Session Results – Where we’ve been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 TRM</dc:title>
  <dc:creator>Pam Noreault</dc:creator>
  <cp:lastModifiedBy>Pam Noreault</cp:lastModifiedBy>
  <cp:revision>529</cp:revision>
  <dcterms:modified xsi:type="dcterms:W3CDTF">2016-01-12T15:53:26Z</dcterms:modified>
</cp:coreProperties>
</file>