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60" r:id="rId6"/>
    <p:sldId id="276"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7"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1" d="100"/>
          <a:sy n="111" d="100"/>
        </p:scale>
        <p:origin x="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6302B-3F19-4C2D-84D9-228B9BDDB4C4}" type="doc">
      <dgm:prSet loTypeId="urn:microsoft.com/office/officeart/2005/8/layout/venn1" loCatId="relationship" qsTypeId="urn:microsoft.com/office/officeart/2005/8/quickstyle/simple1" qsCatId="simple" csTypeId="urn:microsoft.com/office/officeart/2005/8/colors/accent1_2" csCatId="accent1" phldr="1"/>
      <dgm:spPr/>
    </dgm:pt>
    <dgm:pt modelId="{6C1AE265-A452-442E-8888-AA09182A5F42}">
      <dgm:prSet phldrT="[Text]"/>
      <dgm:spPr>
        <a:solidFill>
          <a:schemeClr val="accent6">
            <a:lumMod val="60000"/>
            <a:lumOff val="40000"/>
            <a:alpha val="50000"/>
          </a:schemeClr>
        </a:solidFill>
      </dgm:spPr>
      <dgm:t>
        <a:bodyPr/>
        <a:lstStyle/>
        <a:p>
          <a:r>
            <a:rPr lang="en-US"/>
            <a:t>URN</a:t>
          </a:r>
        </a:p>
        <a:p>
          <a:r>
            <a:rPr lang="en-US"/>
            <a:t>bar.html</a:t>
          </a:r>
        </a:p>
      </dgm:t>
    </dgm:pt>
    <dgm:pt modelId="{FD9865EE-AC22-486F-8488-FE6EEFF94A01}" type="parTrans" cxnId="{0C762AB0-0981-49F0-AC9A-2981AD76A7D4}">
      <dgm:prSet/>
      <dgm:spPr/>
      <dgm:t>
        <a:bodyPr/>
        <a:lstStyle/>
        <a:p>
          <a:endParaRPr lang="en-US"/>
        </a:p>
      </dgm:t>
    </dgm:pt>
    <dgm:pt modelId="{4F04EF32-C960-4B96-9A95-F4532CA29E95}" type="sibTrans" cxnId="{0C762AB0-0981-49F0-AC9A-2981AD76A7D4}">
      <dgm:prSet/>
      <dgm:spPr/>
      <dgm:t>
        <a:bodyPr/>
        <a:lstStyle/>
        <a:p>
          <a:endParaRPr lang="en-US"/>
        </a:p>
      </dgm:t>
    </dgm:pt>
    <dgm:pt modelId="{AC7E4129-60DE-45B0-A17E-89F8787D0E8C}">
      <dgm:prSet phldrT="[Text]"/>
      <dgm:spPr>
        <a:solidFill>
          <a:schemeClr val="accent2">
            <a:lumMod val="60000"/>
            <a:lumOff val="40000"/>
            <a:alpha val="50000"/>
          </a:schemeClr>
        </a:solidFill>
      </dgm:spPr>
      <dgm:t>
        <a:bodyPr/>
        <a:lstStyle/>
        <a:p>
          <a:r>
            <a:rPr lang="en-US"/>
            <a:t>URL</a:t>
          </a:r>
        </a:p>
        <a:p>
          <a:r>
            <a:rPr lang="en-US"/>
            <a:t>http://foo.com</a:t>
          </a:r>
        </a:p>
      </dgm:t>
    </dgm:pt>
    <dgm:pt modelId="{B3741091-5489-45DF-8F9B-12AEE4A13943}" type="parTrans" cxnId="{37912629-5B97-45DD-BA43-5C4259601EE2}">
      <dgm:prSet/>
      <dgm:spPr/>
      <dgm:t>
        <a:bodyPr/>
        <a:lstStyle/>
        <a:p>
          <a:endParaRPr lang="en-US"/>
        </a:p>
      </dgm:t>
    </dgm:pt>
    <dgm:pt modelId="{CD73A552-F1CE-4731-823C-A0A5AC2C6971}" type="sibTrans" cxnId="{37912629-5B97-45DD-BA43-5C4259601EE2}">
      <dgm:prSet/>
      <dgm:spPr/>
      <dgm:t>
        <a:bodyPr/>
        <a:lstStyle/>
        <a:p>
          <a:endParaRPr lang="en-US"/>
        </a:p>
      </dgm:t>
    </dgm:pt>
    <dgm:pt modelId="{03D80D8F-2FC5-4133-B7C9-75D5091407AA}" type="pres">
      <dgm:prSet presAssocID="{2676302B-3F19-4C2D-84D9-228B9BDDB4C4}" presName="compositeShape" presStyleCnt="0">
        <dgm:presLayoutVars>
          <dgm:chMax val="7"/>
          <dgm:dir/>
          <dgm:resizeHandles val="exact"/>
        </dgm:presLayoutVars>
      </dgm:prSet>
      <dgm:spPr/>
    </dgm:pt>
    <dgm:pt modelId="{7DC0BB45-29EC-4A5D-A613-E45D6D7621D8}" type="pres">
      <dgm:prSet presAssocID="{6C1AE265-A452-442E-8888-AA09182A5F42}" presName="circ1" presStyleLbl="vennNode1" presStyleIdx="0" presStyleCnt="2" custLinFactNeighborX="511" custLinFactNeighborY="2043"/>
      <dgm:spPr/>
    </dgm:pt>
    <dgm:pt modelId="{5AE20ACD-B73C-4F97-9345-049C38EF5771}" type="pres">
      <dgm:prSet presAssocID="{6C1AE265-A452-442E-8888-AA09182A5F42}" presName="circ1Tx" presStyleLbl="revTx" presStyleIdx="0" presStyleCnt="0">
        <dgm:presLayoutVars>
          <dgm:chMax val="0"/>
          <dgm:chPref val="0"/>
          <dgm:bulletEnabled val="1"/>
        </dgm:presLayoutVars>
      </dgm:prSet>
      <dgm:spPr/>
    </dgm:pt>
    <dgm:pt modelId="{1FDD73B1-CF06-4025-9024-A85BBB8EE4A9}" type="pres">
      <dgm:prSet presAssocID="{AC7E4129-60DE-45B0-A17E-89F8787D0E8C}" presName="circ2" presStyleLbl="vennNode1" presStyleIdx="1" presStyleCnt="2"/>
      <dgm:spPr/>
    </dgm:pt>
    <dgm:pt modelId="{F759664E-7686-4C6D-AF7E-E0FBE96213E4}" type="pres">
      <dgm:prSet presAssocID="{AC7E4129-60DE-45B0-A17E-89F8787D0E8C}" presName="circ2Tx" presStyleLbl="revTx" presStyleIdx="0" presStyleCnt="0">
        <dgm:presLayoutVars>
          <dgm:chMax val="0"/>
          <dgm:chPref val="0"/>
          <dgm:bulletEnabled val="1"/>
        </dgm:presLayoutVars>
      </dgm:prSet>
      <dgm:spPr/>
    </dgm:pt>
  </dgm:ptLst>
  <dgm:cxnLst>
    <dgm:cxn modelId="{16283F05-48FA-4E47-9494-B639B540BF4A}" type="presOf" srcId="{AC7E4129-60DE-45B0-A17E-89F8787D0E8C}" destId="{1FDD73B1-CF06-4025-9024-A85BBB8EE4A9}" srcOrd="0" destOrd="0" presId="urn:microsoft.com/office/officeart/2005/8/layout/venn1"/>
    <dgm:cxn modelId="{37912629-5B97-45DD-BA43-5C4259601EE2}" srcId="{2676302B-3F19-4C2D-84D9-228B9BDDB4C4}" destId="{AC7E4129-60DE-45B0-A17E-89F8787D0E8C}" srcOrd="1" destOrd="0" parTransId="{B3741091-5489-45DF-8F9B-12AEE4A13943}" sibTransId="{CD73A552-F1CE-4731-823C-A0A5AC2C6971}"/>
    <dgm:cxn modelId="{22913A74-5D36-4AB2-BEBA-85671583A90E}" type="presOf" srcId="{2676302B-3F19-4C2D-84D9-228B9BDDB4C4}" destId="{03D80D8F-2FC5-4133-B7C9-75D5091407AA}" srcOrd="0" destOrd="0" presId="urn:microsoft.com/office/officeart/2005/8/layout/venn1"/>
    <dgm:cxn modelId="{E20A538D-E1E8-49A2-9188-E741A97E4D54}" type="presOf" srcId="{AC7E4129-60DE-45B0-A17E-89F8787D0E8C}" destId="{F759664E-7686-4C6D-AF7E-E0FBE96213E4}" srcOrd="1" destOrd="0" presId="urn:microsoft.com/office/officeart/2005/8/layout/venn1"/>
    <dgm:cxn modelId="{0C762AB0-0981-49F0-AC9A-2981AD76A7D4}" srcId="{2676302B-3F19-4C2D-84D9-228B9BDDB4C4}" destId="{6C1AE265-A452-442E-8888-AA09182A5F42}" srcOrd="0" destOrd="0" parTransId="{FD9865EE-AC22-486F-8488-FE6EEFF94A01}" sibTransId="{4F04EF32-C960-4B96-9A95-F4532CA29E95}"/>
    <dgm:cxn modelId="{1BA3B7C6-EF4B-4469-81E9-371747D341BB}" type="presOf" srcId="{6C1AE265-A452-442E-8888-AA09182A5F42}" destId="{5AE20ACD-B73C-4F97-9345-049C38EF5771}" srcOrd="1" destOrd="0" presId="urn:microsoft.com/office/officeart/2005/8/layout/venn1"/>
    <dgm:cxn modelId="{321697CE-9860-4CB3-8612-0482D5650C58}" type="presOf" srcId="{6C1AE265-A452-442E-8888-AA09182A5F42}" destId="{7DC0BB45-29EC-4A5D-A613-E45D6D7621D8}" srcOrd="0" destOrd="0" presId="urn:microsoft.com/office/officeart/2005/8/layout/venn1"/>
    <dgm:cxn modelId="{E6319C8F-1339-4E83-8FA0-E6F161BEF017}" type="presParOf" srcId="{03D80D8F-2FC5-4133-B7C9-75D5091407AA}" destId="{7DC0BB45-29EC-4A5D-A613-E45D6D7621D8}" srcOrd="0" destOrd="0" presId="urn:microsoft.com/office/officeart/2005/8/layout/venn1"/>
    <dgm:cxn modelId="{2D69387D-73EF-410C-ABA3-A1F116CD04C4}" type="presParOf" srcId="{03D80D8F-2FC5-4133-B7C9-75D5091407AA}" destId="{5AE20ACD-B73C-4F97-9345-049C38EF5771}" srcOrd="1" destOrd="0" presId="urn:microsoft.com/office/officeart/2005/8/layout/venn1"/>
    <dgm:cxn modelId="{EE00F244-07EA-4682-929C-091665519A76}" type="presParOf" srcId="{03D80D8F-2FC5-4133-B7C9-75D5091407AA}" destId="{1FDD73B1-CF06-4025-9024-A85BBB8EE4A9}" srcOrd="2" destOrd="0" presId="urn:microsoft.com/office/officeart/2005/8/layout/venn1"/>
    <dgm:cxn modelId="{811F3A2D-3A10-4517-8858-37D9F93F2B9D}" type="presParOf" srcId="{03D80D8F-2FC5-4133-B7C9-75D5091407AA}" destId="{F759664E-7686-4C6D-AF7E-E0FBE96213E4}"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0BB45-29EC-4A5D-A613-E45D6D7621D8}">
      <dsp:nvSpPr>
        <dsp:cNvPr id="0" name=""/>
        <dsp:cNvSpPr/>
      </dsp:nvSpPr>
      <dsp:spPr>
        <a:xfrm>
          <a:off x="76371" y="390862"/>
          <a:ext cx="1672961" cy="1672961"/>
        </a:xfrm>
        <a:prstGeom prst="ellipse">
          <a:avLst/>
        </a:prstGeom>
        <a:solidFill>
          <a:schemeClr val="accent6">
            <a:lumMod val="60000"/>
            <a:lumOff val="40000"/>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URN</a:t>
          </a:r>
        </a:p>
        <a:p>
          <a:pPr marL="0" lvl="0" indent="0" algn="ctr" defTabSz="444500">
            <a:lnSpc>
              <a:spcPct val="90000"/>
            </a:lnSpc>
            <a:spcBef>
              <a:spcPct val="0"/>
            </a:spcBef>
            <a:spcAft>
              <a:spcPct val="35000"/>
            </a:spcAft>
            <a:buNone/>
          </a:pPr>
          <a:r>
            <a:rPr lang="en-US" sz="1000" kern="1200"/>
            <a:t>bar.html</a:t>
          </a:r>
        </a:p>
      </dsp:txBody>
      <dsp:txXfrm>
        <a:off x="309983" y="588140"/>
        <a:ext cx="964590" cy="1278405"/>
      </dsp:txXfrm>
    </dsp:sp>
    <dsp:sp modelId="{1FDD73B1-CF06-4025-9024-A85BBB8EE4A9}">
      <dsp:nvSpPr>
        <dsp:cNvPr id="0" name=""/>
        <dsp:cNvSpPr/>
      </dsp:nvSpPr>
      <dsp:spPr>
        <a:xfrm>
          <a:off x="1273560" y="356684"/>
          <a:ext cx="1672961" cy="1672961"/>
        </a:xfrm>
        <a:prstGeom prst="ellipse">
          <a:avLst/>
        </a:prstGeom>
        <a:solidFill>
          <a:schemeClr val="accent2">
            <a:lumMod val="60000"/>
            <a:lumOff val="40000"/>
            <a:alpha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URL</a:t>
          </a:r>
        </a:p>
        <a:p>
          <a:pPr marL="0" lvl="0" indent="0" algn="ctr" defTabSz="444500">
            <a:lnSpc>
              <a:spcPct val="90000"/>
            </a:lnSpc>
            <a:spcBef>
              <a:spcPct val="0"/>
            </a:spcBef>
            <a:spcAft>
              <a:spcPct val="35000"/>
            </a:spcAft>
            <a:buNone/>
          </a:pPr>
          <a:r>
            <a:rPr lang="en-US" sz="1000" kern="1200"/>
            <a:t>http://foo.com</a:t>
          </a:r>
        </a:p>
      </dsp:txBody>
      <dsp:txXfrm>
        <a:off x="1748320" y="553962"/>
        <a:ext cx="964590" cy="127840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2471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195397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0028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1583842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343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1968195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3624523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936744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182528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E085B-5EF8-4AC4-826A-13148888D5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242988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E085B-5EF8-4AC4-826A-13148888D5F0}"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10570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E085B-5EF8-4AC4-826A-13148888D5F0}"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77492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E085B-5EF8-4AC4-826A-13148888D5F0}"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497277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E085B-5EF8-4AC4-826A-13148888D5F0}"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2205435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2E085B-5EF8-4AC4-826A-13148888D5F0}"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360671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E085B-5EF8-4AC4-826A-13148888D5F0}"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47025D-1D60-48EC-BBBB-7D5CDD8575AF}" type="slidenum">
              <a:rPr lang="en-US" smtClean="0"/>
              <a:t>‹#›</a:t>
            </a:fld>
            <a:endParaRPr lang="en-US"/>
          </a:p>
        </p:txBody>
      </p:sp>
    </p:spTree>
    <p:extLst>
      <p:ext uri="{BB962C8B-B14F-4D97-AF65-F5344CB8AC3E}">
        <p14:creationId xmlns:p14="http://schemas.microsoft.com/office/powerpoint/2010/main" val="635939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2E085B-5EF8-4AC4-826A-13148888D5F0}" type="datetimeFigureOut">
              <a:rPr lang="en-US" smtClean="0"/>
              <a:t>1/20/2022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147025D-1D60-48EC-BBBB-7D5CDD8575AF}" type="slidenum">
              <a:rPr lang="en-US" smtClean="0"/>
              <a:t>‹#›</a:t>
            </a:fld>
            <a:endParaRPr lang="en-US"/>
          </a:p>
        </p:txBody>
      </p:sp>
    </p:spTree>
    <p:extLst>
      <p:ext uri="{BB962C8B-B14F-4D97-AF65-F5344CB8AC3E}">
        <p14:creationId xmlns:p14="http://schemas.microsoft.com/office/powerpoint/2010/main" val="1124414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atatracker.ietf.org/doc/html/rfc2616#section-1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oo.com/bar.html?var1=1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26F0-7956-4700-A0BC-A1104AC8A513}"/>
              </a:ext>
            </a:extLst>
          </p:cNvPr>
          <p:cNvSpPr>
            <a:spLocks noGrp="1"/>
          </p:cNvSpPr>
          <p:nvPr>
            <p:ph type="ctrTitle"/>
          </p:nvPr>
        </p:nvSpPr>
        <p:spPr>
          <a:xfrm>
            <a:off x="4974337" y="1265314"/>
            <a:ext cx="4299666" cy="3249131"/>
          </a:xfrm>
        </p:spPr>
        <p:txBody>
          <a:bodyPr>
            <a:normAutofit/>
          </a:bodyPr>
          <a:lstStyle/>
          <a:p>
            <a:pPr algn="l"/>
            <a:r>
              <a:rPr lang="en-US"/>
              <a:t>How it all works?</a:t>
            </a:r>
          </a:p>
        </p:txBody>
      </p:sp>
      <p:sp>
        <p:nvSpPr>
          <p:cNvPr id="3" name="Subtitle 2">
            <a:extLst>
              <a:ext uri="{FF2B5EF4-FFF2-40B4-BE49-F238E27FC236}">
                <a16:creationId xmlns:a16="http://schemas.microsoft.com/office/drawing/2014/main" id="{3D9A52E6-5096-424B-9E2B-C605554E23C7}"/>
              </a:ext>
            </a:extLst>
          </p:cNvPr>
          <p:cNvSpPr>
            <a:spLocks noGrp="1"/>
          </p:cNvSpPr>
          <p:nvPr>
            <p:ph type="subTitle" idx="1"/>
          </p:nvPr>
        </p:nvSpPr>
        <p:spPr>
          <a:xfrm>
            <a:off x="4974336" y="4514446"/>
            <a:ext cx="4299666" cy="871042"/>
          </a:xfrm>
        </p:spPr>
        <p:txBody>
          <a:bodyPr>
            <a:normAutofit fontScale="92500" lnSpcReduction="20000"/>
          </a:bodyPr>
          <a:lstStyle/>
          <a:p>
            <a:pPr algn="l">
              <a:lnSpc>
                <a:spcPct val="90000"/>
              </a:lnSpc>
            </a:pPr>
            <a:r>
              <a:rPr lang="en-US" sz="500"/>
              <a:t>CS4413 Web Technologies</a:t>
            </a:r>
          </a:p>
          <a:p>
            <a:pPr algn="l">
              <a:lnSpc>
                <a:spcPct val="90000"/>
              </a:lnSpc>
            </a:pPr>
            <a:r>
              <a:rPr lang="en-US" sz="500"/>
              <a:t>Computer Science Department - UTSA</a:t>
            </a:r>
          </a:p>
          <a:p>
            <a:pPr algn="l">
              <a:lnSpc>
                <a:spcPct val="90000"/>
              </a:lnSpc>
            </a:pPr>
            <a:r>
              <a:rPr lang="en-US" sz="500"/>
              <a:t>Spring 2022</a:t>
            </a:r>
          </a:p>
          <a:p>
            <a:pPr algn="l">
              <a:lnSpc>
                <a:spcPct val="90000"/>
              </a:lnSpc>
            </a:pPr>
            <a:r>
              <a:rPr lang="en-US" sz="500"/>
              <a:t>Juan M. Valadez, Jr.</a:t>
            </a:r>
          </a:p>
          <a:p>
            <a:pPr algn="l">
              <a:lnSpc>
                <a:spcPct val="90000"/>
              </a:lnSpc>
            </a:pPr>
            <a:r>
              <a:rPr lang="en-US" sz="500"/>
              <a:t>Adopted from Dr. Rocky </a:t>
            </a:r>
            <a:r>
              <a:rPr lang="en-US" sz="500" err="1"/>
              <a:t>Slavin</a:t>
            </a:r>
            <a:endParaRPr lang="en-US" sz="500"/>
          </a:p>
          <a:p>
            <a:pPr algn="l">
              <a:lnSpc>
                <a:spcPct val="90000"/>
              </a:lnSpc>
            </a:pPr>
            <a:endParaRPr lang="en-US" sz="500"/>
          </a:p>
        </p:txBody>
      </p:sp>
      <p:sp>
        <p:nvSpPr>
          <p:cNvPr id="12" name="Isosceles Triangle 9">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3" name="Graphic 6" descr="Monitor">
            <a:extLst>
              <a:ext uri="{FF2B5EF4-FFF2-40B4-BE49-F238E27FC236}">
                <a16:creationId xmlns:a16="http://schemas.microsoft.com/office/drawing/2014/main" id="{28199FA3-6715-4DB8-8A78-C38FFA1A23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979389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4907-3BD3-4A90-8F88-FCABE50583BC}"/>
              </a:ext>
            </a:extLst>
          </p:cNvPr>
          <p:cNvSpPr>
            <a:spLocks noGrp="1"/>
          </p:cNvSpPr>
          <p:nvPr>
            <p:ph type="title"/>
          </p:nvPr>
        </p:nvSpPr>
        <p:spPr/>
        <p:txBody>
          <a:bodyPr/>
          <a:lstStyle/>
          <a:p>
            <a:r>
              <a:rPr lang="en-US" dirty="0"/>
              <a:t>What else will we learn?</a:t>
            </a:r>
          </a:p>
        </p:txBody>
      </p:sp>
      <p:sp>
        <p:nvSpPr>
          <p:cNvPr id="3" name="Content Placeholder 2">
            <a:extLst>
              <a:ext uri="{FF2B5EF4-FFF2-40B4-BE49-F238E27FC236}">
                <a16:creationId xmlns:a16="http://schemas.microsoft.com/office/drawing/2014/main" id="{45B99110-9D56-48E9-891E-AD8630B4BCC6}"/>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order to facilitate the above goals, we will need to establish a background in some of the techniques and technologies relevant to the web:</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Architecture</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Protocol</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Webservers</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Lifecycle and production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Version Control</a:t>
            </a:r>
          </a:p>
          <a:p>
            <a:pPr>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Rudimentary DevOps </a:t>
            </a:r>
            <a:endParaRPr lang="en-US" dirty="0"/>
          </a:p>
        </p:txBody>
      </p:sp>
    </p:spTree>
    <p:extLst>
      <p:ext uri="{BB962C8B-B14F-4D97-AF65-F5344CB8AC3E}">
        <p14:creationId xmlns:p14="http://schemas.microsoft.com/office/powerpoint/2010/main" val="233802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82243-C200-4C0C-9DC4-DC64B2CAC600}"/>
              </a:ext>
            </a:extLst>
          </p:cNvPr>
          <p:cNvSpPr>
            <a:spLocks noGrp="1"/>
          </p:cNvSpPr>
          <p:nvPr>
            <p:ph type="title"/>
          </p:nvPr>
        </p:nvSpPr>
        <p:spPr/>
        <p:txBody>
          <a:bodyPr/>
          <a:lstStyle/>
          <a:p>
            <a:r>
              <a:rPr lang="en-US" dirty="0"/>
              <a:t>Web browsers</a:t>
            </a:r>
          </a:p>
        </p:txBody>
      </p:sp>
      <p:sp>
        <p:nvSpPr>
          <p:cNvPr id="3" name="Content Placeholder 2">
            <a:extLst>
              <a:ext uri="{FF2B5EF4-FFF2-40B4-BE49-F238E27FC236}">
                <a16:creationId xmlns:a16="http://schemas.microsoft.com/office/drawing/2014/main" id="{8FD3D684-7E45-4143-AC8B-720966BCD2F4}"/>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web applications (which we will focus on), there are usually two programs: </a:t>
            </a:r>
          </a:p>
          <a:p>
            <a:pPr marL="457200" lvl="1">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web</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server</a:t>
            </a:r>
            <a:r>
              <a:rPr lang="en-US" sz="1400" dirty="0">
                <a:effectLst/>
                <a:latin typeface="Calibri" panose="020F0502020204030204" pitchFamily="34" charset="0"/>
                <a:ea typeface="Calibri" panose="020F0502020204030204" pitchFamily="34" charset="0"/>
                <a:cs typeface="Times New Roman" panose="02020603050405020304" pitchFamily="18" charset="0"/>
              </a:rPr>
              <a:t> and the </a:t>
            </a:r>
          </a:p>
          <a:p>
            <a:pPr marL="457200" lvl="1">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web </a:t>
            </a:r>
            <a:r>
              <a:rPr lang="en-US" sz="1400" b="1" i="1" dirty="0">
                <a:effectLst/>
                <a:latin typeface="Calibri" panose="020F0502020204030204" pitchFamily="34" charset="0"/>
                <a:ea typeface="Calibri" panose="020F0502020204030204" pitchFamily="34" charset="0"/>
                <a:cs typeface="Times New Roman" panose="02020603050405020304" pitchFamily="18" charset="0"/>
              </a:rPr>
              <a:t>browser</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write the server side of this architecture in such a way that any (good) web browser (e.g., Chrome, Firefox, Internet Explorer) will be able to interpret the data we send.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not need to write any client-side code (yet). Instead, we just make sure out server sends information in a way that browsers can understand it.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Web browsers are made specifically for accessing the Web. All browsers should be capable of making requests to URLs and interpreting the resource the corresponding server responds with.</a:t>
            </a:r>
            <a:endParaRPr lang="en-US" dirty="0"/>
          </a:p>
        </p:txBody>
      </p:sp>
    </p:spTree>
    <p:extLst>
      <p:ext uri="{BB962C8B-B14F-4D97-AF65-F5344CB8AC3E}">
        <p14:creationId xmlns:p14="http://schemas.microsoft.com/office/powerpoint/2010/main" val="291499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9ED3-995B-4B17-8748-5F5F06E1EE82}"/>
              </a:ext>
            </a:extLst>
          </p:cNvPr>
          <p:cNvSpPr>
            <a:spLocks noGrp="1"/>
          </p:cNvSpPr>
          <p:nvPr>
            <p:ph type="title"/>
          </p:nvPr>
        </p:nvSpPr>
        <p:spPr/>
        <p:txBody>
          <a:bodyPr/>
          <a:lstStyle/>
          <a:p>
            <a:r>
              <a:rPr lang="en-US" dirty="0"/>
              <a:t>Common web browsers</a:t>
            </a:r>
          </a:p>
        </p:txBody>
      </p:sp>
      <p:sp>
        <p:nvSpPr>
          <p:cNvPr id="3" name="Content Placeholder 2">
            <a:extLst>
              <a:ext uri="{FF2B5EF4-FFF2-40B4-BE49-F238E27FC236}">
                <a16:creationId xmlns:a16="http://schemas.microsoft.com/office/drawing/2014/main" id="{CAB32C0E-8898-4A0B-BA8D-FEC830E88B67}"/>
              </a:ext>
            </a:extLst>
          </p:cNvPr>
          <p:cNvSpPr>
            <a:spLocks noGrp="1"/>
          </p:cNvSpPr>
          <p:nvPr>
            <p:ph idx="1"/>
          </p:nvPr>
        </p:nvSpPr>
        <p:spPr>
          <a:xfrm>
            <a:off x="838200" y="1594888"/>
            <a:ext cx="10515600" cy="478881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Firefox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Chrome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Opera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Internet Explorer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Safari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400" b="1" dirty="0">
              <a:effectLst/>
              <a:latin typeface="Calibri" panose="020F0502020204030204" pitchFamily="34" charset="0"/>
              <a:ea typeface="Times New Roman" panose="02020603050405020304" pitchFamily="18" charset="0"/>
              <a:cs typeface="Courier New" panose="02070309020205020404" pitchFamily="49" charset="0"/>
            </a:endParaRPr>
          </a:p>
          <a:p>
            <a:pPr marL="0" marR="0" indent="0">
              <a:lnSpc>
                <a:spcPct val="107000"/>
              </a:lnSpc>
              <a:spcBef>
                <a:spcPts val="0"/>
              </a:spcBef>
              <a:spcAft>
                <a:spcPts val="800"/>
              </a:spcAft>
              <a:buNone/>
            </a:pPr>
            <a:r>
              <a:rPr lang="en-US" sz="1400" b="1" dirty="0">
                <a:effectLst/>
                <a:latin typeface="Calibri" panose="020F0502020204030204" pitchFamily="34" charset="0"/>
                <a:ea typeface="Times New Roman" panose="02020603050405020304" pitchFamily="18" charset="0"/>
                <a:cs typeface="Courier New" panose="02070309020205020404" pitchFamily="49" charset="0"/>
              </a:rPr>
              <a:t>Components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Times New Roman" panose="02020603050405020304" pitchFamily="18" charset="0"/>
                <a:cs typeface="Courier New" panose="02070309020205020404" pitchFamily="49" charset="0"/>
              </a:rPr>
              <a:t>Browser Engine</a:t>
            </a:r>
            <a:r>
              <a:rPr lang="en-US" sz="1400" dirty="0">
                <a:effectLst/>
                <a:latin typeface="Calibri" panose="020F0502020204030204" pitchFamily="34" charset="0"/>
                <a:ea typeface="Times New Roman" panose="02020603050405020304" pitchFamily="18" charset="0"/>
                <a:cs typeface="Courier New" panose="02070309020205020404" pitchFamily="49" charset="0"/>
              </a:rPr>
              <a:t>: Connects the browser UI with the lower-level components required for rendering a web page. This is what binds the program together.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Times New Roman" panose="02020603050405020304" pitchFamily="18" charset="0"/>
                <a:cs typeface="Courier New" panose="02070309020205020404" pitchFamily="49" charset="0"/>
              </a:rPr>
              <a:t>Rendering Engine</a:t>
            </a:r>
            <a:r>
              <a:rPr lang="en-US" sz="1400" dirty="0">
                <a:effectLst/>
                <a:latin typeface="Calibri" panose="020F0502020204030204" pitchFamily="34" charset="0"/>
                <a:ea typeface="Times New Roman" panose="02020603050405020304" pitchFamily="18" charset="0"/>
                <a:cs typeface="Courier New" panose="02070309020205020404" pitchFamily="49" charset="0"/>
              </a:rPr>
              <a:t>: Interprets markup language (HTML) and converts it to a user interface. Different browsers use different rendering engines which have differences in performance and platform support.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Firefox: 	Gecko</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Chrome: 	Blink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Opera: 	Blink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Internet Explorer: 	Trident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400" dirty="0">
                <a:effectLst/>
                <a:latin typeface="Calibri" panose="020F0502020204030204" pitchFamily="34" charset="0"/>
                <a:ea typeface="Times New Roman" panose="02020603050405020304" pitchFamily="18" charset="0"/>
                <a:cs typeface="Courier New" panose="02070309020205020404" pitchFamily="49" charset="0"/>
              </a:rPr>
              <a:t>Safari: 	</a:t>
            </a:r>
            <a:r>
              <a:rPr lang="en-US" sz="1400" dirty="0" err="1">
                <a:effectLst/>
                <a:latin typeface="Calibri" panose="020F0502020204030204" pitchFamily="34" charset="0"/>
                <a:ea typeface="Times New Roman" panose="02020603050405020304" pitchFamily="18" charset="0"/>
                <a:cs typeface="Courier New" panose="02070309020205020404" pitchFamily="49" charset="0"/>
              </a:rPr>
              <a:t>Webkit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Times New Roman" panose="02020603050405020304" pitchFamily="18" charset="0"/>
                <a:cs typeface="Courier New" panose="02070309020205020404" pitchFamily="49" charset="0"/>
              </a:rPr>
              <a:t>JavaScript Interpreter</a:t>
            </a:r>
            <a:r>
              <a:rPr lang="en-US" sz="1400" dirty="0">
                <a:effectLst/>
                <a:latin typeface="Calibri" panose="020F0502020204030204" pitchFamily="34" charset="0"/>
                <a:ea typeface="Times New Roman" panose="02020603050405020304" pitchFamily="18" charset="0"/>
                <a:cs typeface="Courier New" panose="02070309020205020404" pitchFamily="49" charset="0"/>
              </a:rPr>
              <a:t>: Interprets embedded client-side code to be run in the browser.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b="1" dirty="0">
                <a:effectLst/>
                <a:latin typeface="Calibri" panose="020F0502020204030204" pitchFamily="34" charset="0"/>
                <a:ea typeface="Times New Roman" panose="02020603050405020304" pitchFamily="18" charset="0"/>
                <a:cs typeface="Courier New" panose="02070309020205020404" pitchFamily="49" charset="0"/>
              </a:rPr>
              <a:t>Storage Layer</a:t>
            </a:r>
            <a:r>
              <a:rPr lang="en-US" sz="1400" dirty="0">
                <a:effectLst/>
                <a:latin typeface="Calibri" panose="020F0502020204030204" pitchFamily="34" charset="0"/>
                <a:ea typeface="Times New Roman" panose="02020603050405020304" pitchFamily="18" charset="0"/>
                <a:cs typeface="Courier New" panose="02070309020205020404" pitchFamily="49" charset="0"/>
              </a:rPr>
              <a:t>: Handles client-side storage including cookies, cache, bookmarks, and general browser settings.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Calibri" panose="020F0502020204030204" pitchFamily="34" charset="0"/>
                <a:ea typeface="Times New Roman" panose="02020603050405020304" pitchFamily="18" charset="0"/>
                <a:cs typeface="Courier New" panose="02070309020205020404" pitchFamily="49" charset="0"/>
              </a:rPr>
              <a:t>It is always a good idea to test a web application in each browser and rendering engine.</a:t>
            </a:r>
            <a:endParaRPr lang="en-US" sz="1400" dirty="0"/>
          </a:p>
        </p:txBody>
      </p:sp>
    </p:spTree>
    <p:extLst>
      <p:ext uri="{BB962C8B-B14F-4D97-AF65-F5344CB8AC3E}">
        <p14:creationId xmlns:p14="http://schemas.microsoft.com/office/powerpoint/2010/main" val="150313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A088-1CE4-4F40-BA3F-39746469FDB8}"/>
              </a:ext>
            </a:extLst>
          </p:cNvPr>
          <p:cNvSpPr>
            <a:spLocks noGrp="1"/>
          </p:cNvSpPr>
          <p:nvPr>
            <p:ph type="title"/>
          </p:nvPr>
        </p:nvSpPr>
        <p:spPr/>
        <p:txBody>
          <a:bodyPr/>
          <a:lstStyle/>
          <a:p>
            <a:r>
              <a:rPr lang="en-US" dirty="0"/>
              <a:t>Client/Server Model</a:t>
            </a:r>
          </a:p>
        </p:txBody>
      </p:sp>
      <p:sp>
        <p:nvSpPr>
          <p:cNvPr id="3" name="Content Placeholder 2">
            <a:extLst>
              <a:ext uri="{FF2B5EF4-FFF2-40B4-BE49-F238E27FC236}">
                <a16:creationId xmlns:a16="http://schemas.microsoft.com/office/drawing/2014/main" id="{6EA50DA2-1741-4FDF-8984-B662674C2519}"/>
              </a:ext>
            </a:extLst>
          </p:cNvPr>
          <p:cNvSpPr>
            <a:spLocks noGrp="1"/>
          </p:cNvSpPr>
          <p:nvPr>
            <p:ph idx="1"/>
          </p:nvPr>
        </p:nvSpPr>
        <p:spPr/>
        <p:txBody>
          <a:bodyPr/>
          <a:lstStyle/>
          <a:p>
            <a:pPr marL="0" marR="0">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server/browser model above operates using a type of client-server software architecture. </a:t>
            </a:r>
          </a:p>
          <a:p>
            <a:pPr marL="0" marR="0">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architecture, we will assume there is a single server for a specific website and multiple clients making requests to that server over a network.</a:t>
            </a:r>
          </a:p>
          <a:p>
            <a:pPr marL="0" marR="0">
              <a:lnSpc>
                <a:spcPct val="115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not </a:t>
            </a:r>
            <a:r>
              <a:rPr lang="en-US" sz="1800" dirty="0">
                <a:effectLst/>
                <a:latin typeface="Calibri" panose="020F0502020204030204" pitchFamily="34" charset="0"/>
                <a:ea typeface="Calibri" panose="020F0502020204030204" pitchFamily="34" charset="0"/>
                <a:cs typeface="Times New Roman" panose="02020603050405020304" pitchFamily="18" charset="0"/>
              </a:rPr>
              <a:t>universal. In some cases, we may initiate a transaction from the server or even have multiple servers representing a single web application. For now, we will use a basic approach.</a:t>
            </a:r>
          </a:p>
          <a:p>
            <a:endParaRPr lang="en-US" dirty="0"/>
          </a:p>
        </p:txBody>
      </p:sp>
    </p:spTree>
    <p:extLst>
      <p:ext uri="{BB962C8B-B14F-4D97-AF65-F5344CB8AC3E}">
        <p14:creationId xmlns:p14="http://schemas.microsoft.com/office/powerpoint/2010/main" val="684571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FFF-FA73-4B29-AF11-AC63F7C13AE0}"/>
              </a:ext>
            </a:extLst>
          </p:cNvPr>
          <p:cNvSpPr>
            <a:spLocks noGrp="1"/>
          </p:cNvSpPr>
          <p:nvPr>
            <p:ph type="title"/>
          </p:nvPr>
        </p:nvSpPr>
        <p:spPr/>
        <p:txBody>
          <a:bodyPr/>
          <a:lstStyle/>
          <a:p>
            <a:r>
              <a:rPr lang="en-US" dirty="0"/>
              <a:t>Three tier model</a:t>
            </a:r>
          </a:p>
        </p:txBody>
      </p:sp>
      <p:sp>
        <p:nvSpPr>
          <p:cNvPr id="3" name="Content Placeholder 2">
            <a:extLst>
              <a:ext uri="{FF2B5EF4-FFF2-40B4-BE49-F238E27FC236}">
                <a16:creationId xmlns:a16="http://schemas.microsoft.com/office/drawing/2014/main" id="{F375C4CB-6A77-4E22-A8EA-575156047F62}"/>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its basic form, a client-server architecture uses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two-tier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approach in that multiple clients (the first tier) access a single resource (the second tier) which is generally a database. However, most web applications do not give direct access to a database. Instead, they provide 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layer of abstraction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between the two tiers.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Such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three-tier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approach expands on the basic client-server model to increase performance, reliability, security, and control over the interactions between the clients and the database by placing an application interface between them. The three layers are: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Client layer – where requests originate (e.g., web browser)</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Business layer – business logic and interface between the client and data layer (e.g., a web application written in PHP or Python)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layer – data resource (e.g., a relational database)</a:t>
            </a:r>
          </a:p>
          <a:p>
            <a:endParaRPr lang="en-US" dirty="0"/>
          </a:p>
        </p:txBody>
      </p:sp>
    </p:spTree>
    <p:extLst>
      <p:ext uri="{BB962C8B-B14F-4D97-AF65-F5344CB8AC3E}">
        <p14:creationId xmlns:p14="http://schemas.microsoft.com/office/powerpoint/2010/main" val="370185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3448-B538-45CC-8515-D6A1363C1030}"/>
              </a:ext>
            </a:extLst>
          </p:cNvPr>
          <p:cNvSpPr>
            <a:spLocks noGrp="1"/>
          </p:cNvSpPr>
          <p:nvPr>
            <p:ph type="title"/>
          </p:nvPr>
        </p:nvSpPr>
        <p:spPr/>
        <p:txBody>
          <a:bodyPr/>
          <a:lstStyle/>
          <a:p>
            <a:r>
              <a:rPr lang="en-US" dirty="0"/>
              <a:t>HTTP</a:t>
            </a:r>
          </a:p>
        </p:txBody>
      </p:sp>
      <p:sp>
        <p:nvSpPr>
          <p:cNvPr id="3" name="Content Placeholder 2">
            <a:extLst>
              <a:ext uri="{FF2B5EF4-FFF2-40B4-BE49-F238E27FC236}">
                <a16:creationId xmlns:a16="http://schemas.microsoft.com/office/drawing/2014/main" id="{51C372CF-09AB-4849-B0F6-84A87B908FD8}"/>
              </a:ext>
            </a:extLst>
          </p:cNvPr>
          <p:cNvSpPr>
            <a:spLocks noGrp="1"/>
          </p:cNvSpPr>
          <p:nvPr>
            <p:ph idx="1"/>
          </p:nvPr>
        </p:nvSpPr>
        <p:spPr/>
        <p:txBody>
          <a:bodyPr/>
          <a:lstStyle/>
          <a:p>
            <a:r>
              <a:rPr lang="en-US" dirty="0"/>
              <a:t>Hypertext Transfer Protocol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client-server model we are using allows for arbitrary clients to connect to our server. These clients may be using web browsers we aren’t even aware of but must still be able to communicate with our server. This means we need a common language, or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protocol</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 communication. Generally, Hypertext Transfer Protocol (HTTP) is used.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long as the application can communicate using HTTP, we can have cross-platform integration.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why all (or at least most) browsers can communicate with arbitrary web applications.</a:t>
            </a:r>
          </a:p>
          <a:p>
            <a:endParaRPr lang="en-US" dirty="0"/>
          </a:p>
        </p:txBody>
      </p:sp>
    </p:spTree>
    <p:extLst>
      <p:ext uri="{BB962C8B-B14F-4D97-AF65-F5344CB8AC3E}">
        <p14:creationId xmlns:p14="http://schemas.microsoft.com/office/powerpoint/2010/main" val="720555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7D8D-44D0-427A-96DE-AF13BB35377D}"/>
              </a:ext>
            </a:extLst>
          </p:cNvPr>
          <p:cNvSpPr>
            <a:spLocks noGrp="1"/>
          </p:cNvSpPr>
          <p:nvPr>
            <p:ph type="title"/>
          </p:nvPr>
        </p:nvSpPr>
        <p:spPr/>
        <p:txBody>
          <a:bodyPr/>
          <a:lstStyle/>
          <a:p>
            <a:r>
              <a:rPr lang="en-US" dirty="0"/>
              <a:t>Message Request</a:t>
            </a:r>
          </a:p>
        </p:txBody>
      </p:sp>
      <p:sp>
        <p:nvSpPr>
          <p:cNvPr id="3" name="Content Placeholder 2">
            <a:extLst>
              <a:ext uri="{FF2B5EF4-FFF2-40B4-BE49-F238E27FC236}">
                <a16:creationId xmlns:a16="http://schemas.microsoft.com/office/drawing/2014/main" id="{B021F9B9-DFD1-4D9E-B7CC-81D12FAE416C}"/>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HTTP Request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message sent with certain information about what it is requesting and from where.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location, it is routed along the Internet to its destination. The destination application interprets the request and responds appropriately.</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Includes the URI as well as other information necessary to describe what is being requested.</a:t>
            </a:r>
            <a:endParaRPr lang="en-US" dirty="0"/>
          </a:p>
        </p:txBody>
      </p:sp>
    </p:spTree>
    <p:extLst>
      <p:ext uri="{BB962C8B-B14F-4D97-AF65-F5344CB8AC3E}">
        <p14:creationId xmlns:p14="http://schemas.microsoft.com/office/powerpoint/2010/main" val="100471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F248-7A1A-4A74-A455-689067A289A3}"/>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3CD28108-0EA6-4CF5-817C-0796995494D1}"/>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 allows for messages to be sent between applications.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can now make a request to a server with information about what it wants (e.g., a web page). The server must now send a response that can be decoded by the browser.</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Hypertext Markup Language (HTML)</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markup language which a browser can transform into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Graphical User Interface (GUI)</a:t>
            </a:r>
            <a:r>
              <a:rPr lang="en-US" sz="1800" dirty="0">
                <a:effectLst/>
                <a:latin typeface="Calibri" panose="020F0502020204030204" pitchFamily="34" charset="0"/>
                <a:ea typeface="Calibri" panose="020F0502020204030204" pitchFamily="34" charset="0"/>
                <a:cs typeface="Times New Roman" panose="02020603050405020304" pitchFamily="18" charset="0"/>
              </a:rPr>
              <a:t>. All of the websites you visit are a rendering of HTML.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Like XML, HTML is a series of nested, often paired, tags which modify how the contents of those tags are rendered in the browser. For example, </a:t>
            </a:r>
            <a:r>
              <a:rPr lang="en-US" sz="1800" dirty="0">
                <a:effectLst/>
                <a:latin typeface="Consolas" panose="020B0609020204030204" pitchFamily="49" charset="0"/>
                <a:ea typeface="Calibri" panose="020F0502020204030204" pitchFamily="34" charset="0"/>
                <a:cs typeface="Times New Roman" panose="02020603050405020304" pitchFamily="18" charset="0"/>
              </a:rPr>
              <a:t>&lt;strong&gt;foo&lt;/strong&gt;</a:t>
            </a:r>
            <a:r>
              <a:rPr lang="en-US" sz="1800" dirty="0">
                <a:effectLst/>
                <a:latin typeface="Calibri" panose="020F0502020204030204" pitchFamily="34" charset="0"/>
                <a:ea typeface="Calibri" panose="020F0502020204030204" pitchFamily="34" charset="0"/>
                <a:cs typeface="Times New Roman" panose="02020603050405020304" pitchFamily="18" charset="0"/>
              </a:rPr>
              <a:t> tells the browser to render the text </a:t>
            </a:r>
            <a:r>
              <a:rPr lang="en-US" sz="1800" dirty="0">
                <a:effectLst/>
                <a:latin typeface="Consolas" panose="020B0609020204030204" pitchFamily="49" charset="0"/>
                <a:ea typeface="Calibri" panose="020F0502020204030204" pitchFamily="34" charset="0"/>
                <a:cs typeface="Times New Roman" panose="02020603050405020304" pitchFamily="18" charset="0"/>
              </a:rPr>
              <a:t>foo</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bold. The resulting set of nested HTML tags creates a data structure known as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Document Object Model (DOM). </a:t>
            </a: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cover more on the DOM tree later.</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Servers will not always respond in HTML. HTML is only useful if we want to render a GUI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the browser. Instead, a server may send files, JSON objects, XML, or virtually any other kind of data.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We</a:t>
            </a:r>
            <a:r>
              <a:rPr lang="en-US" sz="1800" dirty="0">
                <a:effectLst/>
                <a:latin typeface="Calibri" panose="020F0502020204030204" pitchFamily="34" charset="0"/>
                <a:ea typeface="Calibri" panose="020F0502020204030204" pitchFamily="34" charset="0"/>
                <a:cs typeface="Times New Roman" panose="02020603050405020304" pitchFamily="18" charset="0"/>
              </a:rPr>
              <a:t> need HTML because we are interested in web pages (for now). </a:t>
            </a:r>
            <a:endParaRPr lang="en-US" dirty="0"/>
          </a:p>
        </p:txBody>
      </p:sp>
    </p:spTree>
    <p:extLst>
      <p:ext uri="{BB962C8B-B14F-4D97-AF65-F5344CB8AC3E}">
        <p14:creationId xmlns:p14="http://schemas.microsoft.com/office/powerpoint/2010/main" val="111464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D8D4-5827-4633-8BEF-261DD5651AE5}"/>
              </a:ext>
            </a:extLst>
          </p:cNvPr>
          <p:cNvSpPr>
            <a:spLocks noGrp="1"/>
          </p:cNvSpPr>
          <p:nvPr>
            <p:ph type="title"/>
          </p:nvPr>
        </p:nvSpPr>
        <p:spPr/>
        <p:txBody>
          <a:bodyPr/>
          <a:lstStyle/>
          <a:p>
            <a:r>
              <a:rPr lang="en-US" dirty="0"/>
              <a:t>Message Response</a:t>
            </a:r>
          </a:p>
        </p:txBody>
      </p:sp>
      <p:sp>
        <p:nvSpPr>
          <p:cNvPr id="3" name="Content Placeholder 2">
            <a:extLst>
              <a:ext uri="{FF2B5EF4-FFF2-40B4-BE49-F238E27FC236}">
                <a16:creationId xmlns:a16="http://schemas.microsoft.com/office/drawing/2014/main" id="{6B542F42-378D-4B74-9B15-45169E76A0BD}"/>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many cases, an HTTP request may be expecting a response containing HTML to render. For example, when you visit </a:t>
            </a:r>
            <a:r>
              <a:rPr lang="en-US" sz="1800" dirty="0">
                <a:effectLst/>
                <a:latin typeface="Consolas" panose="020B0609020204030204" pitchFamily="49" charset="0"/>
                <a:ea typeface="Calibri" panose="020F0502020204030204" pitchFamily="34" charset="0"/>
                <a:cs typeface="Times New Roman" panose="02020603050405020304" pitchFamily="18" charset="0"/>
              </a:rPr>
              <a:t>http://cs.utsa.edu</a:t>
            </a:r>
            <a:r>
              <a:rPr lang="en-US" sz="1800" dirty="0">
                <a:effectLst/>
                <a:latin typeface="Calibri" panose="020F0502020204030204" pitchFamily="34" charset="0"/>
                <a:ea typeface="Calibri" panose="020F0502020204030204" pitchFamily="34" charset="0"/>
                <a:cs typeface="Times New Roman" panose="02020603050405020304" pitchFamily="18" charset="0"/>
              </a:rPr>
              <a:t>, you expect the website to send a web page back. This is done via 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HTTP Response</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similar to an HTTP request.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response does not need to contain HTML, depending on the situation. </a:t>
            </a:r>
          </a:p>
        </p:txBody>
      </p:sp>
    </p:spTree>
    <p:extLst>
      <p:ext uri="{BB962C8B-B14F-4D97-AF65-F5344CB8AC3E}">
        <p14:creationId xmlns:p14="http://schemas.microsoft.com/office/powerpoint/2010/main" val="172072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C7843-5C54-4047-B3FF-E60503219A39}"/>
              </a:ext>
            </a:extLst>
          </p:cNvPr>
          <p:cNvSpPr>
            <a:spLocks noGrp="1"/>
          </p:cNvSpPr>
          <p:nvPr>
            <p:ph type="title"/>
          </p:nvPr>
        </p:nvSpPr>
        <p:spPr/>
        <p:txBody>
          <a:bodyPr/>
          <a:lstStyle/>
          <a:p>
            <a:r>
              <a:rPr lang="en-US" dirty="0"/>
              <a:t>HTTP Status Codes</a:t>
            </a:r>
          </a:p>
        </p:txBody>
      </p:sp>
      <p:sp>
        <p:nvSpPr>
          <p:cNvPr id="3" name="Content Placeholder 2">
            <a:extLst>
              <a:ext uri="{FF2B5EF4-FFF2-40B4-BE49-F238E27FC236}">
                <a16:creationId xmlns:a16="http://schemas.microsoft.com/office/drawing/2014/main" id="{08D79D33-4D53-4112-A870-5F8F9003DEA9}"/>
              </a:ext>
            </a:extLst>
          </p:cNvPr>
          <p:cNvSpPr>
            <a:spLocks noGrp="1"/>
          </p:cNvSpPr>
          <p:nvPr>
            <p:ph idx="1"/>
          </p:nvPr>
        </p:nvSpPr>
        <p:spPr>
          <a:xfrm>
            <a:off x="838200" y="1385678"/>
            <a:ext cx="10515600" cy="435133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many HTTP status codes that can be included in the response status line. Generally, the first digit signifies the response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class </a:t>
            </a:r>
            <a:r>
              <a:rPr lang="en-US" sz="1800" dirty="0">
                <a:effectLst/>
                <a:latin typeface="Calibri" panose="020F0502020204030204" pitchFamily="34" charset="0"/>
                <a:ea typeface="Calibri" panose="020F0502020204030204" pitchFamily="34" charset="0"/>
                <a:cs typeface="Times New Roman" panose="02020603050405020304" pitchFamily="18" charset="0"/>
              </a:rPr>
              <a:t>or category.</a:t>
            </a:r>
          </a:p>
          <a:p>
            <a:pPr marL="0" indent="0">
              <a:buNone/>
            </a:pPr>
            <a:endParaRPr lang="en-US" dirty="0"/>
          </a:p>
        </p:txBody>
      </p:sp>
      <p:graphicFrame>
        <p:nvGraphicFramePr>
          <p:cNvPr id="4" name="Table 3">
            <a:extLst>
              <a:ext uri="{FF2B5EF4-FFF2-40B4-BE49-F238E27FC236}">
                <a16:creationId xmlns:a16="http://schemas.microsoft.com/office/drawing/2014/main" id="{C1D09CA1-B753-4164-99D7-CA63C4494BAF}"/>
              </a:ext>
            </a:extLst>
          </p:cNvPr>
          <p:cNvGraphicFramePr>
            <a:graphicFrameLocks noGrp="1"/>
          </p:cNvGraphicFramePr>
          <p:nvPr>
            <p:extLst>
              <p:ext uri="{D42A27DB-BD31-4B8C-83A1-F6EECF244321}">
                <p14:modId xmlns:p14="http://schemas.microsoft.com/office/powerpoint/2010/main" val="4030792789"/>
              </p:ext>
            </p:extLst>
          </p:nvPr>
        </p:nvGraphicFramePr>
        <p:xfrm>
          <a:off x="3595632" y="2018898"/>
          <a:ext cx="4172496" cy="3718118"/>
        </p:xfrm>
        <a:graphic>
          <a:graphicData uri="http://schemas.openxmlformats.org/drawingml/2006/table">
            <a:tbl>
              <a:tblPr firstRow="1" firstCol="1" bandRow="1">
                <a:tableStyleId>{5C22544A-7EE6-4342-B048-85BDC9FD1C3A}</a:tableStyleId>
              </a:tblPr>
              <a:tblGrid>
                <a:gridCol w="974773">
                  <a:extLst>
                    <a:ext uri="{9D8B030D-6E8A-4147-A177-3AD203B41FA5}">
                      <a16:colId xmlns:a16="http://schemas.microsoft.com/office/drawing/2014/main" val="2404889256"/>
                    </a:ext>
                  </a:extLst>
                </a:gridCol>
                <a:gridCol w="1188369">
                  <a:extLst>
                    <a:ext uri="{9D8B030D-6E8A-4147-A177-3AD203B41FA5}">
                      <a16:colId xmlns:a16="http://schemas.microsoft.com/office/drawing/2014/main" val="1320424076"/>
                    </a:ext>
                  </a:extLst>
                </a:gridCol>
                <a:gridCol w="2009354">
                  <a:extLst>
                    <a:ext uri="{9D8B030D-6E8A-4147-A177-3AD203B41FA5}">
                      <a16:colId xmlns:a16="http://schemas.microsoft.com/office/drawing/2014/main" val="1920458806"/>
                    </a:ext>
                  </a:extLst>
                </a:gridCol>
              </a:tblGrid>
              <a:tr h="422853">
                <a:tc>
                  <a:txBody>
                    <a:bodyPr/>
                    <a:lstStyle/>
                    <a:p>
                      <a:pPr marL="0" marR="0">
                        <a:lnSpc>
                          <a:spcPct val="107000"/>
                        </a:lnSpc>
                        <a:spcBef>
                          <a:spcPts val="0"/>
                        </a:spcBef>
                        <a:spcAft>
                          <a:spcPts val="0"/>
                        </a:spcAft>
                      </a:pPr>
                      <a:r>
                        <a:rPr lang="en-US" sz="1100">
                          <a:effectLst/>
                        </a:rPr>
                        <a:t>HTTP </a:t>
                      </a:r>
                    </a:p>
                    <a:p>
                      <a:pPr marL="0" marR="0">
                        <a:lnSpc>
                          <a:spcPct val="107000"/>
                        </a:lnSpc>
                        <a:spcBef>
                          <a:spcPts val="0"/>
                        </a:spcBef>
                        <a:spcAft>
                          <a:spcPts val="0"/>
                        </a:spcAft>
                      </a:pPr>
                      <a:r>
                        <a:rPr lang="en-US" sz="1100">
                          <a:effectLst/>
                        </a:rPr>
                        <a:t>Code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Purpose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Examples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394832"/>
                  </a:ext>
                </a:extLst>
              </a:tr>
              <a:tr h="422853">
                <a:tc>
                  <a:txBody>
                    <a:bodyPr/>
                    <a:lstStyle/>
                    <a:p>
                      <a:pPr marL="0" marR="0">
                        <a:lnSpc>
                          <a:spcPct val="107000"/>
                        </a:lnSpc>
                        <a:spcBef>
                          <a:spcPts val="0"/>
                        </a:spcBef>
                        <a:spcAft>
                          <a:spcPts val="0"/>
                        </a:spcAft>
                      </a:pPr>
                      <a:r>
                        <a:rPr lang="en-US" sz="1100">
                          <a:effectLst/>
                        </a:rPr>
                        <a:t>1xx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Informational Responses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100 – continue</a:t>
                      </a:r>
                    </a:p>
                    <a:p>
                      <a:pPr marL="0" marR="0">
                        <a:lnSpc>
                          <a:spcPct val="107000"/>
                        </a:lnSpc>
                        <a:spcBef>
                          <a:spcPts val="0"/>
                        </a:spcBef>
                        <a:spcAft>
                          <a:spcPts val="0"/>
                        </a:spcAft>
                      </a:pPr>
                      <a:r>
                        <a:rPr lang="en-US" sz="1100">
                          <a:effectLst/>
                        </a:rPr>
                        <a:t>102 – processing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1469825"/>
                  </a:ext>
                </a:extLst>
              </a:tr>
              <a:tr h="639062">
                <a:tc>
                  <a:txBody>
                    <a:bodyPr/>
                    <a:lstStyle/>
                    <a:p>
                      <a:pPr marL="0" marR="0">
                        <a:lnSpc>
                          <a:spcPct val="107000"/>
                        </a:lnSpc>
                        <a:spcBef>
                          <a:spcPts val="0"/>
                        </a:spcBef>
                        <a:spcAft>
                          <a:spcPts val="0"/>
                        </a:spcAft>
                      </a:pPr>
                      <a:r>
                        <a:rPr lang="en-US" sz="1100">
                          <a:effectLst/>
                        </a:rPr>
                        <a:t>2xx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Successful Responses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200 – OK </a:t>
                      </a:r>
                      <a:r>
                        <a:rPr lang="en-US" sz="900">
                          <a:effectLst/>
                        </a:rPr>
                        <a:t>(success)</a:t>
                      </a:r>
                      <a:endParaRPr lang="en-US" sz="1100">
                        <a:effectLst/>
                      </a:endParaRPr>
                    </a:p>
                    <a:p>
                      <a:pPr marL="0" marR="0">
                        <a:lnSpc>
                          <a:spcPct val="107000"/>
                        </a:lnSpc>
                        <a:spcBef>
                          <a:spcPts val="0"/>
                        </a:spcBef>
                        <a:spcAft>
                          <a:spcPts val="0"/>
                        </a:spcAft>
                      </a:pPr>
                      <a:r>
                        <a:rPr lang="en-US" sz="1100">
                          <a:effectLst/>
                        </a:rPr>
                        <a:t>201 – created</a:t>
                      </a:r>
                    </a:p>
                    <a:p>
                      <a:pPr marL="0" marR="0">
                        <a:lnSpc>
                          <a:spcPct val="107000"/>
                        </a:lnSpc>
                        <a:spcBef>
                          <a:spcPts val="0"/>
                        </a:spcBef>
                        <a:spcAft>
                          <a:spcPts val="0"/>
                        </a:spcAft>
                      </a:pPr>
                      <a:r>
                        <a:rPr lang="en-US" sz="1100">
                          <a:effectLst/>
                        </a:rPr>
                        <a:t>202 – accepted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7552286"/>
                  </a:ext>
                </a:extLst>
              </a:tr>
              <a:tr h="422853">
                <a:tc>
                  <a:txBody>
                    <a:bodyPr/>
                    <a:lstStyle/>
                    <a:p>
                      <a:pPr marL="0" marR="0">
                        <a:lnSpc>
                          <a:spcPct val="107000"/>
                        </a:lnSpc>
                        <a:spcBef>
                          <a:spcPts val="0"/>
                        </a:spcBef>
                        <a:spcAft>
                          <a:spcPts val="0"/>
                        </a:spcAft>
                      </a:pPr>
                      <a:r>
                        <a:rPr lang="en-US" sz="1100">
                          <a:effectLst/>
                        </a:rPr>
                        <a:t>3xx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Redirection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301 – moved permanently</a:t>
                      </a:r>
                    </a:p>
                    <a:p>
                      <a:pPr marL="0" marR="0">
                        <a:lnSpc>
                          <a:spcPct val="107000"/>
                        </a:lnSpc>
                        <a:spcBef>
                          <a:spcPts val="0"/>
                        </a:spcBef>
                        <a:spcAft>
                          <a:spcPts val="0"/>
                        </a:spcAft>
                      </a:pPr>
                      <a:r>
                        <a:rPr lang="en-US" sz="1100">
                          <a:effectLst/>
                        </a:rPr>
                        <a:t>307 – temporary redirect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9032702"/>
                  </a:ext>
                </a:extLst>
              </a:tr>
              <a:tr h="1387644">
                <a:tc>
                  <a:txBody>
                    <a:bodyPr/>
                    <a:lstStyle/>
                    <a:p>
                      <a:pPr marL="0" marR="0">
                        <a:lnSpc>
                          <a:spcPct val="107000"/>
                        </a:lnSpc>
                        <a:spcBef>
                          <a:spcPts val="0"/>
                        </a:spcBef>
                        <a:spcAft>
                          <a:spcPts val="0"/>
                        </a:spcAft>
                      </a:pPr>
                      <a:r>
                        <a:rPr lang="en-US" sz="1100">
                          <a:effectLst/>
                        </a:rPr>
                        <a:t>4xx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Client Errors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400 – bad request</a:t>
                      </a:r>
                    </a:p>
                    <a:p>
                      <a:pPr marL="0" marR="0">
                        <a:lnSpc>
                          <a:spcPct val="107000"/>
                        </a:lnSpc>
                        <a:spcBef>
                          <a:spcPts val="0"/>
                        </a:spcBef>
                        <a:spcAft>
                          <a:spcPts val="0"/>
                        </a:spcAft>
                      </a:pPr>
                      <a:r>
                        <a:rPr lang="en-US" sz="1100">
                          <a:effectLst/>
                        </a:rPr>
                        <a:t>401 – unauthorized </a:t>
                      </a:r>
                    </a:p>
                    <a:p>
                      <a:pPr marL="457200" marR="0" indent="-128905">
                        <a:lnSpc>
                          <a:spcPct val="107000"/>
                        </a:lnSpc>
                        <a:spcBef>
                          <a:spcPts val="0"/>
                        </a:spcBef>
                        <a:spcAft>
                          <a:spcPts val="0"/>
                        </a:spcAft>
                      </a:pPr>
                      <a:r>
                        <a:rPr lang="en-US" sz="900">
                          <a:effectLst/>
                        </a:rPr>
                        <a:t>(requires authentication)</a:t>
                      </a:r>
                      <a:endParaRPr lang="en-US" sz="1100">
                        <a:effectLst/>
                      </a:endParaRPr>
                    </a:p>
                    <a:p>
                      <a:pPr marL="0" marR="0">
                        <a:lnSpc>
                          <a:spcPct val="107000"/>
                        </a:lnSpc>
                        <a:spcBef>
                          <a:spcPts val="0"/>
                        </a:spcBef>
                        <a:spcAft>
                          <a:spcPts val="0"/>
                        </a:spcAft>
                      </a:pPr>
                      <a:r>
                        <a:rPr lang="en-US" sz="1100">
                          <a:effectLst/>
                        </a:rPr>
                        <a:t>404 – not found</a:t>
                      </a:r>
                    </a:p>
                    <a:p>
                      <a:pPr marL="0" marR="0">
                        <a:lnSpc>
                          <a:spcPct val="107000"/>
                        </a:lnSpc>
                        <a:spcBef>
                          <a:spcPts val="0"/>
                        </a:spcBef>
                        <a:spcAft>
                          <a:spcPts val="0"/>
                        </a:spcAft>
                      </a:pPr>
                      <a:r>
                        <a:rPr lang="en-US" sz="1100">
                          <a:effectLst/>
                        </a:rPr>
                        <a:t>403 – forbidden </a:t>
                      </a:r>
                    </a:p>
                    <a:p>
                      <a:pPr marL="328295" marR="0">
                        <a:lnSpc>
                          <a:spcPct val="107000"/>
                        </a:lnSpc>
                        <a:spcBef>
                          <a:spcPts val="0"/>
                        </a:spcBef>
                        <a:spcAft>
                          <a:spcPts val="0"/>
                        </a:spcAft>
                      </a:pPr>
                      <a:r>
                        <a:rPr lang="en-US" sz="900">
                          <a:effectLst/>
                        </a:rPr>
                        <a:t>(client is authenticated but not authorized)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69394"/>
                  </a:ext>
                </a:extLst>
              </a:tr>
              <a:tr h="422853">
                <a:tc>
                  <a:txBody>
                    <a:bodyPr/>
                    <a:lstStyle/>
                    <a:p>
                      <a:pPr marL="0" marR="0">
                        <a:lnSpc>
                          <a:spcPct val="107000"/>
                        </a:lnSpc>
                        <a:spcBef>
                          <a:spcPts val="0"/>
                        </a:spcBef>
                        <a:spcAft>
                          <a:spcPts val="0"/>
                        </a:spcAft>
                      </a:pPr>
                      <a:r>
                        <a:rPr lang="en-US" sz="1100">
                          <a:effectLst/>
                        </a:rPr>
                        <a:t>5xx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Server Errors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500 – internal server error</a:t>
                      </a:r>
                    </a:p>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4723601"/>
                  </a:ext>
                </a:extLst>
              </a:tr>
            </a:tbl>
          </a:graphicData>
        </a:graphic>
      </p:graphicFrame>
      <p:sp>
        <p:nvSpPr>
          <p:cNvPr id="6" name="TextBox 5">
            <a:extLst>
              <a:ext uri="{FF2B5EF4-FFF2-40B4-BE49-F238E27FC236}">
                <a16:creationId xmlns:a16="http://schemas.microsoft.com/office/drawing/2014/main" id="{402FF1B5-A872-4FE3-A59E-006754F1370A}"/>
              </a:ext>
            </a:extLst>
          </p:cNvPr>
          <p:cNvSpPr txBox="1"/>
          <p:nvPr/>
        </p:nvSpPr>
        <p:spPr>
          <a:xfrm>
            <a:off x="1218481" y="5847121"/>
            <a:ext cx="10315036" cy="645754"/>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list of all standard response codes can be found at </a:t>
            </a:r>
            <a:r>
              <a:rPr lang="en-US" sz="14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https://datatracker.ietf.org/doc/html/rfc2616#section-10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Note that it is up to the server to send an appropriate response and they are not guaranteed to use standard response codes.</a:t>
            </a:r>
          </a:p>
        </p:txBody>
      </p:sp>
    </p:spTree>
    <p:extLst>
      <p:ext uri="{BB962C8B-B14F-4D97-AF65-F5344CB8AC3E}">
        <p14:creationId xmlns:p14="http://schemas.microsoft.com/office/powerpoint/2010/main" val="40631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8BD9-B7DA-490E-AE83-A652FFEA135A}"/>
              </a:ext>
            </a:extLst>
          </p:cNvPr>
          <p:cNvSpPr>
            <a:spLocks noGrp="1"/>
          </p:cNvSpPr>
          <p:nvPr>
            <p:ph type="title"/>
          </p:nvPr>
        </p:nvSpPr>
        <p:spPr/>
        <p:txBody>
          <a:bodyPr/>
          <a:lstStyle/>
          <a:p>
            <a:r>
              <a:rPr lang="en-US" dirty="0"/>
              <a:t>What is the Web?</a:t>
            </a:r>
          </a:p>
        </p:txBody>
      </p:sp>
      <p:sp>
        <p:nvSpPr>
          <p:cNvPr id="3" name="Content Placeholder 2">
            <a:extLst>
              <a:ext uri="{FF2B5EF4-FFF2-40B4-BE49-F238E27FC236}">
                <a16:creationId xmlns:a16="http://schemas.microsoft.com/office/drawing/2014/main" id="{5B56A45D-6C92-4EDB-BDF8-448E14EDC5E7}"/>
              </a:ext>
            </a:extLst>
          </p:cNvPr>
          <p:cNvSpPr>
            <a:spLocks noGrp="1"/>
          </p:cNvSpPr>
          <p:nvPr>
            <p:ph idx="1"/>
          </p:nvPr>
        </p:nvSpPr>
        <p:spPr>
          <a:xfrm>
            <a:off x="660316" y="1338071"/>
            <a:ext cx="8596668" cy="3880773"/>
          </a:xfrm>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World Wide Web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a worldwide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collection of information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accessible via the Internet.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 that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Internet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not the same thing as the Web. The Internet is a worldwide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collection of networks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can be accessed as a single large-scale network. This is like how our town has streets and highways through which you can access houses and businesses.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many cases, the resources accessed on the Web are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Web Pages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39" name="Group 38">
            <a:extLst>
              <a:ext uri="{FF2B5EF4-FFF2-40B4-BE49-F238E27FC236}">
                <a16:creationId xmlns:a16="http://schemas.microsoft.com/office/drawing/2014/main" id="{251A81FD-C32A-475B-971A-21CD00C2FAC3}"/>
              </a:ext>
            </a:extLst>
          </p:cNvPr>
          <p:cNvGrpSpPr/>
          <p:nvPr/>
        </p:nvGrpSpPr>
        <p:grpSpPr>
          <a:xfrm>
            <a:off x="2439756" y="3867881"/>
            <a:ext cx="4734560" cy="2701925"/>
            <a:chOff x="3198880" y="3684646"/>
            <a:chExt cx="4734560" cy="2701925"/>
          </a:xfrm>
        </p:grpSpPr>
        <p:sp>
          <p:nvSpPr>
            <p:cNvPr id="5" name="Cloud 4">
              <a:extLst>
                <a:ext uri="{FF2B5EF4-FFF2-40B4-BE49-F238E27FC236}">
                  <a16:creationId xmlns:a16="http://schemas.microsoft.com/office/drawing/2014/main" id="{234B7EF4-DE7B-47AC-A954-8B05F6B03F38}"/>
                </a:ext>
              </a:extLst>
            </p:cNvPr>
            <p:cNvSpPr/>
            <p:nvPr/>
          </p:nvSpPr>
          <p:spPr>
            <a:xfrm>
              <a:off x="3198880" y="3684646"/>
              <a:ext cx="4734560" cy="270192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6" name="Rectangle: Rounded Corners 5">
              <a:extLst>
                <a:ext uri="{FF2B5EF4-FFF2-40B4-BE49-F238E27FC236}">
                  <a16:creationId xmlns:a16="http://schemas.microsoft.com/office/drawing/2014/main" id="{BF4014A9-D790-49ED-9AC1-806CD01C597D}"/>
                </a:ext>
              </a:extLst>
            </p:cNvPr>
            <p:cNvSpPr/>
            <p:nvPr/>
          </p:nvSpPr>
          <p:spPr>
            <a:xfrm>
              <a:off x="3948180" y="4840346"/>
              <a:ext cx="1352550" cy="12141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7" name="Graphic 6" descr="Laptop">
              <a:extLst>
                <a:ext uri="{FF2B5EF4-FFF2-40B4-BE49-F238E27FC236}">
                  <a16:creationId xmlns:a16="http://schemas.microsoft.com/office/drawing/2014/main" id="{DDA9E0D1-AC1D-40EA-8131-F761FA6D0E5E}"/>
                </a:ext>
              </a:extLst>
            </p:cNvPr>
            <p:cNvGrpSpPr/>
            <p:nvPr/>
          </p:nvGrpSpPr>
          <p:grpSpPr>
            <a:xfrm>
              <a:off x="4337596" y="5743634"/>
              <a:ext cx="474663" cy="288925"/>
              <a:chOff x="4038600" y="990600"/>
              <a:chExt cx="876300" cy="533400"/>
            </a:xfrm>
          </p:grpSpPr>
          <p:sp>
            <p:nvSpPr>
              <p:cNvPr id="37" name="Freeform: Shape 36">
                <a:extLst>
                  <a:ext uri="{FF2B5EF4-FFF2-40B4-BE49-F238E27FC236}">
                    <a16:creationId xmlns:a16="http://schemas.microsoft.com/office/drawing/2014/main" id="{C4BA4347-CC32-454E-88DA-AA753A2A344C}"/>
                  </a:ext>
                </a:extLst>
              </p:cNvPr>
              <p:cNvSpPr/>
              <p:nvPr/>
            </p:nvSpPr>
            <p:spPr>
              <a:xfrm>
                <a:off x="4152900" y="990600"/>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590550 w 647700"/>
                  <a:gd name="connsiteY4" fmla="*/ 381000 h 438150"/>
                  <a:gd name="connsiteX5" fmla="*/ 647700 w 647700"/>
                  <a:gd name="connsiteY5" fmla="*/ 38100 h 438150"/>
                  <a:gd name="connsiteX6" fmla="*/ 609600 w 647700"/>
                  <a:gd name="connsiteY6" fmla="*/ 0 h 438150"/>
                  <a:gd name="connsiteX7" fmla="*/ 38100 w 647700"/>
                  <a:gd name="connsiteY7" fmla="*/ 0 h 438150"/>
                  <a:gd name="connsiteX8" fmla="*/ 0 w 647700"/>
                  <a:gd name="connsiteY8" fmla="*/ 38100 h 438150"/>
                  <a:gd name="connsiteX9" fmla="*/ 0 w 647700"/>
                  <a:gd name="connsiteY9" fmla="*/ 438150 h 438150"/>
                  <a:gd name="connsiteX10" fmla="*/ 647700 w 647700"/>
                  <a:gd name="connsiteY10" fmla="*/ 438150 h 438150"/>
                  <a:gd name="connsiteX11" fmla="*/ 647700 w 647700"/>
                  <a:gd name="connsiteY11" fmla="*/ 3810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38150">
                    <a:moveTo>
                      <a:pt x="590550" y="381000"/>
                    </a:moveTo>
                    <a:lnTo>
                      <a:pt x="57150" y="381000"/>
                    </a:lnTo>
                    <a:lnTo>
                      <a:pt x="57150" y="57150"/>
                    </a:lnTo>
                    <a:lnTo>
                      <a:pt x="590550" y="57150"/>
                    </a:lnTo>
                    <a:lnTo>
                      <a:pt x="590550" y="381000"/>
                    </a:lnTo>
                    <a:close/>
                    <a:moveTo>
                      <a:pt x="647700" y="38100"/>
                    </a:moveTo>
                    <a:cubicBezTo>
                      <a:pt x="647700" y="17145"/>
                      <a:pt x="630555" y="0"/>
                      <a:pt x="609600" y="0"/>
                    </a:cubicBezTo>
                    <a:lnTo>
                      <a:pt x="38100" y="0"/>
                    </a:lnTo>
                    <a:cubicBezTo>
                      <a:pt x="17145" y="0"/>
                      <a:pt x="0" y="17145"/>
                      <a:pt x="0" y="38100"/>
                    </a:cubicBezTo>
                    <a:lnTo>
                      <a:pt x="0" y="438150"/>
                    </a:lnTo>
                    <a:lnTo>
                      <a:pt x="647700" y="438150"/>
                    </a:lnTo>
                    <a:lnTo>
                      <a:pt x="647700" y="38100"/>
                    </a:ln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Freeform: Shape 37">
                <a:extLst>
                  <a:ext uri="{FF2B5EF4-FFF2-40B4-BE49-F238E27FC236}">
                    <a16:creationId xmlns:a16="http://schemas.microsoft.com/office/drawing/2014/main" id="{93696977-16FE-42CE-B2D9-F08BB5A6B044}"/>
                  </a:ext>
                </a:extLst>
              </p:cNvPr>
              <p:cNvSpPr/>
              <p:nvPr/>
            </p:nvSpPr>
            <p:spPr>
              <a:xfrm>
                <a:off x="4038600" y="1466850"/>
                <a:ext cx="876300" cy="57150"/>
              </a:xfrm>
              <a:custGeom>
                <a:avLst/>
                <a:gdLst>
                  <a:gd name="connsiteX0" fmla="*/ 495300 w 876300"/>
                  <a:gd name="connsiteY0" fmla="*/ 0 h 57150"/>
                  <a:gd name="connsiteX1" fmla="*/ 495300 w 876300"/>
                  <a:gd name="connsiteY1" fmla="*/ 9525 h 57150"/>
                  <a:gd name="connsiteX2" fmla="*/ 485775 w 876300"/>
                  <a:gd name="connsiteY2" fmla="*/ 19050 h 57150"/>
                  <a:gd name="connsiteX3" fmla="*/ 390525 w 876300"/>
                  <a:gd name="connsiteY3" fmla="*/ 19050 h 57150"/>
                  <a:gd name="connsiteX4" fmla="*/ 381000 w 876300"/>
                  <a:gd name="connsiteY4" fmla="*/ 9525 h 57150"/>
                  <a:gd name="connsiteX5" fmla="*/ 381000 w 876300"/>
                  <a:gd name="connsiteY5" fmla="*/ 0 h 57150"/>
                  <a:gd name="connsiteX6" fmla="*/ 0 w 876300"/>
                  <a:gd name="connsiteY6" fmla="*/ 0 h 57150"/>
                  <a:gd name="connsiteX7" fmla="*/ 0 w 876300"/>
                  <a:gd name="connsiteY7" fmla="*/ 19050 h 57150"/>
                  <a:gd name="connsiteX8" fmla="*/ 38100 w 876300"/>
                  <a:gd name="connsiteY8" fmla="*/ 57150 h 57150"/>
                  <a:gd name="connsiteX9" fmla="*/ 838200 w 876300"/>
                  <a:gd name="connsiteY9" fmla="*/ 57150 h 57150"/>
                  <a:gd name="connsiteX10" fmla="*/ 876300 w 876300"/>
                  <a:gd name="connsiteY10" fmla="*/ 19050 h 57150"/>
                  <a:gd name="connsiteX11" fmla="*/ 876300 w 876300"/>
                  <a:gd name="connsiteY11" fmla="*/ 0 h 57150"/>
                  <a:gd name="connsiteX12" fmla="*/ 495300 w 876300"/>
                  <a:gd name="connsiteY12"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6300" h="57150">
                    <a:moveTo>
                      <a:pt x="495300" y="0"/>
                    </a:moveTo>
                    <a:lnTo>
                      <a:pt x="495300" y="9525"/>
                    </a:lnTo>
                    <a:cubicBezTo>
                      <a:pt x="495300" y="15240"/>
                      <a:pt x="491490" y="19050"/>
                      <a:pt x="485775" y="19050"/>
                    </a:cubicBezTo>
                    <a:lnTo>
                      <a:pt x="390525" y="19050"/>
                    </a:lnTo>
                    <a:cubicBezTo>
                      <a:pt x="384810" y="19050"/>
                      <a:pt x="381000" y="15240"/>
                      <a:pt x="381000" y="9525"/>
                    </a:cubicBezTo>
                    <a:lnTo>
                      <a:pt x="381000" y="0"/>
                    </a:lnTo>
                    <a:lnTo>
                      <a:pt x="0" y="0"/>
                    </a:lnTo>
                    <a:lnTo>
                      <a:pt x="0" y="19050"/>
                    </a:lnTo>
                    <a:cubicBezTo>
                      <a:pt x="0" y="40005"/>
                      <a:pt x="17145" y="57150"/>
                      <a:pt x="38100" y="57150"/>
                    </a:cubicBezTo>
                    <a:lnTo>
                      <a:pt x="838200" y="57150"/>
                    </a:lnTo>
                    <a:cubicBezTo>
                      <a:pt x="859155" y="57150"/>
                      <a:pt x="876300" y="40005"/>
                      <a:pt x="876300" y="19050"/>
                    </a:cubicBezTo>
                    <a:lnTo>
                      <a:pt x="876300" y="0"/>
                    </a:lnTo>
                    <a:lnTo>
                      <a:pt x="495300" y="0"/>
                    </a:ln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8" name="Graphic 4" descr="Smart Phone">
              <a:extLst>
                <a:ext uri="{FF2B5EF4-FFF2-40B4-BE49-F238E27FC236}">
                  <a16:creationId xmlns:a16="http://schemas.microsoft.com/office/drawing/2014/main" id="{B8FBD4F9-FB6D-4EBF-9EB3-18409BCE0E75}"/>
                </a:ext>
              </a:extLst>
            </p:cNvPr>
            <p:cNvSpPr/>
            <p:nvPr/>
          </p:nvSpPr>
          <p:spPr>
            <a:xfrm>
              <a:off x="4058670" y="5475346"/>
              <a:ext cx="165735" cy="304800"/>
            </a:xfrm>
            <a:custGeom>
              <a:avLst/>
              <a:gdLst>
                <a:gd name="connsiteX0" fmla="*/ 400050 w 457200"/>
                <a:gd name="connsiteY0" fmla="*/ 723900 h 838200"/>
                <a:gd name="connsiteX1" fmla="*/ 57150 w 457200"/>
                <a:gd name="connsiteY1" fmla="*/ 723900 h 838200"/>
                <a:gd name="connsiteX2" fmla="*/ 57150 w 457200"/>
                <a:gd name="connsiteY2" fmla="*/ 114300 h 838200"/>
                <a:gd name="connsiteX3" fmla="*/ 400050 w 457200"/>
                <a:gd name="connsiteY3" fmla="*/ 114300 h 838200"/>
                <a:gd name="connsiteX4" fmla="*/ 400050 w 457200"/>
                <a:gd name="connsiteY4" fmla="*/ 723900 h 838200"/>
                <a:gd name="connsiteX5" fmla="*/ 190500 w 457200"/>
                <a:gd name="connsiteY5" fmla="*/ 38100 h 838200"/>
                <a:gd name="connsiteX6" fmla="*/ 266700 w 457200"/>
                <a:gd name="connsiteY6" fmla="*/ 38100 h 838200"/>
                <a:gd name="connsiteX7" fmla="*/ 285750 w 457200"/>
                <a:gd name="connsiteY7" fmla="*/ 57150 h 838200"/>
                <a:gd name="connsiteX8" fmla="*/ 266700 w 457200"/>
                <a:gd name="connsiteY8" fmla="*/ 76200 h 838200"/>
                <a:gd name="connsiteX9" fmla="*/ 190500 w 457200"/>
                <a:gd name="connsiteY9" fmla="*/ 76200 h 838200"/>
                <a:gd name="connsiteX10" fmla="*/ 171450 w 457200"/>
                <a:gd name="connsiteY10" fmla="*/ 57150 h 838200"/>
                <a:gd name="connsiteX11" fmla="*/ 190500 w 457200"/>
                <a:gd name="connsiteY11" fmla="*/ 38100 h 838200"/>
                <a:gd name="connsiteX12" fmla="*/ 438150 w 457200"/>
                <a:gd name="connsiteY12" fmla="*/ 0 h 838200"/>
                <a:gd name="connsiteX13" fmla="*/ 19050 w 457200"/>
                <a:gd name="connsiteY13" fmla="*/ 0 h 838200"/>
                <a:gd name="connsiteX14" fmla="*/ 0 w 457200"/>
                <a:gd name="connsiteY14" fmla="*/ 19050 h 838200"/>
                <a:gd name="connsiteX15" fmla="*/ 0 w 457200"/>
                <a:gd name="connsiteY15" fmla="*/ 819150 h 838200"/>
                <a:gd name="connsiteX16" fmla="*/ 19050 w 457200"/>
                <a:gd name="connsiteY16" fmla="*/ 838200 h 838200"/>
                <a:gd name="connsiteX17" fmla="*/ 438150 w 457200"/>
                <a:gd name="connsiteY17" fmla="*/ 838200 h 838200"/>
                <a:gd name="connsiteX18" fmla="*/ 457200 w 457200"/>
                <a:gd name="connsiteY18" fmla="*/ 819150 h 838200"/>
                <a:gd name="connsiteX19" fmla="*/ 457200 w 457200"/>
                <a:gd name="connsiteY19" fmla="*/ 19050 h 838200"/>
                <a:gd name="connsiteX20" fmla="*/ 438150 w 457200"/>
                <a:gd name="connsiteY20" fmla="*/ 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7200" h="838200">
                  <a:moveTo>
                    <a:pt x="400050" y="723900"/>
                  </a:moveTo>
                  <a:lnTo>
                    <a:pt x="57150" y="723900"/>
                  </a:lnTo>
                  <a:lnTo>
                    <a:pt x="57150" y="114300"/>
                  </a:lnTo>
                  <a:lnTo>
                    <a:pt x="400050" y="114300"/>
                  </a:lnTo>
                  <a:lnTo>
                    <a:pt x="400050" y="723900"/>
                  </a:lnTo>
                  <a:close/>
                  <a:moveTo>
                    <a:pt x="190500" y="38100"/>
                  </a:moveTo>
                  <a:lnTo>
                    <a:pt x="266700" y="38100"/>
                  </a:lnTo>
                  <a:cubicBezTo>
                    <a:pt x="277178" y="38100"/>
                    <a:pt x="285750" y="46672"/>
                    <a:pt x="285750" y="57150"/>
                  </a:cubicBezTo>
                  <a:cubicBezTo>
                    <a:pt x="285750" y="67628"/>
                    <a:pt x="277178" y="76200"/>
                    <a:pt x="266700" y="76200"/>
                  </a:cubicBezTo>
                  <a:lnTo>
                    <a:pt x="190500" y="76200"/>
                  </a:lnTo>
                  <a:cubicBezTo>
                    <a:pt x="180023" y="76200"/>
                    <a:pt x="171450" y="67628"/>
                    <a:pt x="171450" y="57150"/>
                  </a:cubicBezTo>
                  <a:cubicBezTo>
                    <a:pt x="171450" y="46672"/>
                    <a:pt x="180023" y="38100"/>
                    <a:pt x="190500" y="38100"/>
                  </a:cubicBezTo>
                  <a:close/>
                  <a:moveTo>
                    <a:pt x="438150" y="0"/>
                  </a:moveTo>
                  <a:lnTo>
                    <a:pt x="19050" y="0"/>
                  </a:lnTo>
                  <a:cubicBezTo>
                    <a:pt x="8572" y="0"/>
                    <a:pt x="0" y="8573"/>
                    <a:pt x="0" y="19050"/>
                  </a:cubicBezTo>
                  <a:lnTo>
                    <a:pt x="0" y="819150"/>
                  </a:lnTo>
                  <a:cubicBezTo>
                    <a:pt x="0" y="829628"/>
                    <a:pt x="8572" y="838200"/>
                    <a:pt x="19050" y="838200"/>
                  </a:cubicBezTo>
                  <a:lnTo>
                    <a:pt x="438150" y="838200"/>
                  </a:lnTo>
                  <a:cubicBezTo>
                    <a:pt x="448628" y="838200"/>
                    <a:pt x="457200" y="829628"/>
                    <a:pt x="457200" y="819150"/>
                  </a:cubicBezTo>
                  <a:lnTo>
                    <a:pt x="457200" y="19050"/>
                  </a:lnTo>
                  <a:cubicBezTo>
                    <a:pt x="457200" y="8573"/>
                    <a:pt x="448628" y="0"/>
                    <a:pt x="43815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9" name="Graphic 5" descr="Computer">
              <a:extLst>
                <a:ext uri="{FF2B5EF4-FFF2-40B4-BE49-F238E27FC236}">
                  <a16:creationId xmlns:a16="http://schemas.microsoft.com/office/drawing/2014/main" id="{1BB9DB3E-4633-4E2C-B1D4-6DEA4A521491}"/>
                </a:ext>
              </a:extLst>
            </p:cNvPr>
            <p:cNvGrpSpPr/>
            <p:nvPr/>
          </p:nvGrpSpPr>
          <p:grpSpPr>
            <a:xfrm>
              <a:off x="4257269" y="5092759"/>
              <a:ext cx="401638" cy="244475"/>
              <a:chOff x="4038600" y="990600"/>
              <a:chExt cx="876300" cy="533400"/>
            </a:xfrm>
          </p:grpSpPr>
          <p:sp>
            <p:nvSpPr>
              <p:cNvPr id="35" name="Freeform: Shape 34">
                <a:extLst>
                  <a:ext uri="{FF2B5EF4-FFF2-40B4-BE49-F238E27FC236}">
                    <a16:creationId xmlns:a16="http://schemas.microsoft.com/office/drawing/2014/main" id="{8D9187B9-451A-4A04-8D3B-2D0B2F6487B3}"/>
                  </a:ext>
                </a:extLst>
              </p:cNvPr>
              <p:cNvSpPr/>
              <p:nvPr/>
            </p:nvSpPr>
            <p:spPr>
              <a:xfrm>
                <a:off x="4038600" y="990600"/>
                <a:ext cx="571500" cy="533400"/>
              </a:xfrm>
              <a:custGeom>
                <a:avLst/>
                <a:gdLst>
                  <a:gd name="connsiteX0" fmla="*/ 514350 w 571500"/>
                  <a:gd name="connsiteY0" fmla="*/ 361950 h 533400"/>
                  <a:gd name="connsiteX1" fmla="*/ 57150 w 571500"/>
                  <a:gd name="connsiteY1" fmla="*/ 361950 h 533400"/>
                  <a:gd name="connsiteX2" fmla="*/ 57150 w 571500"/>
                  <a:gd name="connsiteY2" fmla="*/ 57150 h 533400"/>
                  <a:gd name="connsiteX3" fmla="*/ 514350 w 571500"/>
                  <a:gd name="connsiteY3" fmla="*/ 57150 h 533400"/>
                  <a:gd name="connsiteX4" fmla="*/ 514350 w 571500"/>
                  <a:gd name="connsiteY4" fmla="*/ 361950 h 533400"/>
                  <a:gd name="connsiteX5" fmla="*/ 533400 w 571500"/>
                  <a:gd name="connsiteY5" fmla="*/ 0 h 533400"/>
                  <a:gd name="connsiteX6" fmla="*/ 38100 w 571500"/>
                  <a:gd name="connsiteY6" fmla="*/ 0 h 533400"/>
                  <a:gd name="connsiteX7" fmla="*/ 0 w 571500"/>
                  <a:gd name="connsiteY7" fmla="*/ 38100 h 533400"/>
                  <a:gd name="connsiteX8" fmla="*/ 0 w 571500"/>
                  <a:gd name="connsiteY8" fmla="*/ 381000 h 533400"/>
                  <a:gd name="connsiteX9" fmla="*/ 38100 w 571500"/>
                  <a:gd name="connsiteY9" fmla="*/ 419100 h 533400"/>
                  <a:gd name="connsiteX10" fmla="*/ 228600 w 571500"/>
                  <a:gd name="connsiteY10" fmla="*/ 419100 h 533400"/>
                  <a:gd name="connsiteX11" fmla="*/ 228600 w 571500"/>
                  <a:gd name="connsiteY11" fmla="*/ 476250 h 533400"/>
                  <a:gd name="connsiteX12" fmla="*/ 142875 w 571500"/>
                  <a:gd name="connsiteY12" fmla="*/ 476250 h 533400"/>
                  <a:gd name="connsiteX13" fmla="*/ 142875 w 571500"/>
                  <a:gd name="connsiteY13" fmla="*/ 533400 h 533400"/>
                  <a:gd name="connsiteX14" fmla="*/ 428625 w 571500"/>
                  <a:gd name="connsiteY14" fmla="*/ 533400 h 533400"/>
                  <a:gd name="connsiteX15" fmla="*/ 428625 w 571500"/>
                  <a:gd name="connsiteY15" fmla="*/ 476250 h 533400"/>
                  <a:gd name="connsiteX16" fmla="*/ 342900 w 571500"/>
                  <a:gd name="connsiteY16" fmla="*/ 476250 h 533400"/>
                  <a:gd name="connsiteX17" fmla="*/ 342900 w 571500"/>
                  <a:gd name="connsiteY17" fmla="*/ 419100 h 533400"/>
                  <a:gd name="connsiteX18" fmla="*/ 533400 w 571500"/>
                  <a:gd name="connsiteY18" fmla="*/ 419100 h 533400"/>
                  <a:gd name="connsiteX19" fmla="*/ 571500 w 571500"/>
                  <a:gd name="connsiteY19" fmla="*/ 381000 h 533400"/>
                  <a:gd name="connsiteX20" fmla="*/ 571500 w 571500"/>
                  <a:gd name="connsiteY20" fmla="*/ 38100 h 533400"/>
                  <a:gd name="connsiteX21" fmla="*/ 533400 w 571500"/>
                  <a:gd name="connsiteY21"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1500" h="533400">
                    <a:moveTo>
                      <a:pt x="514350" y="361950"/>
                    </a:moveTo>
                    <a:lnTo>
                      <a:pt x="57150" y="361950"/>
                    </a:lnTo>
                    <a:lnTo>
                      <a:pt x="57150" y="57150"/>
                    </a:lnTo>
                    <a:lnTo>
                      <a:pt x="514350" y="57150"/>
                    </a:lnTo>
                    <a:lnTo>
                      <a:pt x="514350" y="361950"/>
                    </a:lnTo>
                    <a:close/>
                    <a:moveTo>
                      <a:pt x="533400" y="0"/>
                    </a:moveTo>
                    <a:lnTo>
                      <a:pt x="38100" y="0"/>
                    </a:lnTo>
                    <a:cubicBezTo>
                      <a:pt x="17145" y="0"/>
                      <a:pt x="0" y="17145"/>
                      <a:pt x="0" y="38100"/>
                    </a:cubicBezTo>
                    <a:lnTo>
                      <a:pt x="0" y="381000"/>
                    </a:lnTo>
                    <a:cubicBezTo>
                      <a:pt x="0" y="401955"/>
                      <a:pt x="17145" y="419100"/>
                      <a:pt x="38100" y="419100"/>
                    </a:cubicBezTo>
                    <a:lnTo>
                      <a:pt x="228600" y="419100"/>
                    </a:lnTo>
                    <a:lnTo>
                      <a:pt x="228600" y="476250"/>
                    </a:lnTo>
                    <a:lnTo>
                      <a:pt x="142875" y="476250"/>
                    </a:lnTo>
                    <a:lnTo>
                      <a:pt x="142875" y="533400"/>
                    </a:lnTo>
                    <a:lnTo>
                      <a:pt x="428625" y="533400"/>
                    </a:lnTo>
                    <a:lnTo>
                      <a:pt x="428625" y="476250"/>
                    </a:lnTo>
                    <a:lnTo>
                      <a:pt x="342900" y="476250"/>
                    </a:lnTo>
                    <a:lnTo>
                      <a:pt x="342900" y="419100"/>
                    </a:lnTo>
                    <a:lnTo>
                      <a:pt x="533400" y="419100"/>
                    </a:lnTo>
                    <a:cubicBezTo>
                      <a:pt x="554355" y="419100"/>
                      <a:pt x="571500" y="401955"/>
                      <a:pt x="571500" y="381000"/>
                    </a:cubicBezTo>
                    <a:lnTo>
                      <a:pt x="571500" y="38100"/>
                    </a:lnTo>
                    <a:cubicBezTo>
                      <a:pt x="571500" y="17145"/>
                      <a:pt x="554355" y="0"/>
                      <a:pt x="5334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05410C22-7514-484B-B6FC-D26E59ACD767}"/>
                  </a:ext>
                </a:extLst>
              </p:cNvPr>
              <p:cNvSpPr/>
              <p:nvPr/>
            </p:nvSpPr>
            <p:spPr>
              <a:xfrm>
                <a:off x="4648200" y="9906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0" name="Rectangle: Rounded Corners 9">
              <a:extLst>
                <a:ext uri="{FF2B5EF4-FFF2-40B4-BE49-F238E27FC236}">
                  <a16:creationId xmlns:a16="http://schemas.microsoft.com/office/drawing/2014/main" id="{36CCC2CB-327C-42B3-807D-38F1D66AD38E}"/>
                </a:ext>
              </a:extLst>
            </p:cNvPr>
            <p:cNvSpPr/>
            <p:nvPr/>
          </p:nvSpPr>
          <p:spPr>
            <a:xfrm>
              <a:off x="6588510" y="4262496"/>
              <a:ext cx="1155700" cy="107759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11" name="Graphic 5" descr="Computer">
              <a:extLst>
                <a:ext uri="{FF2B5EF4-FFF2-40B4-BE49-F238E27FC236}">
                  <a16:creationId xmlns:a16="http://schemas.microsoft.com/office/drawing/2014/main" id="{454E6B39-6783-4BAD-909E-7955D5B9F6B3}"/>
                </a:ext>
              </a:extLst>
            </p:cNvPr>
            <p:cNvGrpSpPr/>
            <p:nvPr/>
          </p:nvGrpSpPr>
          <p:grpSpPr>
            <a:xfrm>
              <a:off x="7323684" y="4587934"/>
              <a:ext cx="401638" cy="244475"/>
              <a:chOff x="4038600" y="990600"/>
              <a:chExt cx="876300" cy="533400"/>
            </a:xfrm>
          </p:grpSpPr>
          <p:sp>
            <p:nvSpPr>
              <p:cNvPr id="33" name="Freeform: Shape 32">
                <a:extLst>
                  <a:ext uri="{FF2B5EF4-FFF2-40B4-BE49-F238E27FC236}">
                    <a16:creationId xmlns:a16="http://schemas.microsoft.com/office/drawing/2014/main" id="{5AA30F0D-1DCA-4E69-86D4-AF2E04C6A991}"/>
                  </a:ext>
                </a:extLst>
              </p:cNvPr>
              <p:cNvSpPr/>
              <p:nvPr/>
            </p:nvSpPr>
            <p:spPr>
              <a:xfrm>
                <a:off x="4038600" y="990600"/>
                <a:ext cx="571500" cy="533400"/>
              </a:xfrm>
              <a:custGeom>
                <a:avLst/>
                <a:gdLst>
                  <a:gd name="connsiteX0" fmla="*/ 514350 w 571500"/>
                  <a:gd name="connsiteY0" fmla="*/ 361950 h 533400"/>
                  <a:gd name="connsiteX1" fmla="*/ 57150 w 571500"/>
                  <a:gd name="connsiteY1" fmla="*/ 361950 h 533400"/>
                  <a:gd name="connsiteX2" fmla="*/ 57150 w 571500"/>
                  <a:gd name="connsiteY2" fmla="*/ 57150 h 533400"/>
                  <a:gd name="connsiteX3" fmla="*/ 514350 w 571500"/>
                  <a:gd name="connsiteY3" fmla="*/ 57150 h 533400"/>
                  <a:gd name="connsiteX4" fmla="*/ 514350 w 571500"/>
                  <a:gd name="connsiteY4" fmla="*/ 361950 h 533400"/>
                  <a:gd name="connsiteX5" fmla="*/ 533400 w 571500"/>
                  <a:gd name="connsiteY5" fmla="*/ 0 h 533400"/>
                  <a:gd name="connsiteX6" fmla="*/ 38100 w 571500"/>
                  <a:gd name="connsiteY6" fmla="*/ 0 h 533400"/>
                  <a:gd name="connsiteX7" fmla="*/ 0 w 571500"/>
                  <a:gd name="connsiteY7" fmla="*/ 38100 h 533400"/>
                  <a:gd name="connsiteX8" fmla="*/ 0 w 571500"/>
                  <a:gd name="connsiteY8" fmla="*/ 381000 h 533400"/>
                  <a:gd name="connsiteX9" fmla="*/ 38100 w 571500"/>
                  <a:gd name="connsiteY9" fmla="*/ 419100 h 533400"/>
                  <a:gd name="connsiteX10" fmla="*/ 228600 w 571500"/>
                  <a:gd name="connsiteY10" fmla="*/ 419100 h 533400"/>
                  <a:gd name="connsiteX11" fmla="*/ 228600 w 571500"/>
                  <a:gd name="connsiteY11" fmla="*/ 476250 h 533400"/>
                  <a:gd name="connsiteX12" fmla="*/ 142875 w 571500"/>
                  <a:gd name="connsiteY12" fmla="*/ 476250 h 533400"/>
                  <a:gd name="connsiteX13" fmla="*/ 142875 w 571500"/>
                  <a:gd name="connsiteY13" fmla="*/ 533400 h 533400"/>
                  <a:gd name="connsiteX14" fmla="*/ 428625 w 571500"/>
                  <a:gd name="connsiteY14" fmla="*/ 533400 h 533400"/>
                  <a:gd name="connsiteX15" fmla="*/ 428625 w 571500"/>
                  <a:gd name="connsiteY15" fmla="*/ 476250 h 533400"/>
                  <a:gd name="connsiteX16" fmla="*/ 342900 w 571500"/>
                  <a:gd name="connsiteY16" fmla="*/ 476250 h 533400"/>
                  <a:gd name="connsiteX17" fmla="*/ 342900 w 571500"/>
                  <a:gd name="connsiteY17" fmla="*/ 419100 h 533400"/>
                  <a:gd name="connsiteX18" fmla="*/ 533400 w 571500"/>
                  <a:gd name="connsiteY18" fmla="*/ 419100 h 533400"/>
                  <a:gd name="connsiteX19" fmla="*/ 571500 w 571500"/>
                  <a:gd name="connsiteY19" fmla="*/ 381000 h 533400"/>
                  <a:gd name="connsiteX20" fmla="*/ 571500 w 571500"/>
                  <a:gd name="connsiteY20" fmla="*/ 38100 h 533400"/>
                  <a:gd name="connsiteX21" fmla="*/ 533400 w 571500"/>
                  <a:gd name="connsiteY21"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1500" h="533400">
                    <a:moveTo>
                      <a:pt x="514350" y="361950"/>
                    </a:moveTo>
                    <a:lnTo>
                      <a:pt x="57150" y="361950"/>
                    </a:lnTo>
                    <a:lnTo>
                      <a:pt x="57150" y="57150"/>
                    </a:lnTo>
                    <a:lnTo>
                      <a:pt x="514350" y="57150"/>
                    </a:lnTo>
                    <a:lnTo>
                      <a:pt x="514350" y="361950"/>
                    </a:lnTo>
                    <a:close/>
                    <a:moveTo>
                      <a:pt x="533400" y="0"/>
                    </a:moveTo>
                    <a:lnTo>
                      <a:pt x="38100" y="0"/>
                    </a:lnTo>
                    <a:cubicBezTo>
                      <a:pt x="17145" y="0"/>
                      <a:pt x="0" y="17145"/>
                      <a:pt x="0" y="38100"/>
                    </a:cubicBezTo>
                    <a:lnTo>
                      <a:pt x="0" y="381000"/>
                    </a:lnTo>
                    <a:cubicBezTo>
                      <a:pt x="0" y="401955"/>
                      <a:pt x="17145" y="419100"/>
                      <a:pt x="38100" y="419100"/>
                    </a:cubicBezTo>
                    <a:lnTo>
                      <a:pt x="228600" y="419100"/>
                    </a:lnTo>
                    <a:lnTo>
                      <a:pt x="228600" y="476250"/>
                    </a:lnTo>
                    <a:lnTo>
                      <a:pt x="142875" y="476250"/>
                    </a:lnTo>
                    <a:lnTo>
                      <a:pt x="142875" y="533400"/>
                    </a:lnTo>
                    <a:lnTo>
                      <a:pt x="428625" y="533400"/>
                    </a:lnTo>
                    <a:lnTo>
                      <a:pt x="428625" y="476250"/>
                    </a:lnTo>
                    <a:lnTo>
                      <a:pt x="342900" y="476250"/>
                    </a:lnTo>
                    <a:lnTo>
                      <a:pt x="342900" y="419100"/>
                    </a:lnTo>
                    <a:lnTo>
                      <a:pt x="533400" y="419100"/>
                    </a:lnTo>
                    <a:cubicBezTo>
                      <a:pt x="554355" y="419100"/>
                      <a:pt x="571500" y="401955"/>
                      <a:pt x="571500" y="381000"/>
                    </a:cubicBezTo>
                    <a:lnTo>
                      <a:pt x="571500" y="38100"/>
                    </a:lnTo>
                    <a:cubicBezTo>
                      <a:pt x="571500" y="17145"/>
                      <a:pt x="554355" y="0"/>
                      <a:pt x="5334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Freeform: Shape 33">
                <a:extLst>
                  <a:ext uri="{FF2B5EF4-FFF2-40B4-BE49-F238E27FC236}">
                    <a16:creationId xmlns:a16="http://schemas.microsoft.com/office/drawing/2014/main" id="{0C612BCE-1394-4D3F-BC69-8D2DEB3400E0}"/>
                  </a:ext>
                </a:extLst>
              </p:cNvPr>
              <p:cNvSpPr/>
              <p:nvPr/>
            </p:nvSpPr>
            <p:spPr>
              <a:xfrm>
                <a:off x="4648200" y="9906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2" name="Graphic 5" descr="Computer">
              <a:extLst>
                <a:ext uri="{FF2B5EF4-FFF2-40B4-BE49-F238E27FC236}">
                  <a16:creationId xmlns:a16="http://schemas.microsoft.com/office/drawing/2014/main" id="{884783D2-85C3-43DC-93CA-5248C198981C}"/>
                </a:ext>
              </a:extLst>
            </p:cNvPr>
            <p:cNvGrpSpPr/>
            <p:nvPr/>
          </p:nvGrpSpPr>
          <p:grpSpPr>
            <a:xfrm>
              <a:off x="6685509" y="4939089"/>
              <a:ext cx="401638" cy="244475"/>
              <a:chOff x="4038600" y="990600"/>
              <a:chExt cx="876300" cy="533400"/>
            </a:xfrm>
          </p:grpSpPr>
          <p:sp>
            <p:nvSpPr>
              <p:cNvPr id="31" name="Freeform: Shape 30">
                <a:extLst>
                  <a:ext uri="{FF2B5EF4-FFF2-40B4-BE49-F238E27FC236}">
                    <a16:creationId xmlns:a16="http://schemas.microsoft.com/office/drawing/2014/main" id="{97C3771F-67DE-45E5-96E2-EDEE87B7D409}"/>
                  </a:ext>
                </a:extLst>
              </p:cNvPr>
              <p:cNvSpPr/>
              <p:nvPr/>
            </p:nvSpPr>
            <p:spPr>
              <a:xfrm>
                <a:off x="4038600" y="990600"/>
                <a:ext cx="571500" cy="533400"/>
              </a:xfrm>
              <a:custGeom>
                <a:avLst/>
                <a:gdLst>
                  <a:gd name="connsiteX0" fmla="*/ 514350 w 571500"/>
                  <a:gd name="connsiteY0" fmla="*/ 361950 h 533400"/>
                  <a:gd name="connsiteX1" fmla="*/ 57150 w 571500"/>
                  <a:gd name="connsiteY1" fmla="*/ 361950 h 533400"/>
                  <a:gd name="connsiteX2" fmla="*/ 57150 w 571500"/>
                  <a:gd name="connsiteY2" fmla="*/ 57150 h 533400"/>
                  <a:gd name="connsiteX3" fmla="*/ 514350 w 571500"/>
                  <a:gd name="connsiteY3" fmla="*/ 57150 h 533400"/>
                  <a:gd name="connsiteX4" fmla="*/ 514350 w 571500"/>
                  <a:gd name="connsiteY4" fmla="*/ 361950 h 533400"/>
                  <a:gd name="connsiteX5" fmla="*/ 533400 w 571500"/>
                  <a:gd name="connsiteY5" fmla="*/ 0 h 533400"/>
                  <a:gd name="connsiteX6" fmla="*/ 38100 w 571500"/>
                  <a:gd name="connsiteY6" fmla="*/ 0 h 533400"/>
                  <a:gd name="connsiteX7" fmla="*/ 0 w 571500"/>
                  <a:gd name="connsiteY7" fmla="*/ 38100 h 533400"/>
                  <a:gd name="connsiteX8" fmla="*/ 0 w 571500"/>
                  <a:gd name="connsiteY8" fmla="*/ 381000 h 533400"/>
                  <a:gd name="connsiteX9" fmla="*/ 38100 w 571500"/>
                  <a:gd name="connsiteY9" fmla="*/ 419100 h 533400"/>
                  <a:gd name="connsiteX10" fmla="*/ 228600 w 571500"/>
                  <a:gd name="connsiteY10" fmla="*/ 419100 h 533400"/>
                  <a:gd name="connsiteX11" fmla="*/ 228600 w 571500"/>
                  <a:gd name="connsiteY11" fmla="*/ 476250 h 533400"/>
                  <a:gd name="connsiteX12" fmla="*/ 142875 w 571500"/>
                  <a:gd name="connsiteY12" fmla="*/ 476250 h 533400"/>
                  <a:gd name="connsiteX13" fmla="*/ 142875 w 571500"/>
                  <a:gd name="connsiteY13" fmla="*/ 533400 h 533400"/>
                  <a:gd name="connsiteX14" fmla="*/ 428625 w 571500"/>
                  <a:gd name="connsiteY14" fmla="*/ 533400 h 533400"/>
                  <a:gd name="connsiteX15" fmla="*/ 428625 w 571500"/>
                  <a:gd name="connsiteY15" fmla="*/ 476250 h 533400"/>
                  <a:gd name="connsiteX16" fmla="*/ 342900 w 571500"/>
                  <a:gd name="connsiteY16" fmla="*/ 476250 h 533400"/>
                  <a:gd name="connsiteX17" fmla="*/ 342900 w 571500"/>
                  <a:gd name="connsiteY17" fmla="*/ 419100 h 533400"/>
                  <a:gd name="connsiteX18" fmla="*/ 533400 w 571500"/>
                  <a:gd name="connsiteY18" fmla="*/ 419100 h 533400"/>
                  <a:gd name="connsiteX19" fmla="*/ 571500 w 571500"/>
                  <a:gd name="connsiteY19" fmla="*/ 381000 h 533400"/>
                  <a:gd name="connsiteX20" fmla="*/ 571500 w 571500"/>
                  <a:gd name="connsiteY20" fmla="*/ 38100 h 533400"/>
                  <a:gd name="connsiteX21" fmla="*/ 533400 w 571500"/>
                  <a:gd name="connsiteY21"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71500" h="533400">
                    <a:moveTo>
                      <a:pt x="514350" y="361950"/>
                    </a:moveTo>
                    <a:lnTo>
                      <a:pt x="57150" y="361950"/>
                    </a:lnTo>
                    <a:lnTo>
                      <a:pt x="57150" y="57150"/>
                    </a:lnTo>
                    <a:lnTo>
                      <a:pt x="514350" y="57150"/>
                    </a:lnTo>
                    <a:lnTo>
                      <a:pt x="514350" y="361950"/>
                    </a:lnTo>
                    <a:close/>
                    <a:moveTo>
                      <a:pt x="533400" y="0"/>
                    </a:moveTo>
                    <a:lnTo>
                      <a:pt x="38100" y="0"/>
                    </a:lnTo>
                    <a:cubicBezTo>
                      <a:pt x="17145" y="0"/>
                      <a:pt x="0" y="17145"/>
                      <a:pt x="0" y="38100"/>
                    </a:cubicBezTo>
                    <a:lnTo>
                      <a:pt x="0" y="381000"/>
                    </a:lnTo>
                    <a:cubicBezTo>
                      <a:pt x="0" y="401955"/>
                      <a:pt x="17145" y="419100"/>
                      <a:pt x="38100" y="419100"/>
                    </a:cubicBezTo>
                    <a:lnTo>
                      <a:pt x="228600" y="419100"/>
                    </a:lnTo>
                    <a:lnTo>
                      <a:pt x="228600" y="476250"/>
                    </a:lnTo>
                    <a:lnTo>
                      <a:pt x="142875" y="476250"/>
                    </a:lnTo>
                    <a:lnTo>
                      <a:pt x="142875" y="533400"/>
                    </a:lnTo>
                    <a:lnTo>
                      <a:pt x="428625" y="533400"/>
                    </a:lnTo>
                    <a:lnTo>
                      <a:pt x="428625" y="476250"/>
                    </a:lnTo>
                    <a:lnTo>
                      <a:pt x="342900" y="476250"/>
                    </a:lnTo>
                    <a:lnTo>
                      <a:pt x="342900" y="419100"/>
                    </a:lnTo>
                    <a:lnTo>
                      <a:pt x="533400" y="419100"/>
                    </a:lnTo>
                    <a:cubicBezTo>
                      <a:pt x="554355" y="419100"/>
                      <a:pt x="571500" y="401955"/>
                      <a:pt x="571500" y="381000"/>
                    </a:cubicBezTo>
                    <a:lnTo>
                      <a:pt x="571500" y="38100"/>
                    </a:lnTo>
                    <a:cubicBezTo>
                      <a:pt x="571500" y="17145"/>
                      <a:pt x="554355" y="0"/>
                      <a:pt x="5334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id="{315EEFC0-A4ED-480B-82F7-8F31A0D9479B}"/>
                  </a:ext>
                </a:extLst>
              </p:cNvPr>
              <p:cNvSpPr/>
              <p:nvPr/>
            </p:nvSpPr>
            <p:spPr>
              <a:xfrm>
                <a:off x="4648200" y="990600"/>
                <a:ext cx="266700" cy="5334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3" name="Freeform: Shape 12">
              <a:extLst>
                <a:ext uri="{FF2B5EF4-FFF2-40B4-BE49-F238E27FC236}">
                  <a16:creationId xmlns:a16="http://schemas.microsoft.com/office/drawing/2014/main" id="{39F4DD4F-A4F0-4DE6-9294-DC8237DED30B}"/>
                </a:ext>
              </a:extLst>
            </p:cNvPr>
            <p:cNvSpPr/>
            <p:nvPr/>
          </p:nvSpPr>
          <p:spPr>
            <a:xfrm>
              <a:off x="4305685" y="4141846"/>
              <a:ext cx="232410" cy="3810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Freeform: Shape 13">
              <a:extLst>
                <a:ext uri="{FF2B5EF4-FFF2-40B4-BE49-F238E27FC236}">
                  <a16:creationId xmlns:a16="http://schemas.microsoft.com/office/drawing/2014/main" id="{3950BE82-CEA9-47C4-85B5-9FDB37398045}"/>
                </a:ext>
              </a:extLst>
            </p:cNvPr>
            <p:cNvSpPr/>
            <p:nvPr/>
          </p:nvSpPr>
          <p:spPr>
            <a:xfrm>
              <a:off x="6284345" y="5536306"/>
              <a:ext cx="232410" cy="3810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Freeform: Shape 14">
              <a:extLst>
                <a:ext uri="{FF2B5EF4-FFF2-40B4-BE49-F238E27FC236}">
                  <a16:creationId xmlns:a16="http://schemas.microsoft.com/office/drawing/2014/main" id="{7E8C250D-9016-4CC9-90C1-A40074F4C34B}"/>
                </a:ext>
              </a:extLst>
            </p:cNvPr>
            <p:cNvSpPr/>
            <p:nvPr/>
          </p:nvSpPr>
          <p:spPr>
            <a:xfrm>
              <a:off x="6232275" y="3932296"/>
              <a:ext cx="232410" cy="38100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Freeform: Shape 15">
              <a:extLst>
                <a:ext uri="{FF2B5EF4-FFF2-40B4-BE49-F238E27FC236}">
                  <a16:creationId xmlns:a16="http://schemas.microsoft.com/office/drawing/2014/main" id="{10AFC820-DF97-485F-ABEF-F5FCAAE550C7}"/>
                </a:ext>
              </a:extLst>
            </p:cNvPr>
            <p:cNvSpPr/>
            <p:nvPr/>
          </p:nvSpPr>
          <p:spPr>
            <a:xfrm>
              <a:off x="4940685" y="5538846"/>
              <a:ext cx="181610" cy="298450"/>
            </a:xfrm>
            <a:custGeom>
              <a:avLst/>
              <a:gdLst>
                <a:gd name="connsiteX0" fmla="*/ 228600 w 266700"/>
                <a:gd name="connsiteY0" fmla="*/ 95250 h 533400"/>
                <a:gd name="connsiteX1" fmla="*/ 38100 w 266700"/>
                <a:gd name="connsiteY1" fmla="*/ 95250 h 533400"/>
                <a:gd name="connsiteX2" fmla="*/ 38100 w 266700"/>
                <a:gd name="connsiteY2" fmla="*/ 38100 h 533400"/>
                <a:gd name="connsiteX3" fmla="*/ 228600 w 266700"/>
                <a:gd name="connsiteY3" fmla="*/ 38100 h 533400"/>
                <a:gd name="connsiteX4" fmla="*/ 228600 w 266700"/>
                <a:gd name="connsiteY4" fmla="*/ 95250 h 533400"/>
                <a:gd name="connsiteX5" fmla="*/ 228600 w 266700"/>
                <a:gd name="connsiteY5" fmla="*/ 190500 h 533400"/>
                <a:gd name="connsiteX6" fmla="*/ 38100 w 266700"/>
                <a:gd name="connsiteY6" fmla="*/ 190500 h 533400"/>
                <a:gd name="connsiteX7" fmla="*/ 38100 w 266700"/>
                <a:gd name="connsiteY7" fmla="*/ 133350 h 533400"/>
                <a:gd name="connsiteX8" fmla="*/ 228600 w 266700"/>
                <a:gd name="connsiteY8" fmla="*/ 133350 h 533400"/>
                <a:gd name="connsiteX9" fmla="*/ 228600 w 266700"/>
                <a:gd name="connsiteY9" fmla="*/ 190500 h 533400"/>
                <a:gd name="connsiteX10" fmla="*/ 133350 w 266700"/>
                <a:gd name="connsiteY10" fmla="*/ 476250 h 533400"/>
                <a:gd name="connsiteX11" fmla="*/ 104775 w 266700"/>
                <a:gd name="connsiteY11" fmla="*/ 447675 h 533400"/>
                <a:gd name="connsiteX12" fmla="*/ 133350 w 266700"/>
                <a:gd name="connsiteY12" fmla="*/ 419100 h 533400"/>
                <a:gd name="connsiteX13" fmla="*/ 161925 w 266700"/>
                <a:gd name="connsiteY13" fmla="*/ 447675 h 533400"/>
                <a:gd name="connsiteX14" fmla="*/ 133350 w 266700"/>
                <a:gd name="connsiteY14" fmla="*/ 476250 h 533400"/>
                <a:gd name="connsiteX15" fmla="*/ 228600 w 266700"/>
                <a:gd name="connsiteY15" fmla="*/ 0 h 533400"/>
                <a:gd name="connsiteX16" fmla="*/ 38100 w 266700"/>
                <a:gd name="connsiteY16" fmla="*/ 0 h 533400"/>
                <a:gd name="connsiteX17" fmla="*/ 0 w 266700"/>
                <a:gd name="connsiteY17" fmla="*/ 38100 h 533400"/>
                <a:gd name="connsiteX18" fmla="*/ 0 w 266700"/>
                <a:gd name="connsiteY18" fmla="*/ 495300 h 533400"/>
                <a:gd name="connsiteX19" fmla="*/ 38100 w 266700"/>
                <a:gd name="connsiteY19" fmla="*/ 533400 h 533400"/>
                <a:gd name="connsiteX20" fmla="*/ 228600 w 266700"/>
                <a:gd name="connsiteY20" fmla="*/ 533400 h 533400"/>
                <a:gd name="connsiteX21" fmla="*/ 266700 w 266700"/>
                <a:gd name="connsiteY21" fmla="*/ 495300 h 533400"/>
                <a:gd name="connsiteX22" fmla="*/ 266700 w 266700"/>
                <a:gd name="connsiteY22" fmla="*/ 38100 h 533400"/>
                <a:gd name="connsiteX23" fmla="*/ 228600 w 266700"/>
                <a:gd name="connsiteY2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6700" h="533400">
                  <a:moveTo>
                    <a:pt x="228600" y="95250"/>
                  </a:moveTo>
                  <a:lnTo>
                    <a:pt x="38100" y="95250"/>
                  </a:lnTo>
                  <a:lnTo>
                    <a:pt x="38100" y="38100"/>
                  </a:lnTo>
                  <a:lnTo>
                    <a:pt x="228600" y="38100"/>
                  </a:lnTo>
                  <a:lnTo>
                    <a:pt x="228600" y="95250"/>
                  </a:lnTo>
                  <a:close/>
                  <a:moveTo>
                    <a:pt x="228600" y="190500"/>
                  </a:moveTo>
                  <a:lnTo>
                    <a:pt x="38100" y="190500"/>
                  </a:lnTo>
                  <a:lnTo>
                    <a:pt x="38100" y="133350"/>
                  </a:lnTo>
                  <a:lnTo>
                    <a:pt x="228600" y="133350"/>
                  </a:lnTo>
                  <a:lnTo>
                    <a:pt x="228600" y="190500"/>
                  </a:lnTo>
                  <a:close/>
                  <a:moveTo>
                    <a:pt x="133350" y="476250"/>
                  </a:moveTo>
                  <a:cubicBezTo>
                    <a:pt x="117158" y="476250"/>
                    <a:pt x="104775" y="463867"/>
                    <a:pt x="104775" y="447675"/>
                  </a:cubicBezTo>
                  <a:cubicBezTo>
                    <a:pt x="104775" y="431483"/>
                    <a:pt x="117158" y="419100"/>
                    <a:pt x="133350" y="419100"/>
                  </a:cubicBezTo>
                  <a:cubicBezTo>
                    <a:pt x="149542" y="419100"/>
                    <a:pt x="161925" y="431483"/>
                    <a:pt x="161925" y="447675"/>
                  </a:cubicBezTo>
                  <a:cubicBezTo>
                    <a:pt x="161925" y="463867"/>
                    <a:pt x="149542" y="476250"/>
                    <a:pt x="133350" y="476250"/>
                  </a:cubicBezTo>
                  <a:close/>
                  <a:moveTo>
                    <a:pt x="228600" y="0"/>
                  </a:moveTo>
                  <a:lnTo>
                    <a:pt x="38100" y="0"/>
                  </a:lnTo>
                  <a:cubicBezTo>
                    <a:pt x="17145" y="0"/>
                    <a:pt x="0" y="17145"/>
                    <a:pt x="0" y="38100"/>
                  </a:cubicBezTo>
                  <a:lnTo>
                    <a:pt x="0" y="495300"/>
                  </a:lnTo>
                  <a:cubicBezTo>
                    <a:pt x="0" y="516255"/>
                    <a:pt x="17145" y="533400"/>
                    <a:pt x="38100" y="533400"/>
                  </a:cubicBezTo>
                  <a:lnTo>
                    <a:pt x="228600" y="533400"/>
                  </a:lnTo>
                  <a:cubicBezTo>
                    <a:pt x="249555" y="533400"/>
                    <a:pt x="266700" y="516255"/>
                    <a:pt x="266700" y="495300"/>
                  </a:cubicBezTo>
                  <a:lnTo>
                    <a:pt x="266700" y="38100"/>
                  </a:lnTo>
                  <a:cubicBezTo>
                    <a:pt x="266700" y="17145"/>
                    <a:pt x="249555" y="0"/>
                    <a:pt x="228600" y="0"/>
                  </a:cubicBezTo>
                  <a:close/>
                </a:path>
              </a:pathLst>
            </a:custGeom>
            <a:solidFill>
              <a:srgbClr val="000000"/>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17" name="Picture 16">
              <a:extLst>
                <a:ext uri="{FF2B5EF4-FFF2-40B4-BE49-F238E27FC236}">
                  <a16:creationId xmlns:a16="http://schemas.microsoft.com/office/drawing/2014/main" id="{B752594A-AF05-4654-AB0B-6C27C77888D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0570" y="4573646"/>
              <a:ext cx="464820" cy="133350"/>
            </a:xfrm>
            <a:prstGeom prst="rect">
              <a:avLst/>
            </a:prstGeom>
            <a:noFill/>
            <a:ln>
              <a:noFill/>
            </a:ln>
          </p:spPr>
        </p:pic>
        <p:pic>
          <p:nvPicPr>
            <p:cNvPr id="18" name="Picture 17" descr="Image result for router icon free">
              <a:extLst>
                <a:ext uri="{FF2B5EF4-FFF2-40B4-BE49-F238E27FC236}">
                  <a16:creationId xmlns:a16="http://schemas.microsoft.com/office/drawing/2014/main" id="{3C756A8E-9862-48CF-B845-7C5DE3D3CA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4975" y="4874001"/>
              <a:ext cx="311150" cy="311150"/>
            </a:xfrm>
            <a:prstGeom prst="rect">
              <a:avLst/>
            </a:prstGeom>
            <a:noFill/>
            <a:ln>
              <a:noFill/>
            </a:ln>
          </p:spPr>
        </p:pic>
        <p:pic>
          <p:nvPicPr>
            <p:cNvPr id="19" name="Picture 18" descr="Image result for router icon free">
              <a:extLst>
                <a:ext uri="{FF2B5EF4-FFF2-40B4-BE49-F238E27FC236}">
                  <a16:creationId xmlns:a16="http://schemas.microsoft.com/office/drawing/2014/main" id="{E039B1BD-C5A2-4C66-8C06-3BCBD0D14EC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4725" y="4321551"/>
              <a:ext cx="311150" cy="311150"/>
            </a:xfrm>
            <a:prstGeom prst="rect">
              <a:avLst/>
            </a:prstGeom>
            <a:noFill/>
            <a:ln>
              <a:noFill/>
            </a:ln>
          </p:spPr>
        </p:pic>
        <p:pic>
          <p:nvPicPr>
            <p:cNvPr id="20" name="Picture 19">
              <a:extLst>
                <a:ext uri="{FF2B5EF4-FFF2-40B4-BE49-F238E27FC236}">
                  <a16:creationId xmlns:a16="http://schemas.microsoft.com/office/drawing/2014/main" id="{CA9DEF67-ACF9-4F2B-BECB-1F2AD28C20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2875" y="5159751"/>
              <a:ext cx="464820" cy="133350"/>
            </a:xfrm>
            <a:prstGeom prst="rect">
              <a:avLst/>
            </a:prstGeom>
            <a:noFill/>
            <a:ln>
              <a:noFill/>
            </a:ln>
          </p:spPr>
        </p:pic>
        <p:cxnSp>
          <p:nvCxnSpPr>
            <p:cNvPr id="21" name="Straight Connector 20">
              <a:extLst>
                <a:ext uri="{FF2B5EF4-FFF2-40B4-BE49-F238E27FC236}">
                  <a16:creationId xmlns:a16="http://schemas.microsoft.com/office/drawing/2014/main" id="{644B0C87-A20E-4FA2-A90A-3E3B6BA3733A}"/>
                </a:ext>
              </a:extLst>
            </p:cNvPr>
            <p:cNvCxnSpPr/>
            <p:nvPr/>
          </p:nvCxnSpPr>
          <p:spPr>
            <a:xfrm>
              <a:off x="4515870" y="4393306"/>
              <a:ext cx="781050" cy="25590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126CC18-909E-4F54-9F93-468600EE4623}"/>
                </a:ext>
              </a:extLst>
            </p:cNvPr>
            <p:cNvCxnSpPr/>
            <p:nvPr/>
          </p:nvCxnSpPr>
          <p:spPr>
            <a:xfrm flipV="1">
              <a:off x="6166870" y="4274561"/>
              <a:ext cx="133350" cy="91249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E6116B5-5E17-4E9C-92FD-08B8E9F66B43}"/>
                </a:ext>
              </a:extLst>
            </p:cNvPr>
            <p:cNvCxnSpPr/>
            <p:nvPr/>
          </p:nvCxnSpPr>
          <p:spPr>
            <a:xfrm>
              <a:off x="6401820" y="4281546"/>
              <a:ext cx="387350" cy="32575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FEB510-C327-4BC7-AB2B-3CFB97E36073}"/>
                </a:ext>
              </a:extLst>
            </p:cNvPr>
            <p:cNvCxnSpPr/>
            <p:nvPr/>
          </p:nvCxnSpPr>
          <p:spPr>
            <a:xfrm>
              <a:off x="6135120" y="5240396"/>
              <a:ext cx="146050" cy="49720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C8A8EC16-855E-4E3A-B5A8-E1F8FE99C80D}"/>
                </a:ext>
              </a:extLst>
            </p:cNvPr>
            <p:cNvCxnSpPr/>
            <p:nvPr/>
          </p:nvCxnSpPr>
          <p:spPr>
            <a:xfrm>
              <a:off x="5493770" y="4687946"/>
              <a:ext cx="609600" cy="4953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0E5216D-FF95-47AE-B0DD-DD7EA3B5BACF}"/>
                </a:ext>
              </a:extLst>
            </p:cNvPr>
            <p:cNvCxnSpPr/>
            <p:nvPr/>
          </p:nvCxnSpPr>
          <p:spPr>
            <a:xfrm flipH="1">
              <a:off x="4642870" y="5170546"/>
              <a:ext cx="450850" cy="889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34A36C7-3C89-4C79-AF8D-0273AFEEF3D7}"/>
                </a:ext>
              </a:extLst>
            </p:cNvPr>
            <p:cNvCxnSpPr/>
            <p:nvPr/>
          </p:nvCxnSpPr>
          <p:spPr>
            <a:xfrm flipH="1">
              <a:off x="4202180" y="5176896"/>
              <a:ext cx="868680" cy="40195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922BB5-9A7C-4C65-BAF0-813983BA4F9F}"/>
                </a:ext>
              </a:extLst>
            </p:cNvPr>
            <p:cNvCxnSpPr/>
            <p:nvPr/>
          </p:nvCxnSpPr>
          <p:spPr>
            <a:xfrm flipH="1">
              <a:off x="4726690" y="5167371"/>
              <a:ext cx="349885" cy="59817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017711A-0EC8-44B9-A9EF-73EAA0712D1D}"/>
                </a:ext>
              </a:extLst>
            </p:cNvPr>
            <p:cNvCxnSpPr/>
            <p:nvPr/>
          </p:nvCxnSpPr>
          <p:spPr>
            <a:xfrm flipH="1" flipV="1">
              <a:off x="7078730" y="4620636"/>
              <a:ext cx="270510" cy="35179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9C462D2D-F4D3-4756-A499-AA6786D6B158}"/>
                </a:ext>
              </a:extLst>
            </p:cNvPr>
            <p:cNvCxnSpPr/>
            <p:nvPr/>
          </p:nvCxnSpPr>
          <p:spPr>
            <a:xfrm flipV="1">
              <a:off x="6964430" y="4620636"/>
              <a:ext cx="84455" cy="321310"/>
            </a:xfrm>
            <a:prstGeom prst="line">
              <a:avLst/>
            </a:prstGeom>
          </p:spPr>
          <p:style>
            <a:lnRef idx="1">
              <a:schemeClr val="dk1"/>
            </a:lnRef>
            <a:fillRef idx="0">
              <a:schemeClr val="dk1"/>
            </a:fillRef>
            <a:effectRef idx="0">
              <a:schemeClr val="dk1"/>
            </a:effectRef>
            <a:fontRef idx="minor">
              <a:schemeClr val="tx1"/>
            </a:fontRef>
          </p:style>
        </p:cxnSp>
      </p:grpSp>
      <p:cxnSp>
        <p:nvCxnSpPr>
          <p:cNvPr id="41" name="Straight Connector 40">
            <a:extLst>
              <a:ext uri="{FF2B5EF4-FFF2-40B4-BE49-F238E27FC236}">
                <a16:creationId xmlns:a16="http://schemas.microsoft.com/office/drawing/2014/main" id="{653D866C-6254-4A2A-9B20-99B7DB21586F}"/>
              </a:ext>
            </a:extLst>
          </p:cNvPr>
          <p:cNvCxnSpPr>
            <a:endCxn id="18" idx="3"/>
          </p:cNvCxnSpPr>
          <p:nvPr/>
        </p:nvCxnSpPr>
        <p:spPr>
          <a:xfrm flipH="1">
            <a:off x="4527001" y="4917605"/>
            <a:ext cx="97725" cy="2952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8899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1A3B-AFC9-459F-B630-E8D9419A0C10}"/>
              </a:ext>
            </a:extLst>
          </p:cNvPr>
          <p:cNvSpPr>
            <a:spLocks noGrp="1"/>
          </p:cNvSpPr>
          <p:nvPr>
            <p:ph type="title"/>
          </p:nvPr>
        </p:nvSpPr>
        <p:spPr/>
        <p:txBody>
          <a:bodyPr/>
          <a:lstStyle/>
          <a:p>
            <a:r>
              <a:rPr lang="en-US" dirty="0"/>
              <a:t>Putting all together</a:t>
            </a:r>
          </a:p>
        </p:txBody>
      </p:sp>
      <p:sp>
        <p:nvSpPr>
          <p:cNvPr id="3" name="Content Placeholder 2">
            <a:extLst>
              <a:ext uri="{FF2B5EF4-FFF2-40B4-BE49-F238E27FC236}">
                <a16:creationId xmlns:a16="http://schemas.microsoft.com/office/drawing/2014/main" id="{43C3E24C-B6A8-4695-8D33-EC6C8586416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Basically, we need one machine (client) to be able to send requests and another machine (server) which can interpret the requests and send a response. The client can then interpret the response. For now, the response will (mostly) be HTML.</a:t>
            </a:r>
            <a:endParaRPr lang="en-US" dirty="0"/>
          </a:p>
        </p:txBody>
      </p:sp>
    </p:spTree>
    <p:extLst>
      <p:ext uri="{BB962C8B-B14F-4D97-AF65-F5344CB8AC3E}">
        <p14:creationId xmlns:p14="http://schemas.microsoft.com/office/powerpoint/2010/main" val="1156082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55F1-0FED-4D4C-ADB4-5408116E512F}"/>
              </a:ext>
            </a:extLst>
          </p:cNvPr>
          <p:cNvSpPr>
            <a:spLocks noGrp="1"/>
          </p:cNvSpPr>
          <p:nvPr>
            <p:ph type="title"/>
          </p:nvPr>
        </p:nvSpPr>
        <p:spPr/>
        <p:txBody>
          <a:bodyPr/>
          <a:lstStyle/>
          <a:p>
            <a:r>
              <a:rPr lang="en-US" dirty="0"/>
              <a:t>Course considerations</a:t>
            </a:r>
          </a:p>
        </p:txBody>
      </p:sp>
      <p:sp>
        <p:nvSpPr>
          <p:cNvPr id="3" name="Content Placeholder 2">
            <a:extLst>
              <a:ext uri="{FF2B5EF4-FFF2-40B4-BE49-F238E27FC236}">
                <a16:creationId xmlns:a16="http://schemas.microsoft.com/office/drawing/2014/main" id="{89043F0F-5742-4B17-9C2F-40DF02AD17CE}"/>
              </a:ext>
            </a:extLst>
          </p:cNvPr>
          <p:cNvSpPr>
            <a:spLocks noGrp="1"/>
          </p:cNvSpPr>
          <p:nvPr>
            <p:ph idx="1"/>
          </p:nvPr>
        </p:nvSpPr>
        <p:spPr/>
        <p:txBody>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There are </a:t>
            </a:r>
            <a:r>
              <a:rPr lang="en-US" sz="2000" i="1" dirty="0">
                <a:effectLst/>
                <a:latin typeface="Calibri" panose="020F0502020204030204" pitchFamily="34" charset="0"/>
                <a:ea typeface="Calibri" panose="020F0502020204030204" pitchFamily="34" charset="0"/>
                <a:cs typeface="Times New Roman" panose="02020603050405020304" pitchFamily="18" charset="0"/>
              </a:rPr>
              <a:t>many </a:t>
            </a:r>
            <a:r>
              <a:rPr lang="en-US" sz="2000" dirty="0">
                <a:effectLst/>
                <a:latin typeface="Calibri" panose="020F0502020204030204" pitchFamily="34" charset="0"/>
                <a:ea typeface="Calibri" panose="020F0502020204030204" pitchFamily="34" charset="0"/>
                <a:cs typeface="Times New Roman" panose="02020603050405020304" pitchFamily="18" charset="0"/>
              </a:rPr>
              <a:t>languages, frameworks, databases, and approaches to creating web applications. Most of the ones used in this course were selected based on what you should know from other classes and simplicity. With the skills learned throughout this course, you will be able to take on most other approaches and technology.</a:t>
            </a:r>
          </a:p>
          <a:p>
            <a:pPr marL="0" marR="0">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This course is broken down into two main sections</a:t>
            </a:r>
          </a:p>
          <a:p>
            <a:pPr marL="457200"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Front end</a:t>
            </a:r>
          </a:p>
          <a:p>
            <a:pPr marL="914400"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HTML/CSS/JavaScript </a:t>
            </a:r>
          </a:p>
          <a:p>
            <a:pPr marL="457200" lvl="1">
              <a:lnSpc>
                <a:spcPct val="107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rPr>
              <a:t>Back end</a:t>
            </a:r>
          </a:p>
          <a:p>
            <a:pPr marL="914400"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PHP</a:t>
            </a:r>
            <a:r>
              <a:rPr lang="en-US" dirty="0">
                <a:latin typeface="Calibri" panose="020F0502020204030204" pitchFamily="34" charset="0"/>
                <a:ea typeface="Calibri" panose="020F0502020204030204" pitchFamily="34" charset="0"/>
                <a:cs typeface="Times New Roman" panose="02020603050405020304" pitchFamily="18" charset="0"/>
              </a:rPr>
              <a:t>/MySQL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443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F362-C6DE-4BBE-9A32-9BF5EE6E148B}"/>
              </a:ext>
            </a:extLst>
          </p:cNvPr>
          <p:cNvSpPr>
            <a:spLocks noGrp="1"/>
          </p:cNvSpPr>
          <p:nvPr>
            <p:ph type="title"/>
          </p:nvPr>
        </p:nvSpPr>
        <p:spPr/>
        <p:txBody>
          <a:bodyPr/>
          <a:lstStyle/>
          <a:p>
            <a:r>
              <a:rPr lang="en-US" dirty="0"/>
              <a:t>Accessing a Resource on the Web</a:t>
            </a:r>
          </a:p>
        </p:txBody>
      </p:sp>
      <p:sp>
        <p:nvSpPr>
          <p:cNvPr id="3" name="Content Placeholder 2">
            <a:extLst>
              <a:ext uri="{FF2B5EF4-FFF2-40B4-BE49-F238E27FC236}">
                <a16:creationId xmlns:a16="http://schemas.microsoft.com/office/drawing/2014/main" id="{0E5E6493-7C17-4FAC-AA33-15EAE3C22557}"/>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our analogy, we need addresses to know how to use the roads to get to different places. For the web, these addresses exist as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Uniform Resources Locators (URLs)</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These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locations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include information about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where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resource is,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how</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access it (i.e., the protocol), and any special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arguments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necessary to identify it.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Since URLs identify the location of a resource on the network, an IP address is necessary. IP addresses are embedded into the URL through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domain 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 domain name (e.g., </a:t>
            </a:r>
            <a:r>
              <a:rPr lang="en-US" sz="1800" dirty="0">
                <a:effectLst/>
                <a:latin typeface="Consolas" panose="020B0609020204030204" pitchFamily="49" charset="0"/>
                <a:ea typeface="Calibri" panose="020F0502020204030204" pitchFamily="34" charset="0"/>
                <a:cs typeface="Times New Roman" panose="02020603050405020304" pitchFamily="18" charset="0"/>
              </a:rPr>
              <a:t>utsa.edu</a:t>
            </a:r>
            <a:r>
              <a:rPr lang="en-US" sz="1800" dirty="0">
                <a:effectLst/>
                <a:latin typeface="Calibri" panose="020F0502020204030204" pitchFamily="34" charset="0"/>
                <a:ea typeface="Calibri" panose="020F0502020204030204" pitchFamily="34" charset="0"/>
                <a:cs typeface="Times New Roman" panose="02020603050405020304" pitchFamily="18" charset="0"/>
              </a:rPr>
              <a:t>) corresponds to an IP address using a network-wide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Domain Name System (DNS)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basically a mapping of unique domain names to unique IP addresses. When a request is made using a URL, the domain name is looked up via DNS to acquire the corresponding IP address.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DNS will not be covered in detail in this course.</a:t>
            </a:r>
          </a:p>
          <a:p>
            <a:endParaRPr lang="en-US" dirty="0"/>
          </a:p>
        </p:txBody>
      </p:sp>
    </p:spTree>
    <p:extLst>
      <p:ext uri="{BB962C8B-B14F-4D97-AF65-F5344CB8AC3E}">
        <p14:creationId xmlns:p14="http://schemas.microsoft.com/office/powerpoint/2010/main" val="199732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4F4FA-9E66-445D-8971-D5EDFBABFF16}"/>
              </a:ext>
            </a:extLst>
          </p:cNvPr>
          <p:cNvSpPr>
            <a:spLocks noGrp="1"/>
          </p:cNvSpPr>
          <p:nvPr>
            <p:ph type="title"/>
          </p:nvPr>
        </p:nvSpPr>
        <p:spPr>
          <a:xfrm>
            <a:off x="1333502" y="609600"/>
            <a:ext cx="8596668" cy="1320800"/>
          </a:xfrm>
        </p:spPr>
        <p:txBody>
          <a:bodyPr>
            <a:normAutofit/>
          </a:bodyPr>
          <a:lstStyle/>
          <a:p>
            <a:r>
              <a:rPr lang="en-US" dirty="0"/>
              <a:t>Structure of a URL</a:t>
            </a:r>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9"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FCC7605-486E-4ED3-8CF9-6D68757E1FB9}"/>
              </a:ext>
            </a:extLst>
          </p:cNvPr>
          <p:cNvSpPr>
            <a:spLocks noGrp="1"/>
          </p:cNvSpPr>
          <p:nvPr>
            <p:ph idx="1"/>
          </p:nvPr>
        </p:nvSpPr>
        <p:spPr>
          <a:xfrm>
            <a:off x="1333502" y="2160590"/>
            <a:ext cx="8470898" cy="3429260"/>
          </a:xfrm>
        </p:spPr>
        <p:txBody>
          <a:bodyPr>
            <a:normAutofit lnSpcReduction="10000"/>
          </a:bodyPr>
          <a:lstStyle/>
          <a:p>
            <a:pPr marL="0" marR="0">
              <a:lnSpc>
                <a:spcPct val="90000"/>
              </a:lnSpc>
              <a:spcBef>
                <a:spcPts val="0"/>
              </a:spcBef>
              <a:spcAft>
                <a:spcPts val="800"/>
              </a:spcAft>
            </a:pPr>
            <a:r>
              <a:rPr lang="en-US" sz="1400" b="1" dirty="0">
                <a:effectLst/>
                <a:latin typeface="Consolas" panose="020B0609020204030204" pitchFamily="49" charset="0"/>
                <a:ea typeface="Calibri" panose="020F0502020204030204" pitchFamily="34" charset="0"/>
                <a:cs typeface="Times New Roman" panose="02020603050405020304" pitchFamily="18" charset="0"/>
                <a:hlinkClick r:id="rId2"/>
              </a:rPr>
              <a:t>http://www.foo.com:80/bar.html?var1=12</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Protocol: What format the information is being sent in (e.g., http, https, ftp, </a:t>
            </a:r>
            <a:r>
              <a:rPr lang="en-US" sz="1400" dirty="0" err="1">
                <a:effectLst/>
                <a:latin typeface="Calibri" panose="020F0502020204030204" pitchFamily="34" charset="0"/>
                <a:ea typeface="Times New Roman" panose="02020603050405020304" pitchFamily="18" charset="0"/>
              </a:rPr>
              <a:t>etc</a:t>
            </a:r>
            <a:r>
              <a:rPr lang="en-US" sz="1400" dirty="0">
                <a:effectLst/>
                <a:latin typeface="Calibri" panose="020F0502020204030204" pitchFamily="34" charset="0"/>
                <a:ea typeface="Times New Roman" panose="02020603050405020304" pitchFamily="18" charset="0"/>
              </a:rPr>
              <a:t>)</a:t>
            </a:r>
            <a:endParaRPr lang="en-US"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Hostname: The </a:t>
            </a:r>
            <a:r>
              <a:rPr lang="en-US" sz="1400" i="1" dirty="0">
                <a:effectLst/>
                <a:latin typeface="Calibri" panose="020F0502020204030204" pitchFamily="34" charset="0"/>
                <a:ea typeface="Times New Roman" panose="02020603050405020304" pitchFamily="18" charset="0"/>
              </a:rPr>
              <a:t>location</a:t>
            </a:r>
            <a:r>
              <a:rPr lang="en-US" sz="1400" dirty="0">
                <a:effectLst/>
                <a:latin typeface="Calibri" panose="020F0502020204030204" pitchFamily="34" charset="0"/>
                <a:ea typeface="Times New Roman" panose="02020603050405020304" pitchFamily="18" charset="0"/>
              </a:rPr>
              <a:t> of the resource. Made up of multiple parts</a:t>
            </a:r>
            <a:endParaRPr lang="en-US" sz="1400" b="1" dirty="0">
              <a:latin typeface="Calibri" panose="020F0502020204030204" pitchFamily="34" charset="0"/>
              <a:ea typeface="Times New Roman" panose="02020603050405020304" pitchFamily="18" charset="0"/>
              <a:cs typeface="Times New Roman" panose="02020603050405020304" pitchFamily="18" charset="0"/>
            </a:endParaRPr>
          </a:p>
          <a:p>
            <a:pPr marL="457200" lvl="1">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Top-Level-Domain (TLD): Root-level domain belonging to a larger set of resources      (e.g., .</a:t>
            </a:r>
            <a:r>
              <a:rPr lang="en-US" sz="1400" dirty="0" err="1">
                <a:effectLst/>
                <a:latin typeface="Calibri" panose="020F0502020204030204" pitchFamily="34" charset="0"/>
                <a:ea typeface="Times New Roman" panose="02020603050405020304" pitchFamily="18" charset="0"/>
              </a:rPr>
              <a:t>edu</a:t>
            </a:r>
            <a:r>
              <a:rPr lang="en-US" sz="1400" dirty="0">
                <a:effectLst/>
                <a:latin typeface="Calibri" panose="020F0502020204030204" pitchFamily="34" charset="0"/>
                <a:ea typeface="Times New Roman" panose="02020603050405020304" pitchFamily="18" charset="0"/>
              </a:rPr>
              <a:t> =&gt; educational, .us =&gt; United States, .gov =&gt; government, .com =&gt; commercial)</a:t>
            </a:r>
          </a:p>
          <a:p>
            <a:pPr marL="457200" lvl="1">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Domain Name: Unique identifier for a specific resource (e.g., a web site). This is what maps to an IP address via DNS</a:t>
            </a:r>
            <a:endParaRPr lang="en-US" sz="1400" dirty="0">
              <a:latin typeface="Calibri" panose="020F0502020204030204" pitchFamily="34" charset="0"/>
              <a:ea typeface="Times New Roman" panose="02020603050405020304" pitchFamily="18" charset="0"/>
            </a:endParaRPr>
          </a:p>
          <a:p>
            <a:pPr marL="457200" lvl="1">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Subdomain: A domain within the primary domain. This is managed by the resource</a:t>
            </a:r>
          </a:p>
          <a:p>
            <a:pPr marL="0">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Port: Network port to make the request on. If this is left blank (including the colon), a default port will be used based on the protocol (e.g., 80 for http, 443 for https)</a:t>
            </a:r>
            <a:endParaRPr lang="en-US" sz="1400" dirty="0">
              <a:latin typeface="Calibri" panose="020F0502020204030204" pitchFamily="34" charset="0"/>
              <a:ea typeface="Times New Roman" panose="02020603050405020304" pitchFamily="18" charset="0"/>
            </a:endParaRPr>
          </a:p>
          <a:p>
            <a:pPr marL="0">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Path: Path to the resource within the domain. Usually corresponds to a file and can contain many segments like a file path</a:t>
            </a:r>
          </a:p>
          <a:p>
            <a:pPr marL="0">
              <a:lnSpc>
                <a:spcPct val="90000"/>
              </a:lnSpc>
              <a:spcBef>
                <a:spcPts val="0"/>
              </a:spcBef>
              <a:spcAft>
                <a:spcPts val="800"/>
              </a:spcAft>
            </a:pPr>
            <a:r>
              <a:rPr lang="en-US" sz="1400" dirty="0">
                <a:effectLst/>
                <a:latin typeface="Calibri" panose="020F0502020204030204" pitchFamily="34" charset="0"/>
                <a:ea typeface="Times New Roman" panose="02020603050405020304" pitchFamily="18" charset="0"/>
              </a:rPr>
              <a:t>Arguments: Information that is passed to the resource (e.g., the file) for processing. Also known as "GET variables"</a:t>
            </a:r>
            <a:endParaRPr lang="en-US" sz="1400" b="1"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90000"/>
              </a:lnSpc>
              <a:buNone/>
            </a:pPr>
            <a:endParaRPr lang="en-US" sz="1400"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5935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0504-8729-45C7-BE29-72512C0240E4}"/>
              </a:ext>
            </a:extLst>
          </p:cNvPr>
          <p:cNvSpPr>
            <a:spLocks noGrp="1"/>
          </p:cNvSpPr>
          <p:nvPr>
            <p:ph type="title"/>
          </p:nvPr>
        </p:nvSpPr>
        <p:spPr/>
        <p:txBody>
          <a:bodyPr/>
          <a:lstStyle/>
          <a:p>
            <a:r>
              <a:rPr lang="en-US" dirty="0"/>
              <a:t>What about URIs and URNs?</a:t>
            </a:r>
          </a:p>
        </p:txBody>
      </p:sp>
      <p:sp>
        <p:nvSpPr>
          <p:cNvPr id="3" name="Content Placeholder 2">
            <a:extLst>
              <a:ext uri="{FF2B5EF4-FFF2-40B4-BE49-F238E27FC236}">
                <a16:creationId xmlns:a16="http://schemas.microsoft.com/office/drawing/2014/main" id="{175219E1-1323-4D11-9555-C5AD6330AE52}"/>
              </a:ext>
            </a:extLst>
          </p:cNvPr>
          <p:cNvSpPr>
            <a:spLocks noGrp="1"/>
          </p:cNvSpPr>
          <p:nvPr>
            <p:ph idx="1"/>
          </p:nvPr>
        </p:nvSpPr>
        <p:spPr/>
        <p:txBody>
          <a:bodyPr>
            <a:normAutofit fontScale="925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URL</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provides the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a resource (e.g., </a:t>
            </a:r>
            <a:r>
              <a:rPr lang="en-US" sz="1800" dirty="0">
                <a:effectLst/>
                <a:latin typeface="Consolas" panose="020B0609020204030204" pitchFamily="49" charset="0"/>
                <a:ea typeface="Calibri" panose="020F0502020204030204" pitchFamily="34" charset="0"/>
                <a:cs typeface="Times New Roman" panose="02020603050405020304" pitchFamily="18" charset="0"/>
              </a:rPr>
              <a:t>http://foo.com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method for accessing the 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(e.g., </a:t>
            </a:r>
            <a:r>
              <a:rPr lang="en-US" sz="1800" dirty="0">
                <a:effectLst/>
                <a:latin typeface="Consolas" panose="020B0609020204030204" pitchFamily="49" charset="0"/>
                <a:ea typeface="Calibri" panose="020F0502020204030204" pitchFamily="34" charset="0"/>
                <a:cs typeface="Times New Roman" panose="02020603050405020304" pitchFamily="18" charset="0"/>
              </a:rPr>
              <a:t>http</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part of the URL, we can include information about the specific resource at that location by adding a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name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(e.g., </a:t>
            </a:r>
            <a:r>
              <a:rPr lang="en-US" sz="1800" dirty="0">
                <a:effectLst/>
                <a:latin typeface="Consolas" panose="020B0609020204030204" pitchFamily="49" charset="0"/>
                <a:ea typeface="Calibri" panose="020F0502020204030204" pitchFamily="34" charset="0"/>
                <a:cs typeface="Times New Roman" panose="02020603050405020304" pitchFamily="18" charset="0"/>
              </a:rPr>
              <a:t>http://foo.com/</a:t>
            </a:r>
            <a:r>
              <a:rPr lang="en-US" sz="1800" dirty="0">
                <a:effectLst/>
                <a:highlight>
                  <a:srgbClr val="00FFFF"/>
                </a:highlight>
                <a:latin typeface="Consolas" panose="020B0609020204030204" pitchFamily="49" charset="0"/>
                <a:ea typeface="Calibri" panose="020F0502020204030204" pitchFamily="34" charset="0"/>
                <a:cs typeface="Times New Roman" panose="02020603050405020304" pitchFamily="18" charset="0"/>
              </a:rPr>
              <a:t>bar.html</a:t>
            </a:r>
            <a:r>
              <a:rPr lang="en-US" sz="1800" dirty="0">
                <a:effectLst/>
                <a:latin typeface="Calibri" panose="020F0502020204030204" pitchFamily="34" charset="0"/>
                <a:ea typeface="Calibri" panose="020F0502020204030204" pitchFamily="34" charset="0"/>
                <a:cs typeface="Times New Roman" panose="02020603050405020304" pitchFamily="18" charset="0"/>
              </a:rPr>
              <a:t>). Here, the </a:t>
            </a:r>
            <a:r>
              <a:rPr lang="en-US" sz="1800" dirty="0">
                <a:effectLst/>
                <a:latin typeface="Consolas" panose="020B0609020204030204" pitchFamily="49" charset="0"/>
                <a:ea typeface="Calibri" panose="020F0502020204030204" pitchFamily="34" charset="0"/>
                <a:cs typeface="Times New Roman" panose="02020603050405020304" pitchFamily="18" charset="0"/>
              </a:rPr>
              <a:t>bar.html</a:t>
            </a:r>
            <a:r>
              <a:rPr lang="en-US" sz="1800" dirty="0">
                <a:effectLst/>
                <a:latin typeface="Calibri" panose="020F0502020204030204" pitchFamily="34" charset="0"/>
                <a:ea typeface="Calibri" panose="020F0502020204030204" pitchFamily="34" charset="0"/>
                <a:cs typeface="Times New Roman" panose="02020603050405020304" pitchFamily="18" charset="0"/>
              </a:rPr>
              <a:t> indicates the name of the item we want from the location </a:t>
            </a:r>
            <a:r>
              <a:rPr lang="en-US" sz="1800" dirty="0">
                <a:effectLst/>
                <a:latin typeface="Consolas" panose="020B0609020204030204" pitchFamily="49" charset="0"/>
                <a:ea typeface="Calibri" panose="020F0502020204030204" pitchFamily="34" charset="0"/>
                <a:cs typeface="Times New Roman" panose="02020603050405020304" pitchFamily="18" charset="0"/>
              </a:rPr>
              <a:t>http://foo.com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this example, both </a:t>
            </a:r>
            <a:r>
              <a:rPr lang="en-US" sz="1800" dirty="0">
                <a:effectLst/>
                <a:latin typeface="Consolas" panose="020B0609020204030204" pitchFamily="49" charset="0"/>
                <a:ea typeface="Calibri" panose="020F0502020204030204" pitchFamily="34" charset="0"/>
                <a:cs typeface="Times New Roman" panose="02020603050405020304" pitchFamily="18" charset="0"/>
              </a:rPr>
              <a:t>http://foo.com</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a:effectLst/>
                <a:latin typeface="Consolas" panose="020B0609020204030204" pitchFamily="49" charset="0"/>
                <a:ea typeface="Calibri" panose="020F0502020204030204" pitchFamily="34" charset="0"/>
                <a:cs typeface="Times New Roman" panose="02020603050405020304" pitchFamily="18" charset="0"/>
              </a:rPr>
              <a:t>http://foo.com/bar.html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URLs since they provide a location on the Internet. Furthermore, bar.html could be considered a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Universal Resource Name (URN) </a:t>
            </a:r>
            <a:r>
              <a:rPr lang="en-US" sz="1800" dirty="0">
                <a:effectLst/>
                <a:latin typeface="Calibri" panose="020F0502020204030204" pitchFamily="34" charset="0"/>
                <a:ea typeface="Calibri" panose="020F0502020204030204" pitchFamily="34" charset="0"/>
                <a:cs typeface="Times New Roman" panose="02020603050405020304" pitchFamily="18" charset="0"/>
              </a:rPr>
              <a:t>in that it gives us the name of the resource, but not how to get to it.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URLs and URNs are considered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Uniform Resource Identifiers (URIs)</a:t>
            </a:r>
            <a:r>
              <a:rPr lang="en-US" sz="1800" dirty="0">
                <a:effectLst/>
                <a:latin typeface="Calibri" panose="020F0502020204030204" pitchFamily="34" charset="0"/>
                <a:ea typeface="Calibri" panose="020F0502020204030204" pitchFamily="34" charset="0"/>
                <a:cs typeface="Times New Roman" panose="02020603050405020304" pitchFamily="18" charset="0"/>
              </a:rPr>
              <a:t>. URIs are any kind of identifier.</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URLs are a type of URI.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Generally speaking, many people will use the term URL and URI interchangeably. We will also refer to the segments as directories, much like in a file system.</a:t>
            </a:r>
            <a:endParaRPr lang="en-US" dirty="0"/>
          </a:p>
        </p:txBody>
      </p:sp>
    </p:spTree>
    <p:extLst>
      <p:ext uri="{BB962C8B-B14F-4D97-AF65-F5344CB8AC3E}">
        <p14:creationId xmlns:p14="http://schemas.microsoft.com/office/powerpoint/2010/main" val="331506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485F-3C1E-4AFD-94BD-46362E1EFCD6}"/>
              </a:ext>
            </a:extLst>
          </p:cNvPr>
          <p:cNvSpPr>
            <a:spLocks noGrp="1"/>
          </p:cNvSpPr>
          <p:nvPr>
            <p:ph type="title"/>
          </p:nvPr>
        </p:nvSpPr>
        <p:spPr/>
        <p:txBody>
          <a:bodyPr/>
          <a:lstStyle/>
          <a:p>
            <a:r>
              <a:rPr lang="en-US" dirty="0"/>
              <a:t>URN, URL, URI relationships</a:t>
            </a:r>
          </a:p>
        </p:txBody>
      </p:sp>
      <p:sp>
        <p:nvSpPr>
          <p:cNvPr id="4" name="Oval 3">
            <a:extLst>
              <a:ext uri="{FF2B5EF4-FFF2-40B4-BE49-F238E27FC236}">
                <a16:creationId xmlns:a16="http://schemas.microsoft.com/office/drawing/2014/main" id="{E339E773-2441-47EB-85A4-0AA9FEC799E2}"/>
              </a:ext>
            </a:extLst>
          </p:cNvPr>
          <p:cNvSpPr/>
          <p:nvPr/>
        </p:nvSpPr>
        <p:spPr>
          <a:xfrm>
            <a:off x="3400590" y="1690688"/>
            <a:ext cx="4401719" cy="4295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aphicFrame>
        <p:nvGraphicFramePr>
          <p:cNvPr id="5" name="Diagram 4">
            <a:extLst>
              <a:ext uri="{FF2B5EF4-FFF2-40B4-BE49-F238E27FC236}">
                <a16:creationId xmlns:a16="http://schemas.microsoft.com/office/drawing/2014/main" id="{511A3AB9-57D0-4789-B1EA-C81608E64E7A}"/>
              </a:ext>
            </a:extLst>
          </p:cNvPr>
          <p:cNvGraphicFramePr/>
          <p:nvPr>
            <p:extLst>
              <p:ext uri="{D42A27DB-BD31-4B8C-83A1-F6EECF244321}">
                <p14:modId xmlns:p14="http://schemas.microsoft.com/office/powerpoint/2010/main" val="4118041628"/>
              </p:ext>
            </p:extLst>
          </p:nvPr>
        </p:nvGraphicFramePr>
        <p:xfrm>
          <a:off x="4019752" y="2780982"/>
          <a:ext cx="3014345" cy="2386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B148B0F-4B4A-4FEF-BD6C-DCCA7A3A2E14}"/>
              </a:ext>
            </a:extLst>
          </p:cNvPr>
          <p:cNvSpPr txBox="1"/>
          <p:nvPr/>
        </p:nvSpPr>
        <p:spPr>
          <a:xfrm>
            <a:off x="5269481" y="2298818"/>
            <a:ext cx="514885" cy="369332"/>
          </a:xfrm>
          <a:prstGeom prst="rect">
            <a:avLst/>
          </a:prstGeom>
          <a:noFill/>
        </p:spPr>
        <p:txBody>
          <a:bodyPr wrap="none" rtlCol="0">
            <a:spAutoFit/>
          </a:bodyPr>
          <a:lstStyle/>
          <a:p>
            <a:r>
              <a:rPr lang="en-US" dirty="0"/>
              <a:t>URI</a:t>
            </a:r>
          </a:p>
        </p:txBody>
      </p:sp>
    </p:spTree>
    <p:extLst>
      <p:ext uri="{BB962C8B-B14F-4D97-AF65-F5344CB8AC3E}">
        <p14:creationId xmlns:p14="http://schemas.microsoft.com/office/powerpoint/2010/main" val="19532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D932-39C1-4642-BAC4-ADE0ACE9492E}"/>
              </a:ext>
            </a:extLst>
          </p:cNvPr>
          <p:cNvSpPr>
            <a:spLocks noGrp="1"/>
          </p:cNvSpPr>
          <p:nvPr>
            <p:ph type="title"/>
          </p:nvPr>
        </p:nvSpPr>
        <p:spPr/>
        <p:txBody>
          <a:bodyPr/>
          <a:lstStyle/>
          <a:p>
            <a:r>
              <a:rPr lang="en-US" dirty="0"/>
              <a:t>Internet / Web Timeline</a:t>
            </a:r>
          </a:p>
        </p:txBody>
      </p:sp>
      <p:sp>
        <p:nvSpPr>
          <p:cNvPr id="3" name="Content Placeholder 2">
            <a:extLst>
              <a:ext uri="{FF2B5EF4-FFF2-40B4-BE49-F238E27FC236}">
                <a16:creationId xmlns:a16="http://schemas.microsoft.com/office/drawing/2014/main" id="{C27834FC-88B3-4230-88D8-112D43D99ACD}"/>
              </a:ext>
            </a:extLst>
          </p:cNvPr>
          <p:cNvSpPr>
            <a:spLocks noGrp="1"/>
          </p:cNvSpPr>
          <p:nvPr>
            <p:ph idx="1"/>
          </p:nvPr>
        </p:nvSpPr>
        <p:spPr/>
        <p:txBody>
          <a:bodyPr/>
          <a:lstStyle/>
          <a:p>
            <a:pPr marL="408940" marR="0" indent="-40005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1960 ARPANET connects Stanford and UCLA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8940" marR="0" indent="-40005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1971 Email invented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8940" marR="0" indent="-40005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1979 Usenet created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8940" marR="0" indent="-40005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1989 Tim Burners-Lee invents World Wide Web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8940" marR="0" indent="-40005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1990 Tim Burners-Lee invents the web browser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8940" marR="0" indent="-40005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1991 First web page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08940" marR="0" indent="-400050">
              <a:lnSpc>
                <a:spcPct val="107000"/>
              </a:lnSpc>
              <a:spcBef>
                <a:spcPts val="0"/>
              </a:spcBef>
              <a:spcAft>
                <a:spcPts val="800"/>
              </a:spcAf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1993 HTML developed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8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4492-79F6-4C1A-A93B-F1052B95AE45}"/>
              </a:ext>
            </a:extLst>
          </p:cNvPr>
          <p:cNvSpPr>
            <a:spLocks noGrp="1"/>
          </p:cNvSpPr>
          <p:nvPr>
            <p:ph type="title"/>
          </p:nvPr>
        </p:nvSpPr>
        <p:spPr/>
        <p:txBody>
          <a:bodyPr/>
          <a:lstStyle/>
          <a:p>
            <a:r>
              <a:rPr lang="en-US" dirty="0"/>
              <a:t>How is the web used?</a:t>
            </a:r>
          </a:p>
        </p:txBody>
      </p:sp>
      <p:sp>
        <p:nvSpPr>
          <p:cNvPr id="3" name="Content Placeholder 2">
            <a:extLst>
              <a:ext uri="{FF2B5EF4-FFF2-40B4-BE49-F238E27FC236}">
                <a16:creationId xmlns:a16="http://schemas.microsoft.com/office/drawing/2014/main" id="{6721AB0C-B1BF-48CF-87D7-64054F16BF24}"/>
              </a:ext>
            </a:extLst>
          </p:cNvPr>
          <p:cNvSpPr>
            <a:spLocks noGrp="1"/>
          </p:cNvSpPr>
          <p:nvPr>
            <p:ph idx="1"/>
          </p:nvPr>
        </p:nvSpPr>
        <p:spPr/>
        <p:txBody>
          <a:bodyPr>
            <a:normAutofit/>
          </a:bodyPr>
          <a:lstStyle/>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use the Internet to transmit data between processes (remember sockets?). </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It is up to the programs to interpret the data sent over the network. Besides transmitting information about websites, the Web can be used to connect various types of programs and protocols such as file transfer (e.g., ftp), voice over IP, gaming, streaming, etc.</a:t>
            </a:r>
          </a:p>
          <a:p>
            <a:pPr marL="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All of these things use their own programs to send, receive, and interpret information. </a:t>
            </a:r>
          </a:p>
          <a:p>
            <a:pPr marL="0" marR="0">
              <a:lnSpc>
                <a:spcPct val="107000"/>
              </a:lnSpc>
              <a:spcBef>
                <a:spcPts val="0"/>
              </a:spcBef>
              <a:spcAft>
                <a:spcPts val="800"/>
              </a:spcAft>
            </a:pPr>
            <a:endParaRPr lang="en-US" dirty="0"/>
          </a:p>
        </p:txBody>
      </p:sp>
    </p:spTree>
    <p:extLst>
      <p:ext uri="{BB962C8B-B14F-4D97-AF65-F5344CB8AC3E}">
        <p14:creationId xmlns:p14="http://schemas.microsoft.com/office/powerpoint/2010/main" val="80245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4250-3586-4F59-A727-4065AF1D0500}"/>
              </a:ext>
            </a:extLst>
          </p:cNvPr>
          <p:cNvSpPr>
            <a:spLocks noGrp="1"/>
          </p:cNvSpPr>
          <p:nvPr>
            <p:ph type="title"/>
          </p:nvPr>
        </p:nvSpPr>
        <p:spPr/>
        <p:txBody>
          <a:bodyPr/>
          <a:lstStyle/>
          <a:p>
            <a:r>
              <a:rPr lang="en-US" dirty="0"/>
              <a:t>How will we use it?</a:t>
            </a:r>
          </a:p>
        </p:txBody>
      </p:sp>
      <p:sp>
        <p:nvSpPr>
          <p:cNvPr id="3" name="Content Placeholder 2">
            <a:extLst>
              <a:ext uri="{FF2B5EF4-FFF2-40B4-BE49-F238E27FC236}">
                <a16:creationId xmlns:a16="http://schemas.microsoft.com/office/drawing/2014/main" id="{8C3850F7-3FC1-4C1B-B7FB-7BEBCA4B3AD1}"/>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create programs which communicate with other programs over a network and/or the Internet.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Static Websites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Dynamic Websites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Web Applications/Services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Client- and Server-side Programming</a:t>
            </a:r>
          </a:p>
          <a:p>
            <a:pPr marL="0" marR="0" indent="0">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35328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2233</Words>
  <Application>Microsoft Office PowerPoint</Application>
  <PresentationFormat>Widescreen</PresentationFormat>
  <Paragraphs>156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Courier New</vt:lpstr>
      <vt:lpstr>Symbol</vt:lpstr>
      <vt:lpstr>Trebuchet MS</vt:lpstr>
      <vt:lpstr>Wingdings 3</vt:lpstr>
      <vt:lpstr>Facet</vt:lpstr>
      <vt:lpstr>How it all works?</vt:lpstr>
      <vt:lpstr>What is the Web?</vt:lpstr>
      <vt:lpstr>Accessing a Resource on the Web</vt:lpstr>
      <vt:lpstr>Structure of a URL</vt:lpstr>
      <vt:lpstr>What about URIs and URNs?</vt:lpstr>
      <vt:lpstr>URN, URL, URI relationships</vt:lpstr>
      <vt:lpstr>Internet / Web Timeline</vt:lpstr>
      <vt:lpstr>How is the web used?</vt:lpstr>
      <vt:lpstr>How will we use it?</vt:lpstr>
      <vt:lpstr>What else will we learn?</vt:lpstr>
      <vt:lpstr>Web browsers</vt:lpstr>
      <vt:lpstr>Common web browsers</vt:lpstr>
      <vt:lpstr>Client/Server Model</vt:lpstr>
      <vt:lpstr>Three tier model</vt:lpstr>
      <vt:lpstr>HTTP</vt:lpstr>
      <vt:lpstr>Message Request</vt:lpstr>
      <vt:lpstr>HTML</vt:lpstr>
      <vt:lpstr>Message Response</vt:lpstr>
      <vt:lpstr>HTTP Status Codes</vt:lpstr>
      <vt:lpstr>Putting all together</vt:lpstr>
      <vt:lpstr>Course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it all works?</dc:title>
  <dc:creator>Juan</dc:creator>
  <cp:lastModifiedBy>Juan</cp:lastModifiedBy>
  <cp:revision>2</cp:revision>
  <dcterms:created xsi:type="dcterms:W3CDTF">2022-01-21T01:33:48Z</dcterms:created>
  <dcterms:modified xsi:type="dcterms:W3CDTF">2022-01-21T02:36:04Z</dcterms:modified>
</cp:coreProperties>
</file>