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1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0" y="2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0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9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8893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786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19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7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5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5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4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7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6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6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7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5C68-C0FA-478B-9E2B-8DCA2DC3D3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CBE9ECB-78B7-4393-93E6-80EEEAFCB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7691F6-A423-4DCC-957F-24209D3CE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400"/>
              <a:t>Web Technologies:</a:t>
            </a:r>
            <a:br>
              <a:rPr lang="en-US" sz="4400"/>
            </a:br>
            <a:r>
              <a:rPr lang="en-US" sz="4400"/>
              <a:t>HTML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DE2E3-F777-4B6C-94BD-CAF5CF5FF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UTSA</a:t>
            </a:r>
          </a:p>
          <a:p>
            <a:r>
              <a:rPr lang="en-US" sz="1600"/>
              <a:t>Computer Science</a:t>
            </a:r>
          </a:p>
          <a:p>
            <a:r>
              <a:rPr lang="en-US" sz="1600"/>
              <a:t>Juan M. Valadez, Jr.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74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45E3-F7D6-4798-B368-3A488E9D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BF46-0538-4F41-9A31-8B34266A5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markup</a:t>
            </a:r>
          </a:p>
          <a:p>
            <a:pPr lvl="1"/>
            <a:r>
              <a:rPr lang="en-US" dirty="0"/>
              <a:t>Elements that you can use to describe things like headings and paragraphs</a:t>
            </a:r>
          </a:p>
          <a:p>
            <a:r>
              <a:rPr lang="en-US" dirty="0"/>
              <a:t>Semantic markup</a:t>
            </a:r>
          </a:p>
          <a:p>
            <a:pPr lvl="1"/>
            <a:r>
              <a:rPr lang="en-US" dirty="0"/>
              <a:t>Nonstructural related tags intended to add extra information to webpage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3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F49D-C033-493A-9AF3-2C3A7CB0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Bold &amp; Italic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2EC9-BFD9-4073-8327-0B5C872AD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Emphasis on a certain text, word, or entire paragraph</a:t>
            </a:r>
          </a:p>
          <a:p>
            <a:pPr lvl="1"/>
            <a:r>
              <a:rPr lang="en-US" dirty="0"/>
              <a:t>&lt;b&gt; start tag</a:t>
            </a:r>
          </a:p>
          <a:p>
            <a:pPr lvl="1"/>
            <a:r>
              <a:rPr lang="en-US" dirty="0"/>
              <a:t>&lt;/b&gt; end tag</a:t>
            </a:r>
          </a:p>
          <a:p>
            <a:pPr lvl="1"/>
            <a:r>
              <a:rPr lang="en-US" dirty="0"/>
              <a:t>&lt;strong&gt;&lt;/strong&gt; may also be used</a:t>
            </a:r>
          </a:p>
          <a:p>
            <a:r>
              <a:rPr lang="en-US" dirty="0"/>
              <a:t>Distinct content within a paragraph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 start tag</a:t>
            </a:r>
          </a:p>
          <a:p>
            <a:pPr lvl="1"/>
            <a:r>
              <a:rPr lang="en-US" dirty="0"/>
              <a:t>&lt;/</a:t>
            </a:r>
            <a:r>
              <a:rPr lang="en-US" dirty="0" err="1"/>
              <a:t>i</a:t>
            </a:r>
            <a:r>
              <a:rPr lang="en-US" dirty="0"/>
              <a:t>&gt; end tag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&gt;&lt;/</a:t>
            </a:r>
            <a:r>
              <a:rPr lang="en-US" dirty="0" err="1"/>
              <a:t>em</a:t>
            </a:r>
            <a:r>
              <a:rPr lang="en-US" dirty="0"/>
              <a:t>&gt; may also be used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0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D86E-E986-4273-8737-53CE328E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A763-DC5F-42BD-A181-2673C96B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&lt;blockquote&gt;</a:t>
            </a:r>
          </a:p>
          <a:p>
            <a:pPr lvl="1"/>
            <a:r>
              <a:rPr lang="en-US" dirty="0"/>
              <a:t>Longer quotes that require its own paragraph</a:t>
            </a:r>
          </a:p>
          <a:p>
            <a:pPr lvl="1"/>
            <a:r>
              <a:rPr lang="en-US" dirty="0"/>
              <a:t>Indented paragraph text</a:t>
            </a:r>
          </a:p>
          <a:p>
            <a:r>
              <a:rPr lang="en-US" dirty="0"/>
              <a:t>&lt;q&gt;</a:t>
            </a:r>
          </a:p>
          <a:p>
            <a:pPr lvl="1"/>
            <a:r>
              <a:rPr lang="en-US" dirty="0"/>
              <a:t>Quotes within a paragraph</a:t>
            </a:r>
          </a:p>
        </p:txBody>
      </p:sp>
    </p:spTree>
    <p:extLst>
      <p:ext uri="{BB962C8B-B14F-4D97-AF65-F5344CB8AC3E}">
        <p14:creationId xmlns:p14="http://schemas.microsoft.com/office/powerpoint/2010/main" val="274478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CA0F-5F54-464C-B2D7-683C29A2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Abbreviations &amp; Acronyms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AA75D-A25C-4851-984C-068FFA9BF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Abbreviation tag can be used to display the full text of a stated abbreviation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&gt; start tag</a:t>
            </a:r>
          </a:p>
          <a:p>
            <a:pPr lvl="1"/>
            <a:r>
              <a:rPr lang="en-US" dirty="0"/>
              <a:t>&lt;/</a:t>
            </a:r>
            <a:r>
              <a:rPr lang="en-US" dirty="0" err="1"/>
              <a:t>abbr</a:t>
            </a:r>
            <a:r>
              <a:rPr lang="en-US" dirty="0"/>
              <a:t>&gt; end tag</a:t>
            </a:r>
          </a:p>
          <a:p>
            <a:r>
              <a:rPr lang="en-US" dirty="0"/>
              <a:t>HTML 4 method</a:t>
            </a:r>
          </a:p>
          <a:p>
            <a:pPr lvl="1"/>
            <a:r>
              <a:rPr lang="en-US" dirty="0"/>
              <a:t>&lt;acronym&gt;&lt;/acronym&gt;</a:t>
            </a:r>
          </a:p>
        </p:txBody>
      </p:sp>
    </p:spTree>
    <p:extLst>
      <p:ext uri="{BB962C8B-B14F-4D97-AF65-F5344CB8AC3E}">
        <p14:creationId xmlns:p14="http://schemas.microsoft.com/office/powerpoint/2010/main" val="4094854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2D2C-2C21-484A-A3F3-6E5C8BC0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 &amp;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95A6-BE91-48A7-939F-8B51FFA9B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Citation – to reference a piece of work, book, film, etc.</a:t>
            </a:r>
          </a:p>
          <a:p>
            <a:pPr lvl="1"/>
            <a:r>
              <a:rPr lang="en-US" dirty="0"/>
              <a:t>&lt;cite&gt; start tag</a:t>
            </a:r>
          </a:p>
          <a:p>
            <a:pPr lvl="1"/>
            <a:r>
              <a:rPr lang="en-US" dirty="0"/>
              <a:t>&lt;/cite&gt; end tag</a:t>
            </a:r>
          </a:p>
          <a:p>
            <a:r>
              <a:rPr lang="en-US" dirty="0"/>
              <a:t>Definition – used first time a term is introduced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dfn</a:t>
            </a:r>
            <a:r>
              <a:rPr lang="en-US" dirty="0"/>
              <a:t>&gt; start tag</a:t>
            </a:r>
          </a:p>
          <a:p>
            <a:pPr lvl="1"/>
            <a:r>
              <a:rPr lang="en-US" dirty="0"/>
              <a:t>&lt;/</a:t>
            </a:r>
            <a:r>
              <a:rPr lang="en-US" dirty="0" err="1"/>
              <a:t>dfn</a:t>
            </a:r>
            <a:r>
              <a:rPr lang="en-US" dirty="0"/>
              <a:t>&gt; end tag</a:t>
            </a:r>
          </a:p>
          <a:p>
            <a:pPr lvl="1"/>
            <a:r>
              <a:rPr lang="en-US" dirty="0"/>
              <a:t>Chrome and Safari tend to ignore this tag</a:t>
            </a:r>
          </a:p>
        </p:txBody>
      </p:sp>
    </p:spTree>
    <p:extLst>
      <p:ext uri="{BB962C8B-B14F-4D97-AF65-F5344CB8AC3E}">
        <p14:creationId xmlns:p14="http://schemas.microsoft.com/office/powerpoint/2010/main" val="422488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6D1C-EBA7-42BE-9B71-FEC106C2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2675-7D0A-48A2-A73F-E4CDE34F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 containing contact details for page author</a:t>
            </a:r>
          </a:p>
          <a:p>
            <a:pPr lvl="1"/>
            <a:r>
              <a:rPr lang="en-US" dirty="0"/>
              <a:t>&lt;address&gt; start tag</a:t>
            </a:r>
          </a:p>
          <a:p>
            <a:pPr lvl="1"/>
            <a:r>
              <a:rPr lang="en-US" dirty="0"/>
              <a:t>&lt;/address&gt; end tag</a:t>
            </a:r>
          </a:p>
          <a:p>
            <a:r>
              <a:rPr lang="en-US" dirty="0"/>
              <a:t>Very specific use</a:t>
            </a:r>
          </a:p>
        </p:txBody>
      </p:sp>
    </p:spTree>
    <p:extLst>
      <p:ext uri="{BB962C8B-B14F-4D97-AF65-F5344CB8AC3E}">
        <p14:creationId xmlns:p14="http://schemas.microsoft.com/office/powerpoint/2010/main" val="2973557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3C3D-11D7-4C35-8786-E0B62EE2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5042F-131A-439B-BCF4-B11E4BE2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content into paragraph</a:t>
            </a:r>
          </a:p>
          <a:p>
            <a:pPr lvl="1"/>
            <a:r>
              <a:rPr lang="en-US" dirty="0"/>
              <a:t>&lt;ins&gt; start tag</a:t>
            </a:r>
          </a:p>
          <a:p>
            <a:pPr lvl="1"/>
            <a:r>
              <a:rPr lang="en-US" dirty="0"/>
              <a:t>&lt;/ins&gt; end tag</a:t>
            </a:r>
          </a:p>
          <a:p>
            <a:r>
              <a:rPr lang="en-US" dirty="0"/>
              <a:t>Delete content from paragraph</a:t>
            </a:r>
          </a:p>
          <a:p>
            <a:pPr lvl="1"/>
            <a:r>
              <a:rPr lang="en-US" dirty="0"/>
              <a:t>&lt;del&gt; start tag</a:t>
            </a:r>
          </a:p>
          <a:p>
            <a:pPr lvl="1"/>
            <a:r>
              <a:rPr lang="en-US" dirty="0"/>
              <a:t>&lt;/del&gt; end tag</a:t>
            </a:r>
          </a:p>
          <a:p>
            <a:r>
              <a:rPr lang="en-US" dirty="0"/>
              <a:t>Urelement content</a:t>
            </a:r>
          </a:p>
          <a:p>
            <a:pPr lvl="1"/>
            <a:r>
              <a:rPr lang="en-US" dirty="0"/>
              <a:t>&lt;s&gt; start tag</a:t>
            </a:r>
          </a:p>
          <a:p>
            <a:pPr lvl="1"/>
            <a:r>
              <a:rPr lang="en-US" dirty="0"/>
              <a:t>&lt;/s</a:t>
            </a:r>
            <a:r>
              <a:rPr lang="en-US"/>
              <a:t>&gt; end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1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143C-2CBC-4F88-A0FA-9FF18B5B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99473-C414-426D-B8CB-5939DCFB0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Understand structure</a:t>
            </a:r>
          </a:p>
          <a:p>
            <a:r>
              <a:rPr lang="en-US" dirty="0"/>
              <a:t>Learn about markup</a:t>
            </a:r>
          </a:p>
          <a:p>
            <a:r>
              <a:rPr lang="en-US" dirty="0"/>
              <a:t>Tags and elements</a:t>
            </a:r>
          </a:p>
          <a:p>
            <a:pPr lvl="1"/>
            <a:r>
              <a:rPr lang="en-US" dirty="0"/>
              <a:t>How each of these affect your page</a:t>
            </a:r>
          </a:p>
        </p:txBody>
      </p:sp>
      <p:pic>
        <p:nvPicPr>
          <p:cNvPr id="27" name="Picture 4" descr="Scribbles on a notebook">
            <a:extLst>
              <a:ext uri="{FF2B5EF4-FFF2-40B4-BE49-F238E27FC236}">
                <a16:creationId xmlns:a16="http://schemas.microsoft.com/office/drawing/2014/main" id="{F116399F-A0F4-4832-9AF1-86E9B635E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1" r="28462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8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161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72C5-E2F4-482D-AB7F-DB9D6F55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Web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B3E97-6032-41F6-9119-8C073FB58A10}"/>
              </a:ext>
            </a:extLst>
          </p:cNvPr>
          <p:cNvSpPr txBox="1"/>
          <p:nvPr/>
        </p:nvSpPr>
        <p:spPr>
          <a:xfrm>
            <a:off x="677334" y="1892041"/>
            <a:ext cx="8690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&lt;body&gt;</a:t>
            </a:r>
          </a:p>
          <a:p>
            <a:r>
              <a:rPr lang="en-US" dirty="0"/>
              <a:t>		&lt;h1&gt;This is the Main Heading&lt;/h1&gt;</a:t>
            </a:r>
          </a:p>
          <a:p>
            <a:r>
              <a:rPr lang="en-US" dirty="0"/>
              <a:t>		&lt;p&gt;This text might be an introduction to the rest of the page. </a:t>
            </a:r>
          </a:p>
          <a:p>
            <a:r>
              <a:rPr lang="en-US" dirty="0"/>
              <a:t>		      And if the page is long it might be split into several sub-headings&lt;/p&gt;</a:t>
            </a:r>
          </a:p>
          <a:p>
            <a:r>
              <a:rPr lang="en-US" dirty="0"/>
              <a:t>		&lt;h2&gt;This is a Sub-Heading&lt;/h2&gt;</a:t>
            </a:r>
          </a:p>
          <a:p>
            <a:r>
              <a:rPr lang="en-US" dirty="0"/>
              <a:t>		&lt;p&gt;Many long articles have sub-headings to help you follow the structure 		     of what is being written. There may even be sub-sub-headings </a:t>
            </a:r>
          </a:p>
          <a:p>
            <a:r>
              <a:rPr lang="en-US" dirty="0"/>
              <a:t>		    (or lower-level headings).&lt;/p&gt;</a:t>
            </a:r>
          </a:p>
          <a:p>
            <a:r>
              <a:rPr lang="en-US" dirty="0"/>
              <a:t>		&lt;h2&gt;Another Sub-Heading&lt;/h2&gt;</a:t>
            </a:r>
          </a:p>
          <a:p>
            <a:r>
              <a:rPr lang="en-US" dirty="0"/>
              <a:t>		&lt;p&gt;Here you can see another sub-heading&lt;/p&gt;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5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3083-91FD-4517-AA54-5CD9AACA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E857-5F26-416F-9449-DA7A6209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  <a:p>
            <a:r>
              <a:rPr lang="en-US" dirty="0"/>
              <a:t>Paragraphs</a:t>
            </a:r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Bold</a:t>
            </a:r>
          </a:p>
          <a:p>
            <a:pPr lvl="1"/>
            <a:r>
              <a:rPr lang="en-US" dirty="0"/>
              <a:t>Italic</a:t>
            </a:r>
          </a:p>
          <a:p>
            <a:pPr lvl="1"/>
            <a:r>
              <a:rPr lang="en-US" dirty="0"/>
              <a:t>Emphasis</a:t>
            </a:r>
          </a:p>
          <a:p>
            <a:r>
              <a:rPr lang="en-US" dirty="0"/>
              <a:t>Structural and semantic markup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5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5A35-3655-4CE0-A708-799070DA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markup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21D6-12F9-48EB-BD01-C3DCB66C4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Markup (aka tags) provide meaning to content</a:t>
            </a:r>
          </a:p>
          <a:p>
            <a:r>
              <a:rPr lang="en-US" dirty="0"/>
              <a:t>Structural markup</a:t>
            </a:r>
          </a:p>
          <a:p>
            <a:pPr lvl="1"/>
            <a:r>
              <a:rPr lang="en-US" dirty="0"/>
              <a:t>Content makeup and structure to that content</a:t>
            </a:r>
          </a:p>
          <a:p>
            <a:r>
              <a:rPr lang="en-US" dirty="0"/>
              <a:t>Semantic markup</a:t>
            </a:r>
          </a:p>
          <a:p>
            <a:pPr lvl="1"/>
            <a:r>
              <a:rPr lang="en-US" dirty="0"/>
              <a:t>Location of emphasis, such as quotation marks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4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8608-EE07-44F6-81E0-55C0F307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B777-90CE-46B8-A975-8FA3E3592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&lt;h1&gt;</a:t>
            </a:r>
          </a:p>
          <a:p>
            <a:pPr lvl="1"/>
            <a:r>
              <a:rPr lang="en-US" dirty="0"/>
              <a:t>Main page headings</a:t>
            </a:r>
          </a:p>
          <a:p>
            <a:pPr lvl="1"/>
            <a:r>
              <a:rPr lang="en-US" dirty="0"/>
              <a:t>Largest displayed content</a:t>
            </a:r>
          </a:p>
          <a:p>
            <a:r>
              <a:rPr lang="en-US" dirty="0"/>
              <a:t>&lt;h2&gt;</a:t>
            </a:r>
          </a:p>
          <a:p>
            <a:pPr lvl="1"/>
            <a:r>
              <a:rPr lang="en-US" dirty="0"/>
              <a:t>Subheadings</a:t>
            </a:r>
          </a:p>
          <a:p>
            <a:r>
              <a:rPr lang="en-US" dirty="0"/>
              <a:t>&lt;h3&gt;, &lt;h4&gt;, &lt;h5&gt;</a:t>
            </a:r>
          </a:p>
          <a:p>
            <a:pPr lvl="1"/>
            <a:r>
              <a:rPr lang="en-US" dirty="0"/>
              <a:t>Sub-subheadings, shrinking in size as the h# goes up</a:t>
            </a:r>
          </a:p>
          <a:p>
            <a:r>
              <a:rPr lang="en-US" dirty="0"/>
              <a:t>&lt;h6&gt;</a:t>
            </a:r>
          </a:p>
          <a:p>
            <a:pPr lvl="1"/>
            <a:r>
              <a:rPr lang="en-US" dirty="0"/>
              <a:t>Smallest heading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4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6E37-6DCC-4DEC-92B0-EFE13EF8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D1428-DCA0-4AAB-A2C2-6A8FC4CD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of text enclosed by starting and ending tags</a:t>
            </a:r>
          </a:p>
          <a:p>
            <a:pPr lvl="1"/>
            <a:r>
              <a:rPr lang="en-US" dirty="0"/>
              <a:t>&lt;p&gt; start paragraph tag</a:t>
            </a:r>
          </a:p>
          <a:p>
            <a:pPr lvl="1"/>
            <a:r>
              <a:rPr lang="en-US" dirty="0"/>
              <a:t>&lt;/p&gt; end paragraph tag</a:t>
            </a:r>
          </a:p>
          <a:p>
            <a:r>
              <a:rPr lang="en-US" dirty="0"/>
              <a:t>Space between paragraphs: new 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9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B8F5-0AF0-48BF-AEA6-BA7C0A51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Superscript &amp; Subscript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1058-00E2-46B8-9851-95B61132F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Superscript to denote dates, mathematical concepts</a:t>
            </a:r>
          </a:p>
          <a:p>
            <a:pPr lvl="1"/>
            <a:r>
              <a:rPr lang="en-US" dirty="0"/>
              <a:t>&lt;sup&gt; start tag</a:t>
            </a:r>
          </a:p>
          <a:p>
            <a:pPr lvl="1"/>
            <a:r>
              <a:rPr lang="en-US" dirty="0"/>
              <a:t>&lt;/sup&gt; end tag</a:t>
            </a:r>
          </a:p>
          <a:p>
            <a:r>
              <a:rPr lang="en-US" dirty="0"/>
              <a:t>Subscript to denote (typically) chemical formulas, footnotes, annotations</a:t>
            </a:r>
          </a:p>
          <a:p>
            <a:pPr lvl="1"/>
            <a:r>
              <a:rPr lang="en-US" dirty="0"/>
              <a:t>&lt;sub&gt; start ta</a:t>
            </a:r>
          </a:p>
          <a:p>
            <a:pPr lvl="1"/>
            <a:r>
              <a:rPr lang="en-US" dirty="0"/>
              <a:t>&lt;/sub&gt; end tag</a:t>
            </a:r>
          </a:p>
        </p:txBody>
      </p:sp>
    </p:spTree>
    <p:extLst>
      <p:ext uri="{BB962C8B-B14F-4D97-AF65-F5344CB8AC3E}">
        <p14:creationId xmlns:p14="http://schemas.microsoft.com/office/powerpoint/2010/main" val="177078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6A53-246D-47C3-B586-E13528D2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6A16-9594-409E-A1F1-1EECF6DE7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Within a paragraph element</a:t>
            </a:r>
          </a:p>
          <a:p>
            <a:pPr lvl="1"/>
            <a:r>
              <a:rPr lang="en-US" dirty="0"/>
              <a:t>&amp;</a:t>
            </a:r>
            <a:r>
              <a:rPr lang="en-US" dirty="0" err="1"/>
              <a:t>nbsp</a:t>
            </a:r>
            <a:endParaRPr lang="en-US" dirty="0"/>
          </a:p>
          <a:p>
            <a:pPr lvl="1"/>
            <a:r>
              <a:rPr lang="en-US" dirty="0"/>
              <a:t>Multiple spaces are treated as single spaces</a:t>
            </a:r>
          </a:p>
          <a:p>
            <a:pPr lvl="1"/>
            <a:r>
              <a:rPr lang="en-US" dirty="0"/>
              <a:t>New lines/Line Breaks are also treated as spaces</a:t>
            </a:r>
          </a:p>
          <a:p>
            <a:pPr lvl="2"/>
            <a:r>
              <a:rPr lang="en-US" dirty="0"/>
              <a:t>Use &lt;</a:t>
            </a:r>
            <a:r>
              <a:rPr lang="en-US" dirty="0" err="1"/>
              <a:t>br</a:t>
            </a:r>
            <a:r>
              <a:rPr lang="en-US" dirty="0"/>
              <a:t>/&gt; to add a new line within a paragraph element</a:t>
            </a:r>
          </a:p>
          <a:p>
            <a:r>
              <a:rPr lang="en-US" dirty="0"/>
              <a:t>Horizontal Rules</a:t>
            </a:r>
          </a:p>
          <a:p>
            <a:pPr lvl="1"/>
            <a:r>
              <a:rPr lang="en-US" dirty="0"/>
              <a:t>Creates a break of thought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/&gt;</a:t>
            </a:r>
          </a:p>
          <a:p>
            <a:r>
              <a:rPr lang="en-US" dirty="0"/>
              <a:t>Empty Elements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5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</TotalTime>
  <Words>646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Web Technologies: HTML Structure</vt:lpstr>
      <vt:lpstr>Goals</vt:lpstr>
      <vt:lpstr>Anatomy of a Web Page</vt:lpstr>
      <vt:lpstr>Text in HTML</vt:lpstr>
      <vt:lpstr>Text markup</vt:lpstr>
      <vt:lpstr>Headings</vt:lpstr>
      <vt:lpstr>Paragraphs</vt:lpstr>
      <vt:lpstr>Superscript &amp; Subscript</vt:lpstr>
      <vt:lpstr>White space</vt:lpstr>
      <vt:lpstr>Markup</vt:lpstr>
      <vt:lpstr>Bold &amp; Italic</vt:lpstr>
      <vt:lpstr>Quotations</vt:lpstr>
      <vt:lpstr>Abbreviations &amp; Acronyms</vt:lpstr>
      <vt:lpstr>Citations &amp; Definitions</vt:lpstr>
      <vt:lpstr>Author Details</vt:lpstr>
      <vt:lpstr>Changes to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 &amp; Development CIS2368</dc:title>
  <dc:creator>Juan Valadez</dc:creator>
  <cp:lastModifiedBy>Juan Valadez</cp:lastModifiedBy>
  <cp:revision>16</cp:revision>
  <dcterms:created xsi:type="dcterms:W3CDTF">2019-08-28T17:22:16Z</dcterms:created>
  <dcterms:modified xsi:type="dcterms:W3CDTF">2022-02-10T22:29:30Z</dcterms:modified>
</cp:coreProperties>
</file>