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50" y="2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5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1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830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9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949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7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27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2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5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2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3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1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6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5C68-C0FA-478B-9E2B-8DCA2DC3D35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9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5C68-C0FA-478B-9E2B-8DCA2DC3D35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E12B7B-5165-4604-9B83-DD440FCD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5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63D6D061-543D-480F-A3C1-5FB0019F5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7691F6-A423-4DCC-957F-24209D3CE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Web Technologies: Lists, Links and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DE2E3-F777-4B6C-94BD-CAF5CF5FF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UTSA</a:t>
            </a:r>
          </a:p>
          <a:p>
            <a:r>
              <a:rPr lang="en-US" sz="1600"/>
              <a:t>Computer Science</a:t>
            </a:r>
          </a:p>
          <a:p>
            <a:r>
              <a:rPr lang="en-US" sz="1600"/>
              <a:t>Juan M. Valadez, Jr.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748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E339-E586-48AC-9EA0-12CC75F0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54A0-3FB2-4E67-AD7E-3740AA376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&lt;a&gt; start tag</a:t>
            </a:r>
          </a:p>
          <a:p>
            <a:r>
              <a:rPr lang="en-US" dirty="0"/>
              <a:t>&lt;/a&gt; end tag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=“http://www.google.com”&gt;Google.com&lt;/a&gt;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34C9A52-FCC0-4208-81F4-98EF246A08C1}"/>
              </a:ext>
            </a:extLst>
          </p:cNvPr>
          <p:cNvSpPr/>
          <p:nvPr/>
        </p:nvSpPr>
        <p:spPr>
          <a:xfrm>
            <a:off x="5595068" y="1825625"/>
            <a:ext cx="3692055" cy="1185944"/>
          </a:xfrm>
          <a:prstGeom prst="wedgeRoundRect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the user sees, aka: link text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28CC2C4-918A-4018-837C-AF515F386531}"/>
              </a:ext>
            </a:extLst>
          </p:cNvPr>
          <p:cNvSpPr/>
          <p:nvPr/>
        </p:nvSpPr>
        <p:spPr>
          <a:xfrm rot="10800000">
            <a:off x="2059385" y="3888188"/>
            <a:ext cx="3975653" cy="866692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882DF-F39D-48E6-9D2C-9742D5C713CB}"/>
              </a:ext>
            </a:extLst>
          </p:cNvPr>
          <p:cNvSpPr txBox="1"/>
          <p:nvPr/>
        </p:nvSpPr>
        <p:spPr>
          <a:xfrm>
            <a:off x="2321781" y="4086971"/>
            <a:ext cx="345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of resource being called</a:t>
            </a:r>
          </a:p>
        </p:txBody>
      </p:sp>
    </p:spTree>
    <p:extLst>
      <p:ext uri="{BB962C8B-B14F-4D97-AF65-F5344CB8AC3E}">
        <p14:creationId xmlns:p14="http://schemas.microsoft.com/office/powerpoint/2010/main" val="217846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FCAA-AA29-49D4-960D-BDD54D32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AA20-2F03-4240-A407-D8B76AFE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 to other pages within your site</a:t>
            </a:r>
          </a:p>
          <a:p>
            <a:r>
              <a:rPr lang="en-US" dirty="0"/>
              <a:t>Do not require full paths, but will accept them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=“home.html”&gt;Home&lt;/a&gt;</a:t>
            </a:r>
          </a:p>
          <a:p>
            <a:pPr lvl="1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=“contact.html”&gt;Contact&lt;/a&gt;</a:t>
            </a:r>
          </a:p>
          <a:p>
            <a:pPr lvl="1"/>
            <a:r>
              <a:rPr lang="en-US" dirty="0"/>
              <a:t>&lt;a </a:t>
            </a:r>
            <a:r>
              <a:rPr lang="en-US" dirty="0" err="1"/>
              <a:t>hrefo</a:t>
            </a:r>
            <a:r>
              <a:rPr lang="en-US" dirty="0"/>
              <a:t>=“about.html”&gt;About Us&lt;/a&gt;</a:t>
            </a:r>
          </a:p>
          <a:p>
            <a:r>
              <a:rPr lang="en-US" dirty="0"/>
              <a:t>All pages must exist in same folder for relative links to work</a:t>
            </a:r>
          </a:p>
        </p:txBody>
      </p:sp>
    </p:spTree>
    <p:extLst>
      <p:ext uri="{BB962C8B-B14F-4D97-AF65-F5344CB8AC3E}">
        <p14:creationId xmlns:p14="http://schemas.microsoft.com/office/powerpoint/2010/main" val="20494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92F4-45DC-4FF7-AD5C-52669A10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Links: Directory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E80CB-E92B-4AD9-A7B6-B2BEFA6AC6D4}"/>
              </a:ext>
            </a:extLst>
          </p:cNvPr>
          <p:cNvSpPr txBox="1"/>
          <p:nvPr/>
        </p:nvSpPr>
        <p:spPr>
          <a:xfrm>
            <a:off x="2973788" y="1351721"/>
            <a:ext cx="39836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/var/www/</a:t>
            </a:r>
          </a:p>
          <a:p>
            <a:r>
              <a:rPr lang="en-US" sz="1600" dirty="0"/>
              <a:t>	images/</a:t>
            </a:r>
          </a:p>
          <a:p>
            <a:r>
              <a:rPr lang="en-US" sz="1600" dirty="0"/>
              <a:t>		banner.jpg</a:t>
            </a:r>
          </a:p>
          <a:p>
            <a:r>
              <a:rPr lang="en-US" sz="1600" dirty="0"/>
              <a:t>		contact.jpg</a:t>
            </a:r>
          </a:p>
          <a:p>
            <a:r>
              <a:rPr lang="en-US" sz="1600" dirty="0"/>
              <a:t>		new.jpg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css</a:t>
            </a:r>
            <a:r>
              <a:rPr lang="en-US" sz="1600" dirty="0"/>
              <a:t>/</a:t>
            </a:r>
          </a:p>
          <a:p>
            <a:r>
              <a:rPr lang="en-US" sz="1600" dirty="0"/>
              <a:t>		main.css</a:t>
            </a:r>
          </a:p>
          <a:p>
            <a:r>
              <a:rPr lang="en-US" sz="1600" dirty="0"/>
              <a:t>		bootstrap.min.css</a:t>
            </a:r>
          </a:p>
          <a:p>
            <a:r>
              <a:rPr lang="en-US" sz="1600" dirty="0"/>
              <a:t>	scripts/</a:t>
            </a:r>
          </a:p>
          <a:p>
            <a:r>
              <a:rPr lang="en-US" sz="1600" dirty="0"/>
              <a:t>		jquery.min.js</a:t>
            </a:r>
          </a:p>
          <a:p>
            <a:r>
              <a:rPr lang="en-US" sz="1600" dirty="0"/>
              <a:t>		style.js</a:t>
            </a:r>
          </a:p>
          <a:p>
            <a:r>
              <a:rPr lang="en-US" sz="1600" dirty="0"/>
              <a:t>	index.html</a:t>
            </a:r>
          </a:p>
          <a:p>
            <a:r>
              <a:rPr lang="en-US" sz="1600" dirty="0"/>
              <a:t>	about.html</a:t>
            </a:r>
          </a:p>
          <a:p>
            <a:r>
              <a:rPr lang="en-US" sz="1600" dirty="0"/>
              <a:t>	contact.html</a:t>
            </a:r>
          </a:p>
          <a:p>
            <a:r>
              <a:rPr lang="en-US" sz="1600" dirty="0"/>
              <a:t>	updates.html</a:t>
            </a:r>
          </a:p>
          <a:p>
            <a:r>
              <a:rPr lang="en-US" sz="1600" dirty="0"/>
              <a:t>	files/</a:t>
            </a:r>
          </a:p>
          <a:p>
            <a:r>
              <a:rPr lang="en-US" sz="1600" dirty="0"/>
              <a:t>		music/</a:t>
            </a:r>
          </a:p>
          <a:p>
            <a:r>
              <a:rPr lang="en-US" sz="1600" dirty="0"/>
              <a:t>			song1.mp3</a:t>
            </a:r>
          </a:p>
          <a:p>
            <a:r>
              <a:rPr lang="en-US" sz="1600" dirty="0"/>
              <a:t>			song2.mp3</a:t>
            </a:r>
          </a:p>
          <a:p>
            <a:r>
              <a:rPr lang="en-US" sz="1600" dirty="0"/>
              <a:t>		movies/</a:t>
            </a:r>
          </a:p>
          <a:p>
            <a:r>
              <a:rPr lang="en-US" sz="1600" dirty="0"/>
              <a:t>			movie.mpeg</a:t>
            </a:r>
          </a:p>
          <a:p>
            <a:r>
              <a:rPr lang="en-US" sz="1600" dirty="0"/>
              <a:t>			</a:t>
            </a:r>
          </a:p>
          <a:p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6102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98EB-F8B1-4180-9145-22C0EBB0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D29C-4E45-4800-8EDF-B2479D74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 to other pages or sites outside of your website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=“http://www.utsa.edu”&gt;UTSA&lt;/a&gt;</a:t>
            </a:r>
          </a:p>
          <a:p>
            <a:pPr lvl="1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=https://www.facebook.com”&gt;Facebook&lt;/a&gt;</a:t>
            </a:r>
          </a:p>
        </p:txBody>
      </p:sp>
    </p:spTree>
    <p:extLst>
      <p:ext uri="{BB962C8B-B14F-4D97-AF65-F5344CB8AC3E}">
        <p14:creationId xmlns:p14="http://schemas.microsoft.com/office/powerpoint/2010/main" val="2079100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6731-3295-469E-A090-AA99377F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C4CE1-7B83-46FE-BB98-C82CF4F4E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client’s default email program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=mailto:juan.valadez@utsa.edu”&gt;Email Prof. Valadez&lt;/a&gt;</a:t>
            </a:r>
          </a:p>
        </p:txBody>
      </p:sp>
    </p:spTree>
    <p:extLst>
      <p:ext uri="{BB962C8B-B14F-4D97-AF65-F5344CB8AC3E}">
        <p14:creationId xmlns:p14="http://schemas.microsoft.com/office/powerpoint/2010/main" val="235491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6A9B-DE66-4137-92FB-84CD0DEA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ABD7-9D82-4A2D-B756-A6016A8C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link in a new browser window</a:t>
            </a:r>
          </a:p>
          <a:p>
            <a:pPr lvl="1"/>
            <a:r>
              <a:rPr lang="en-US" dirty="0"/>
              <a:t>target=“_blank”</a:t>
            </a:r>
          </a:p>
          <a:p>
            <a:r>
              <a:rPr lang="en-US" dirty="0"/>
              <a:t>Anchors</a:t>
            </a:r>
          </a:p>
          <a:p>
            <a:pPr lvl="1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=“#top”&gt;Top&lt;/a&gt;</a:t>
            </a:r>
          </a:p>
          <a:p>
            <a:pPr lvl="1"/>
            <a:r>
              <a:rPr lang="en-US" dirty="0"/>
              <a:t>&lt;h1 id=“top”&gt;Home Page&lt;/h1&gt;</a:t>
            </a:r>
          </a:p>
        </p:txBody>
      </p:sp>
    </p:spTree>
    <p:extLst>
      <p:ext uri="{BB962C8B-B14F-4D97-AF65-F5344CB8AC3E}">
        <p14:creationId xmlns:p14="http://schemas.microsoft.com/office/powerpoint/2010/main" val="2353199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4E08-A21F-4367-8AA7-0DC6D8F4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9EA81-BA0B-4467-8880-FF15FF57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picture is worth 1000 words”</a:t>
            </a:r>
          </a:p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Use HTML to insert images to your web page</a:t>
            </a:r>
          </a:p>
          <a:p>
            <a:pPr lvl="1"/>
            <a:r>
              <a:rPr lang="en-US" dirty="0"/>
              <a:t>Select appropriate image format</a:t>
            </a:r>
          </a:p>
          <a:p>
            <a:pPr lvl="1"/>
            <a:r>
              <a:rPr lang="en-US" dirty="0"/>
              <a:t>Size images accordingly</a:t>
            </a:r>
          </a:p>
          <a:p>
            <a:pPr lvl="1"/>
            <a:r>
              <a:rPr lang="en-US" dirty="0"/>
              <a:t>Optimize images for faster page loads</a:t>
            </a:r>
          </a:p>
        </p:txBody>
      </p:sp>
    </p:spTree>
    <p:extLst>
      <p:ext uri="{BB962C8B-B14F-4D97-AF65-F5344CB8AC3E}">
        <p14:creationId xmlns:p14="http://schemas.microsoft.com/office/powerpoint/2010/main" val="2749236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97B3-34F1-4749-A86B-A699A145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9CAE-9439-4AEB-BF2D-02AC59EE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Copyright laws</a:t>
            </a:r>
          </a:p>
          <a:p>
            <a:pPr lvl="1"/>
            <a:r>
              <a:rPr lang="en-US" dirty="0"/>
              <a:t>Cannot assume “Fair use”</a:t>
            </a:r>
          </a:p>
          <a:p>
            <a:r>
              <a:rPr lang="en-US" dirty="0"/>
              <a:t>Stock Images</a:t>
            </a:r>
          </a:p>
          <a:p>
            <a:pPr lvl="1"/>
            <a:r>
              <a:rPr lang="en-US" dirty="0"/>
              <a:t>Subscription based</a:t>
            </a:r>
          </a:p>
          <a:p>
            <a:r>
              <a:rPr lang="en-US" dirty="0"/>
              <a:t>Images Should</a:t>
            </a:r>
          </a:p>
          <a:p>
            <a:pPr lvl="1"/>
            <a:r>
              <a:rPr lang="en-US" dirty="0"/>
              <a:t>Be relevant</a:t>
            </a:r>
          </a:p>
          <a:p>
            <a:pPr lvl="1"/>
            <a:r>
              <a:rPr lang="en-US" dirty="0"/>
              <a:t>Convey Information and mood</a:t>
            </a:r>
          </a:p>
          <a:p>
            <a:pPr lvl="1"/>
            <a:r>
              <a:rPr lang="en-US" dirty="0"/>
              <a:t>Be recognizable</a:t>
            </a:r>
          </a:p>
          <a:p>
            <a:pPr lvl="1"/>
            <a:r>
              <a:rPr lang="en-US" dirty="0"/>
              <a:t>Fit theme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65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467C-B1E1-4387-9441-6CFE7BD4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E6988-EFE3-4552-9FD4-CC93FB23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“images” folder</a:t>
            </a:r>
          </a:p>
          <a:p>
            <a:pPr lvl="1"/>
            <a:r>
              <a:rPr lang="en-US" dirty="0"/>
              <a:t>Typical of all websites</a:t>
            </a:r>
          </a:p>
          <a:p>
            <a:pPr lvl="1"/>
            <a:r>
              <a:rPr lang="en-US" dirty="0"/>
              <a:t>May contain sub-folders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9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7359-3304-4951-B466-FBAC96F9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Tag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7ECCA-C29A-4E38-A944-B6E28D071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tag: 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r>
              <a:rPr lang="en-US" dirty="0"/>
              <a:t>Closing tag: &lt;/&gt;</a:t>
            </a:r>
          </a:p>
          <a:p>
            <a:r>
              <a:rPr lang="en-US" dirty="0"/>
              <a:t>Source: 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Location of file: local or remote</a:t>
            </a:r>
          </a:p>
          <a:p>
            <a:r>
              <a:rPr lang="en-US" dirty="0"/>
              <a:t>Description: alt</a:t>
            </a:r>
          </a:p>
          <a:p>
            <a:pPr lvl="1"/>
            <a:r>
              <a:rPr lang="en-US" dirty="0"/>
              <a:t>Loads a description in case image is not </a:t>
            </a:r>
            <a:r>
              <a:rPr lang="en-US" dirty="0" err="1"/>
              <a:t>loded</a:t>
            </a:r>
            <a:endParaRPr lang="en-US" dirty="0"/>
          </a:p>
          <a:p>
            <a:r>
              <a:rPr lang="en-US" dirty="0"/>
              <a:t>Title: title</a:t>
            </a:r>
          </a:p>
          <a:p>
            <a:pPr lvl="1"/>
            <a:r>
              <a:rPr lang="en-US" dirty="0"/>
              <a:t>Toot-tip text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=“images/banner.jpg” alt=“Banner Image” title=“Main Page Banner”&gt;</a:t>
            </a:r>
          </a:p>
        </p:txBody>
      </p:sp>
    </p:spTree>
    <p:extLst>
      <p:ext uri="{BB962C8B-B14F-4D97-AF65-F5344CB8AC3E}">
        <p14:creationId xmlns:p14="http://schemas.microsoft.com/office/powerpoint/2010/main" val="49427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1E9DD54-0665-4CCC-B702-68E5778F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CD2E-07B4-4831-B1BD-7B28A4913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Ordered Lists</a:t>
            </a:r>
          </a:p>
          <a:p>
            <a:pPr lvl="1"/>
            <a:r>
              <a:rPr lang="en-US" dirty="0"/>
              <a:t>List item position important</a:t>
            </a:r>
          </a:p>
          <a:p>
            <a:pPr lvl="1"/>
            <a:r>
              <a:rPr lang="en-US" dirty="0"/>
              <a:t>Numbered or alphabetized</a:t>
            </a:r>
          </a:p>
          <a:p>
            <a:pPr lvl="1"/>
            <a:r>
              <a:rPr lang="en-US" dirty="0"/>
              <a:t>Steps to follow</a:t>
            </a:r>
          </a:p>
          <a:p>
            <a:r>
              <a:rPr lang="en-US" dirty="0"/>
              <a:t>Unordered Lists</a:t>
            </a:r>
          </a:p>
          <a:p>
            <a:pPr lvl="1"/>
            <a:r>
              <a:rPr lang="en-US" dirty="0"/>
              <a:t>List item position unimportant</a:t>
            </a:r>
          </a:p>
          <a:p>
            <a:pPr lvl="1"/>
            <a:r>
              <a:rPr lang="en-US" dirty="0"/>
              <a:t>Bullet points</a:t>
            </a:r>
          </a:p>
          <a:p>
            <a:r>
              <a:rPr lang="en-US" dirty="0"/>
              <a:t>Definition Lists</a:t>
            </a:r>
          </a:p>
          <a:p>
            <a:pPr lvl="1"/>
            <a:r>
              <a:rPr lang="en-US" dirty="0"/>
              <a:t>Terms with definitions</a:t>
            </a:r>
          </a:p>
        </p:txBody>
      </p:sp>
    </p:spTree>
    <p:extLst>
      <p:ext uri="{BB962C8B-B14F-4D97-AF65-F5344CB8AC3E}">
        <p14:creationId xmlns:p14="http://schemas.microsoft.com/office/powerpoint/2010/main" val="1333640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8D0D-F78F-4FC3-95D9-345EC2B9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Structure: Height &amp;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17539-2C03-4623-8FFF-BB694F310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the image to a particular size</a:t>
            </a:r>
          </a:p>
          <a:p>
            <a:r>
              <a:rPr lang="en-US" dirty="0"/>
              <a:t>Height</a:t>
            </a:r>
          </a:p>
          <a:p>
            <a:pPr lvl="1"/>
            <a:r>
              <a:rPr lang="en-US" dirty="0"/>
              <a:t>height in pixels</a:t>
            </a:r>
          </a:p>
          <a:p>
            <a:r>
              <a:rPr lang="en-US" dirty="0"/>
              <a:t>Width</a:t>
            </a:r>
          </a:p>
          <a:p>
            <a:pPr lvl="1"/>
            <a:r>
              <a:rPr lang="en-US" dirty="0"/>
              <a:t>width in pixels</a:t>
            </a:r>
          </a:p>
          <a:p>
            <a:r>
              <a:rPr lang="en-US" dirty="0"/>
              <a:t>CSS is used more to control height and width</a:t>
            </a:r>
          </a:p>
        </p:txBody>
      </p:sp>
    </p:spTree>
    <p:extLst>
      <p:ext uri="{BB962C8B-B14F-4D97-AF65-F5344CB8AC3E}">
        <p14:creationId xmlns:p14="http://schemas.microsoft.com/office/powerpoint/2010/main" val="3479602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D853-2237-4190-8798-1B482C44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08356-AA0F-4C5D-974F-49CFE2403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a paragraph</a:t>
            </a:r>
          </a:p>
          <a:p>
            <a:r>
              <a:rPr lang="en-US" dirty="0"/>
              <a:t>Inside the start of a paragraph</a:t>
            </a:r>
          </a:p>
          <a:p>
            <a:r>
              <a:rPr lang="en-US" dirty="0"/>
              <a:t>In the middle of a paragraph</a:t>
            </a:r>
          </a:p>
          <a:p>
            <a:r>
              <a:rPr lang="en-US" dirty="0"/>
              <a:t>Alignment</a:t>
            </a:r>
          </a:p>
          <a:p>
            <a:pPr lvl="1"/>
            <a:r>
              <a:rPr lang="en-US" dirty="0"/>
              <a:t>Horizontal: left, right</a:t>
            </a:r>
          </a:p>
          <a:p>
            <a:pPr lvl="1"/>
            <a:r>
              <a:rPr lang="en-US" dirty="0"/>
              <a:t>Vertical: top, middle, bottom</a:t>
            </a:r>
          </a:p>
          <a:p>
            <a:r>
              <a:rPr lang="en-US" dirty="0"/>
              <a:t>CSS typically used for image placement</a:t>
            </a:r>
          </a:p>
        </p:txBody>
      </p:sp>
    </p:spTree>
    <p:extLst>
      <p:ext uri="{BB962C8B-B14F-4D97-AF65-F5344CB8AC3E}">
        <p14:creationId xmlns:p14="http://schemas.microsoft.com/office/powerpoint/2010/main" val="1914745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3A8E-2FC3-43A9-9C27-CA8E12EB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73E10-A5BD-4B35-849A-4FCB203A2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images in right format</a:t>
            </a:r>
          </a:p>
          <a:p>
            <a:r>
              <a:rPr lang="en-US" dirty="0"/>
              <a:t>Save images in right size</a:t>
            </a:r>
          </a:p>
          <a:p>
            <a:r>
              <a:rPr lang="en-US" dirty="0"/>
              <a:t>Measure images in pixels</a:t>
            </a:r>
          </a:p>
          <a:p>
            <a:r>
              <a:rPr lang="en-US" dirty="0"/>
              <a:t>Image formats</a:t>
            </a:r>
          </a:p>
          <a:p>
            <a:pPr lvl="1"/>
            <a:r>
              <a:rPr lang="en-US" dirty="0"/>
              <a:t>JPEG</a:t>
            </a:r>
          </a:p>
          <a:p>
            <a:pPr lvl="1"/>
            <a:r>
              <a:rPr lang="en-US" dirty="0"/>
              <a:t>GIF</a:t>
            </a:r>
          </a:p>
          <a:p>
            <a:pPr lvl="1"/>
            <a:r>
              <a:rPr lang="en-US" dirty="0"/>
              <a:t>PNG</a:t>
            </a:r>
          </a:p>
          <a:p>
            <a:pPr lvl="1"/>
            <a:r>
              <a:rPr lang="en-US" dirty="0"/>
              <a:t>Vector Images (SVG)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23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2AF4-8E4B-480E-8880-F1C8B3AD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0C18-57F2-464C-B18B-A0680925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image size</a:t>
            </a:r>
          </a:p>
          <a:p>
            <a:pPr lvl="1"/>
            <a:r>
              <a:rPr lang="en-US" dirty="0"/>
              <a:t>Help the web page load faster</a:t>
            </a:r>
          </a:p>
          <a:p>
            <a:r>
              <a:rPr lang="en-US" dirty="0"/>
              <a:t>Increase image size</a:t>
            </a:r>
          </a:p>
          <a:p>
            <a:pPr lvl="1"/>
            <a:r>
              <a:rPr lang="en-US" dirty="0"/>
              <a:t>May slow web load</a:t>
            </a:r>
          </a:p>
          <a:p>
            <a:pPr lvl="1"/>
            <a:r>
              <a:rPr lang="en-US" dirty="0"/>
              <a:t>May make image blurry/blocky</a:t>
            </a:r>
          </a:p>
          <a:p>
            <a:r>
              <a:rPr lang="en-US" dirty="0"/>
              <a:t>Cropping images</a:t>
            </a:r>
          </a:p>
          <a:p>
            <a:pPr lvl="1"/>
            <a:r>
              <a:rPr lang="en-US" dirty="0"/>
              <a:t>Adjusting image to reduce unnecessary information </a:t>
            </a:r>
          </a:p>
        </p:txBody>
      </p:sp>
    </p:spTree>
    <p:extLst>
      <p:ext uri="{BB962C8B-B14F-4D97-AF65-F5344CB8AC3E}">
        <p14:creationId xmlns:p14="http://schemas.microsoft.com/office/powerpoint/2010/main" val="634571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37A9-85B7-41A2-B56F-AD99B31F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1A6E-4897-4A68-B4A4-C8EFB9F7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Pixels</a:t>
            </a:r>
          </a:p>
          <a:p>
            <a:pPr lvl="1"/>
            <a:r>
              <a:rPr lang="en-US" dirty="0"/>
              <a:t>The unit of measurement that makes up images: tiny “squares”</a:t>
            </a:r>
          </a:p>
          <a:p>
            <a:r>
              <a:rPr lang="en-US" dirty="0"/>
              <a:t>Resolution</a:t>
            </a:r>
          </a:p>
          <a:p>
            <a:pPr lvl="1"/>
            <a:r>
              <a:rPr lang="en-US" dirty="0"/>
              <a:t>The number of pixels an image is made of</a:t>
            </a:r>
          </a:p>
          <a:p>
            <a:pPr lvl="1"/>
            <a:r>
              <a:rPr lang="en-US" dirty="0"/>
              <a:t>300 DPI( dots per inch) is typical image resolution</a:t>
            </a:r>
          </a:p>
          <a:p>
            <a:r>
              <a:rPr lang="en-US" dirty="0"/>
              <a:t>Web: dimension in pixels</a:t>
            </a:r>
          </a:p>
          <a:p>
            <a:pPr lvl="1"/>
            <a:r>
              <a:rPr lang="en-US" dirty="0"/>
              <a:t>PPI (pixels per inch)</a:t>
            </a:r>
          </a:p>
          <a:p>
            <a:pPr lvl="1"/>
            <a:r>
              <a:rPr lang="en-US" dirty="0"/>
              <a:t>72 PPI is standard web dimensions for images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08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6C45-C6EF-4D9D-A7E4-BD181A43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CB01-462D-43BB-9B8F-308D152D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</a:t>
            </a:r>
          </a:p>
          <a:p>
            <a:pPr lvl="1"/>
            <a:r>
              <a:rPr lang="en-US" dirty="0"/>
              <a:t>Starting tag: &lt;figure&gt;</a:t>
            </a:r>
          </a:p>
          <a:p>
            <a:pPr lvl="1"/>
            <a:r>
              <a:rPr lang="en-US" dirty="0"/>
              <a:t>Ending tag: &lt;/figure&gt;</a:t>
            </a:r>
          </a:p>
          <a:p>
            <a:r>
              <a:rPr lang="en-US" dirty="0"/>
              <a:t>Figure Caption</a:t>
            </a:r>
          </a:p>
          <a:p>
            <a:pPr lvl="1"/>
            <a:r>
              <a:rPr lang="en-US" dirty="0"/>
              <a:t>Starting tag: &lt;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End tag: /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4979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41D98E-51A0-423A-B17D-098CA3AF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Ordered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89BE-84AB-4F2D-81FA-05DCD161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 start tag</a:t>
            </a:r>
          </a:p>
          <a:p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 end tag</a:t>
            </a:r>
          </a:p>
          <a:p>
            <a:r>
              <a:rPr lang="en-US" dirty="0"/>
              <a:t>List item</a:t>
            </a:r>
          </a:p>
          <a:p>
            <a:pPr lvl="1"/>
            <a:r>
              <a:rPr lang="en-US" dirty="0"/>
              <a:t>All browsers indent list items by default</a:t>
            </a:r>
          </a:p>
          <a:p>
            <a:pPr lvl="1"/>
            <a:r>
              <a:rPr lang="en-US" dirty="0"/>
              <a:t>&lt;li&gt; start tag</a:t>
            </a:r>
          </a:p>
          <a:p>
            <a:pPr lvl="1"/>
            <a:r>
              <a:rPr lang="en-US" dirty="0"/>
              <a:t>&lt;/li&gt; end tag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5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lti-coloured paper-craft art">
            <a:extLst>
              <a:ext uri="{FF2B5EF4-FFF2-40B4-BE49-F238E27FC236}">
                <a16:creationId xmlns:a16="http://schemas.microsoft.com/office/drawing/2014/main" id="{850A5D70-7544-4433-9BB9-81B5A8B64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1019" b="471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FB3EA4-5696-4328-AE41-55BA7D13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Unordered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3D0F-B949-4696-AB6E-CCDE76949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&lt;ul&gt; start tag</a:t>
            </a:r>
          </a:p>
          <a:p>
            <a:r>
              <a:rPr lang="en-US" dirty="0"/>
              <a:t>&lt;/ul&gt; end tag</a:t>
            </a:r>
          </a:p>
          <a:p>
            <a:r>
              <a:rPr lang="en-US" dirty="0"/>
              <a:t>List item</a:t>
            </a:r>
          </a:p>
          <a:p>
            <a:pPr lvl="1"/>
            <a:r>
              <a:rPr lang="en-US" dirty="0"/>
              <a:t>All browsers indent list items by default</a:t>
            </a:r>
          </a:p>
          <a:p>
            <a:pPr lvl="1"/>
            <a:r>
              <a:rPr lang="en-US" dirty="0"/>
              <a:t>&lt;li&gt; start tag</a:t>
            </a:r>
          </a:p>
          <a:p>
            <a:pPr lvl="1"/>
            <a:r>
              <a:rPr lang="en-US" dirty="0"/>
              <a:t>&lt;/li&gt; end tag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9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B79700-A301-4010-8D41-C054E7D7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Definition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5992-0E6B-455D-9BF0-4E19EB018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&lt;dl&gt; start tag</a:t>
            </a:r>
          </a:p>
          <a:p>
            <a:r>
              <a:rPr lang="en-US" dirty="0"/>
              <a:t>&lt;/dl&gt; end tag</a:t>
            </a:r>
          </a:p>
          <a:p>
            <a:r>
              <a:rPr lang="en-US" dirty="0"/>
              <a:t>Term being defined</a:t>
            </a:r>
          </a:p>
          <a:p>
            <a:pPr lvl="1"/>
            <a:r>
              <a:rPr lang="en-US" dirty="0"/>
              <a:t>&lt;dt&gt; start tag</a:t>
            </a:r>
          </a:p>
          <a:p>
            <a:pPr lvl="1"/>
            <a:r>
              <a:rPr lang="en-US" dirty="0"/>
              <a:t>&lt;/dt&gt; end tag</a:t>
            </a:r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&lt;dd&gt; start tag</a:t>
            </a:r>
          </a:p>
          <a:p>
            <a:pPr lvl="1"/>
            <a:r>
              <a:rPr lang="en-US" dirty="0"/>
              <a:t>&lt;/dd&gt; end tag</a:t>
            </a:r>
          </a:p>
        </p:txBody>
      </p:sp>
    </p:spTree>
    <p:extLst>
      <p:ext uri="{BB962C8B-B14F-4D97-AF65-F5344CB8AC3E}">
        <p14:creationId xmlns:p14="http://schemas.microsoft.com/office/powerpoint/2010/main" val="60166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0C0587E-6BD5-42D4-A948-754BCEB5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Nested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A9E3A-9645-4032-A46E-3CEA4BDB4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Used when a list within a list is required</a:t>
            </a:r>
          </a:p>
          <a:p>
            <a:r>
              <a:rPr lang="en-US" dirty="0"/>
              <a:t>By default, browsers will</a:t>
            </a:r>
          </a:p>
          <a:p>
            <a:pPr lvl="1"/>
            <a:r>
              <a:rPr lang="en-US" dirty="0"/>
              <a:t>Indent the second list</a:t>
            </a:r>
          </a:p>
          <a:p>
            <a:pPr lvl="1"/>
            <a:r>
              <a:rPr lang="en-US" dirty="0"/>
              <a:t>Use a different bullet style</a:t>
            </a:r>
          </a:p>
        </p:txBody>
      </p:sp>
    </p:spTree>
    <p:extLst>
      <p:ext uri="{BB962C8B-B14F-4D97-AF65-F5344CB8AC3E}">
        <p14:creationId xmlns:p14="http://schemas.microsoft.com/office/powerpoint/2010/main" val="23008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609274A-EDF1-40D5-A367-8CD1E10E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Lists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7B91-A65E-4959-A05F-62442E166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/>
              <a:t>Ordered List: type</a:t>
            </a:r>
          </a:p>
          <a:p>
            <a:pPr lvl="1"/>
            <a:r>
              <a:rPr lang="en-US"/>
              <a:t>type=“1”</a:t>
            </a:r>
          </a:p>
          <a:p>
            <a:pPr lvl="2"/>
            <a:r>
              <a:rPr lang="en-US"/>
              <a:t>Numbered list (default)</a:t>
            </a:r>
          </a:p>
          <a:p>
            <a:pPr lvl="1"/>
            <a:r>
              <a:rPr lang="en-US"/>
              <a:t>type=“A”</a:t>
            </a:r>
          </a:p>
          <a:p>
            <a:pPr lvl="2"/>
            <a:r>
              <a:rPr lang="en-US"/>
              <a:t>Uppercase letters ascending </a:t>
            </a:r>
          </a:p>
          <a:p>
            <a:pPr lvl="1"/>
            <a:r>
              <a:rPr lang="en-US"/>
              <a:t>type=“a”</a:t>
            </a:r>
          </a:p>
          <a:p>
            <a:pPr lvl="2"/>
            <a:r>
              <a:rPr lang="en-US"/>
              <a:t>Lowercase letters ascending</a:t>
            </a:r>
          </a:p>
          <a:p>
            <a:pPr lvl="1"/>
            <a:r>
              <a:rPr lang="en-US"/>
              <a:t>type=“I”</a:t>
            </a:r>
          </a:p>
          <a:p>
            <a:pPr lvl="2"/>
            <a:r>
              <a:rPr lang="en-US"/>
              <a:t>Uppercase roman numerals ascending</a:t>
            </a:r>
          </a:p>
          <a:p>
            <a:pPr lvl="1"/>
            <a:r>
              <a:rPr lang="en-US"/>
              <a:t>type=“i”</a:t>
            </a:r>
          </a:p>
          <a:p>
            <a:pPr lvl="2"/>
            <a:r>
              <a:rPr lang="en-US"/>
              <a:t>Lowercase roman numerals ascending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5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ge in a planner">
            <a:extLst>
              <a:ext uri="{FF2B5EF4-FFF2-40B4-BE49-F238E27FC236}">
                <a16:creationId xmlns:a16="http://schemas.microsoft.com/office/drawing/2014/main" id="{A1F3211D-36EB-4580-BE07-2A98DC1E5B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760" b="1397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D1E5D1-21CB-4A05-8671-ADAF3153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Lists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440A-6E40-49AF-AE61-50CA84F59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Ordered Lists: start</a:t>
            </a:r>
          </a:p>
          <a:p>
            <a:pPr lvl="1"/>
            <a:r>
              <a:rPr lang="en-US" dirty="0"/>
              <a:t>Change the default starting index</a:t>
            </a:r>
          </a:p>
          <a:p>
            <a:pPr lvl="2"/>
            <a:r>
              <a:rPr lang="en-US" dirty="0"/>
              <a:t>start=“10”</a:t>
            </a:r>
          </a:p>
          <a:p>
            <a:pPr lvl="1"/>
            <a:r>
              <a:rPr lang="en-US" dirty="0"/>
              <a:t>Only works with default (type=“1</a:t>
            </a:r>
            <a:r>
              <a:rPr lang="en-US"/>
              <a:t>”) type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1E9DD54-0665-4CCC-B702-68E5778F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CD2E-07B4-4831-B1BD-7B28A4913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Links make the internet work</a:t>
            </a:r>
          </a:p>
          <a:p>
            <a:pPr lvl="1"/>
            <a:r>
              <a:rPr lang="en-US" dirty="0"/>
              <a:t>Create links between webpages/websites</a:t>
            </a:r>
          </a:p>
          <a:p>
            <a:pPr lvl="1"/>
            <a:r>
              <a:rPr lang="en-US" dirty="0"/>
              <a:t>Linking to other sites and resources</a:t>
            </a:r>
          </a:p>
          <a:p>
            <a:r>
              <a:rPr lang="en-US" dirty="0"/>
              <a:t>Responsible for “surfing” the web</a:t>
            </a:r>
          </a:p>
          <a:p>
            <a:r>
              <a:rPr lang="en-US" dirty="0"/>
              <a:t>Clear links enable a good end user experience and effective site navigation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72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</TotalTime>
  <Words>951</Words>
  <Application>Microsoft Office PowerPoint</Application>
  <PresentationFormat>Widescreen</PresentationFormat>
  <Paragraphs>199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Web Technologies: Lists, Links and Images</vt:lpstr>
      <vt:lpstr>Lists</vt:lpstr>
      <vt:lpstr>Ordered Lists</vt:lpstr>
      <vt:lpstr>Unordered Lists</vt:lpstr>
      <vt:lpstr>Definition Lists</vt:lpstr>
      <vt:lpstr>Nested Lists</vt:lpstr>
      <vt:lpstr>Lists Attributes</vt:lpstr>
      <vt:lpstr>Lists Attributes</vt:lpstr>
      <vt:lpstr>Links</vt:lpstr>
      <vt:lpstr>Link Element</vt:lpstr>
      <vt:lpstr>Relative Links</vt:lpstr>
      <vt:lpstr>Relative Links: Directory Structure</vt:lpstr>
      <vt:lpstr>Absolute Links</vt:lpstr>
      <vt:lpstr>Email Links</vt:lpstr>
      <vt:lpstr>Link Attributes</vt:lpstr>
      <vt:lpstr>Images</vt:lpstr>
      <vt:lpstr>Image Considerations</vt:lpstr>
      <vt:lpstr>Local Images</vt:lpstr>
      <vt:lpstr>Image Tag Structure</vt:lpstr>
      <vt:lpstr>Image Structure: Height &amp; Width</vt:lpstr>
      <vt:lpstr>Image Placement</vt:lpstr>
      <vt:lpstr>Image Creation</vt:lpstr>
      <vt:lpstr>Image Dimensions</vt:lpstr>
      <vt:lpstr>Image Measurements</vt:lpstr>
      <vt:lpstr>HTML5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 &amp; Development CIS2368</dc:title>
  <dc:creator>Juan Valadez</dc:creator>
  <cp:lastModifiedBy>Juan Valadez</cp:lastModifiedBy>
  <cp:revision>20</cp:revision>
  <dcterms:created xsi:type="dcterms:W3CDTF">2019-08-28T17:22:16Z</dcterms:created>
  <dcterms:modified xsi:type="dcterms:W3CDTF">2022-02-14T03:41:52Z</dcterms:modified>
</cp:coreProperties>
</file>