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3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94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7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5C68-C0FA-478B-9E2B-8DCA2DC3D35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63D6D061-543D-480F-A3C1-5FB0019F5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691F6-A423-4DCC-957F-24209D3C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Web Technologies: Intro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E2E3-F777-4B6C-94BD-CAF5CF5F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UTSA</a:t>
            </a:r>
          </a:p>
          <a:p>
            <a:r>
              <a:rPr lang="en-US" sz="1600"/>
              <a:t>Computer Science</a:t>
            </a:r>
          </a:p>
          <a:p>
            <a:r>
              <a:rPr lang="en-US" sz="1600"/>
              <a:t>Juan M. Valadez, Jr.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74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932-E5D9-4FEA-963D-2934F1A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B63F-9160-4F78-A3EA-4FD2B5C2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Font-weight</a:t>
            </a:r>
          </a:p>
          <a:p>
            <a:pPr lvl="1"/>
            <a:r>
              <a:rPr lang="en-US" dirty="0"/>
              <a:t>Used for bold text</a:t>
            </a:r>
          </a:p>
          <a:p>
            <a:r>
              <a:rPr lang="en-US" dirty="0"/>
              <a:t>Font-style</a:t>
            </a:r>
          </a:p>
          <a:p>
            <a:pPr lvl="1"/>
            <a:r>
              <a:rPr lang="en-US" dirty="0"/>
              <a:t>Normal, italic, oblique</a:t>
            </a:r>
          </a:p>
          <a:p>
            <a:r>
              <a:rPr lang="en-US" dirty="0"/>
              <a:t>Text-transform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Uppercase</a:t>
            </a:r>
          </a:p>
          <a:p>
            <a:pPr lvl="1"/>
            <a:r>
              <a:rPr lang="en-US" dirty="0"/>
              <a:t>Capitalize</a:t>
            </a:r>
          </a:p>
          <a:p>
            <a:r>
              <a:rPr lang="en-US" dirty="0"/>
              <a:t>Text-decoration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Overline</a:t>
            </a:r>
          </a:p>
          <a:p>
            <a:pPr lvl="1"/>
            <a:r>
              <a:rPr lang="en-US" dirty="0"/>
              <a:t>Line-through</a:t>
            </a:r>
          </a:p>
          <a:p>
            <a:pPr lvl="1"/>
            <a:r>
              <a:rPr lang="en-US" dirty="0"/>
              <a:t>blink</a:t>
            </a:r>
          </a:p>
        </p:txBody>
      </p:sp>
    </p:spTree>
    <p:extLst>
      <p:ext uri="{BB962C8B-B14F-4D97-AF65-F5344CB8AC3E}">
        <p14:creationId xmlns:p14="http://schemas.microsoft.com/office/powerpoint/2010/main" val="117361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8D-D7DE-40C7-A85C-36D7CF7D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6510-C859-4CB9-94C8-0F6290C9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Line-height</a:t>
            </a:r>
          </a:p>
          <a:p>
            <a:pPr lvl="1"/>
            <a:r>
              <a:rPr lang="en-US" dirty="0"/>
              <a:t>Spacing between lines</a:t>
            </a:r>
          </a:p>
          <a:p>
            <a:r>
              <a:rPr lang="en-US" dirty="0"/>
              <a:t>Letter-spacing</a:t>
            </a:r>
          </a:p>
          <a:p>
            <a:pPr lvl="1"/>
            <a:r>
              <a:rPr lang="en-US" dirty="0"/>
              <a:t>Aka: Kerning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Text-align</a:t>
            </a:r>
          </a:p>
          <a:p>
            <a:pPr lvl="1"/>
            <a:r>
              <a:rPr lang="en-US" dirty="0"/>
              <a:t>Left, justify, right, center</a:t>
            </a:r>
          </a:p>
          <a:p>
            <a:r>
              <a:rPr lang="en-US" dirty="0"/>
              <a:t>Vertical-align</a:t>
            </a:r>
          </a:p>
          <a:p>
            <a:pPr lvl="1"/>
            <a:r>
              <a:rPr lang="en-US" dirty="0"/>
              <a:t>Baseline, sub, super, top, text-top, middle, bottom, text-bottom</a:t>
            </a:r>
          </a:p>
        </p:txBody>
      </p:sp>
    </p:spTree>
    <p:extLst>
      <p:ext uri="{BB962C8B-B14F-4D97-AF65-F5344CB8AC3E}">
        <p14:creationId xmlns:p14="http://schemas.microsoft.com/office/powerpoint/2010/main" val="105513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8D2C-C081-4C6A-B153-20FF82D7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1ED0-281D-4CCA-90EC-C5F9D232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Text-index</a:t>
            </a:r>
          </a:p>
          <a:p>
            <a:pPr lvl="1"/>
            <a:r>
              <a:rPr lang="en-US" dirty="0"/>
              <a:t>Can take negative values to push text off browser window</a:t>
            </a:r>
          </a:p>
          <a:p>
            <a:r>
              <a:rPr lang="en-US" dirty="0"/>
              <a:t>Text-shadow</a:t>
            </a:r>
          </a:p>
          <a:p>
            <a:pPr lvl="1"/>
            <a:r>
              <a:rPr lang="en-US" dirty="0"/>
              <a:t>Not supported by all browsers</a:t>
            </a:r>
          </a:p>
          <a:p>
            <a:r>
              <a:rPr lang="en-US" dirty="0"/>
              <a:t>First-letter</a:t>
            </a:r>
          </a:p>
          <a:p>
            <a:r>
              <a:rPr lang="en-US" dirty="0"/>
              <a:t>First-line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4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E08-A21F-4367-8AA7-0DC6D8F4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EA81-BA0B-4467-8880-FF15FF57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  <a:p>
            <a:pPr lvl="1"/>
            <a:r>
              <a:rPr lang="en-US" dirty="0"/>
              <a:t>Control size of boxes</a:t>
            </a:r>
          </a:p>
          <a:p>
            <a:pPr lvl="1"/>
            <a:r>
              <a:rPr lang="en-US" dirty="0"/>
              <a:t>Box model</a:t>
            </a:r>
          </a:p>
          <a:p>
            <a:pPr lvl="2"/>
            <a:r>
              <a:rPr lang="en-US" dirty="0"/>
              <a:t>Borders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Display and  hide boxes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8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3A50-B7CB-4C94-98BE-A863B1D6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6DBF-6547-4AD2-8907-8526306A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Sizes</a:t>
            </a:r>
          </a:p>
          <a:p>
            <a:pPr lvl="1"/>
            <a:r>
              <a:rPr lang="en-US" dirty="0"/>
              <a:t>Pixels</a:t>
            </a:r>
          </a:p>
          <a:p>
            <a:pPr lvl="2"/>
            <a:r>
              <a:rPr lang="en-US" dirty="0"/>
              <a:t>Most widely used, accurate size control</a:t>
            </a:r>
          </a:p>
          <a:p>
            <a:pPr lvl="1"/>
            <a:r>
              <a:rPr lang="en-US" dirty="0"/>
              <a:t>Percentages</a:t>
            </a:r>
          </a:p>
          <a:p>
            <a:pPr lvl="2"/>
            <a:r>
              <a:rPr lang="en-US" dirty="0"/>
              <a:t>Relative to the size of the browser window or container box</a:t>
            </a:r>
          </a:p>
          <a:p>
            <a:pPr lvl="1"/>
            <a:r>
              <a:rPr lang="en-US" dirty="0"/>
              <a:t>Ems</a:t>
            </a:r>
          </a:p>
          <a:p>
            <a:pPr lvl="2"/>
            <a:r>
              <a:rPr lang="en-US" dirty="0"/>
              <a:t>Relative to the size of the text within it</a:t>
            </a:r>
          </a:p>
          <a:p>
            <a:r>
              <a:rPr lang="en-US" dirty="0"/>
              <a:t>Width</a:t>
            </a:r>
          </a:p>
          <a:p>
            <a:r>
              <a:rPr lang="en-US" dirty="0"/>
              <a:t>Height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3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7B14-FCE5-4131-B90D-D4CE32BD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B12A-BE0C-4C73-B2A9-02B932F4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  <a:p>
            <a:pPr lvl="1"/>
            <a:r>
              <a:rPr lang="en-US" dirty="0"/>
              <a:t>Specify the minimum width a box can be displayed</a:t>
            </a:r>
          </a:p>
          <a:p>
            <a:pPr lvl="1"/>
            <a:r>
              <a:rPr lang="en-US" dirty="0"/>
              <a:t>Used to make sure boxes do not appear too narrow</a:t>
            </a:r>
          </a:p>
          <a:p>
            <a:r>
              <a:rPr lang="en-US" dirty="0"/>
              <a:t>Max-width</a:t>
            </a:r>
          </a:p>
          <a:p>
            <a:pPr lvl="1"/>
            <a:r>
              <a:rPr lang="en-US" dirty="0"/>
              <a:t>Specify the maximum width </a:t>
            </a:r>
          </a:p>
          <a:p>
            <a:pPr lvl="1"/>
            <a:r>
              <a:rPr lang="en-US" dirty="0"/>
              <a:t>Used to make sure boxes do not appear to wide</a:t>
            </a:r>
          </a:p>
        </p:txBody>
      </p:sp>
    </p:spTree>
    <p:extLst>
      <p:ext uri="{BB962C8B-B14F-4D97-AF65-F5344CB8AC3E}">
        <p14:creationId xmlns:p14="http://schemas.microsoft.com/office/powerpoint/2010/main" val="12246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533E-C55C-4992-8ECC-7083D9D3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5032-D846-407C-8D5C-93842F79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  <a:p>
            <a:pPr lvl="1"/>
            <a:r>
              <a:rPr lang="en-US" dirty="0"/>
              <a:t>Specify the minimum height a box can be displayed</a:t>
            </a:r>
          </a:p>
          <a:p>
            <a:pPr lvl="1"/>
            <a:r>
              <a:rPr lang="en-US" dirty="0"/>
              <a:t>Used to make sure boxes do not appear too short</a:t>
            </a:r>
          </a:p>
          <a:p>
            <a:r>
              <a:rPr lang="en-US" dirty="0"/>
              <a:t>Max-height</a:t>
            </a:r>
          </a:p>
          <a:p>
            <a:pPr lvl="1"/>
            <a:r>
              <a:rPr lang="en-US" dirty="0"/>
              <a:t>Specify the maximum height a box can be displayed</a:t>
            </a:r>
          </a:p>
          <a:p>
            <a:pPr lvl="1"/>
            <a:r>
              <a:rPr lang="en-US" dirty="0"/>
              <a:t>Used to make sure boxes do not appear too long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B998-0C85-4B5D-8071-E8925C5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C23E-084D-44EB-8AA5-D18D3EEA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Overflow: If content within a box is larger than the box itself</a:t>
            </a:r>
          </a:p>
          <a:p>
            <a:pPr lvl="1"/>
            <a:r>
              <a:rPr lang="en-US" dirty="0"/>
              <a:t>Hidden</a:t>
            </a:r>
          </a:p>
          <a:p>
            <a:pPr lvl="2"/>
            <a:r>
              <a:rPr lang="en-US" dirty="0"/>
              <a:t>Do not display any overflow content</a:t>
            </a:r>
          </a:p>
          <a:p>
            <a:pPr lvl="1"/>
            <a:r>
              <a:rPr lang="en-US" dirty="0"/>
              <a:t>Scroll</a:t>
            </a:r>
          </a:p>
          <a:p>
            <a:pPr lvl="2"/>
            <a:r>
              <a:rPr lang="en-US" dirty="0"/>
              <a:t>Add a scroll bar to allow user to see missing </a:t>
            </a:r>
            <a:r>
              <a:rPr lang="en-US" dirty="0" err="1"/>
              <a:t>conent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974F-DC4C-44E0-A1B8-F426EDE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Border, Margin,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3709-628B-45B9-BB06-5B347889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  <a:p>
            <a:pPr lvl="1"/>
            <a:r>
              <a:rPr lang="en-US" dirty="0"/>
              <a:t>Separate edges of one box from another</a:t>
            </a:r>
          </a:p>
          <a:p>
            <a:r>
              <a:rPr lang="en-US" dirty="0"/>
              <a:t>Margin</a:t>
            </a:r>
          </a:p>
          <a:p>
            <a:pPr lvl="1"/>
            <a:r>
              <a:rPr lang="en-US" dirty="0"/>
              <a:t>Outside edge of a border</a:t>
            </a:r>
          </a:p>
          <a:p>
            <a:pPr lvl="1"/>
            <a:r>
              <a:rPr lang="en-US" dirty="0"/>
              <a:t>Create gaps between the borders of two adjacent boxes</a:t>
            </a:r>
          </a:p>
          <a:p>
            <a:r>
              <a:rPr lang="en-US" dirty="0"/>
              <a:t>Padding</a:t>
            </a:r>
          </a:p>
          <a:p>
            <a:pPr lvl="1"/>
            <a:r>
              <a:rPr lang="en-US" dirty="0"/>
              <a:t>Space between the border of the box and content within the box</a:t>
            </a:r>
          </a:p>
          <a:p>
            <a:pPr lvl="1"/>
            <a:r>
              <a:rPr lang="en-US" dirty="0"/>
              <a:t>Used for content readability</a:t>
            </a:r>
          </a:p>
          <a:p>
            <a:r>
              <a:rPr lang="en-US" dirty="0"/>
              <a:t>White Space &amp; Vertical Margin</a:t>
            </a:r>
          </a:p>
          <a:p>
            <a:pPr lvl="1"/>
            <a:r>
              <a:rPr lang="en-US" dirty="0"/>
              <a:t>Margin and Padding</a:t>
            </a:r>
          </a:p>
        </p:txBody>
      </p:sp>
    </p:spTree>
    <p:extLst>
      <p:ext uri="{BB962C8B-B14F-4D97-AF65-F5344CB8AC3E}">
        <p14:creationId xmlns:p14="http://schemas.microsoft.com/office/powerpoint/2010/main" val="138285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02B8-F73E-4B90-8575-C4426CFF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BE39-BEEE-4437-B033-D71789A4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control the width of a box border</a:t>
            </a:r>
          </a:p>
          <a:p>
            <a:r>
              <a:rPr lang="en-US" dirty="0"/>
              <a:t>Value</a:t>
            </a:r>
          </a:p>
          <a:p>
            <a:pPr lvl="1"/>
            <a:r>
              <a:rPr lang="en-US" dirty="0"/>
              <a:t>Pixels</a:t>
            </a:r>
          </a:p>
          <a:p>
            <a:pPr lvl="1"/>
            <a:r>
              <a:rPr lang="en-US" dirty="0"/>
              <a:t>Thin</a:t>
            </a:r>
          </a:p>
          <a:p>
            <a:pPr lvl="1"/>
            <a:r>
              <a:rPr lang="en-US" dirty="0"/>
              <a:t>Medium</a:t>
            </a:r>
          </a:p>
          <a:p>
            <a:pPr lvl="1"/>
            <a:r>
              <a:rPr lang="en-US" dirty="0"/>
              <a:t>Thick</a:t>
            </a:r>
          </a:p>
          <a:p>
            <a:r>
              <a:rPr lang="en-US" dirty="0"/>
              <a:t>Individual Elements</a:t>
            </a:r>
          </a:p>
          <a:p>
            <a:pPr lvl="1"/>
            <a:r>
              <a:rPr lang="en-US" dirty="0"/>
              <a:t>Top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Bottom</a:t>
            </a:r>
          </a:p>
          <a:p>
            <a:pPr lvl="1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429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E08-A21F-4367-8AA7-0DC6D8F4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EA81-BA0B-4467-8880-FF15FF57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  <a:p>
            <a:pPr lvl="1"/>
            <a:r>
              <a:rPr lang="en-US" dirty="0"/>
              <a:t>Rules that specify how the content of an element should appear</a:t>
            </a:r>
          </a:p>
          <a:p>
            <a:r>
              <a:rPr lang="en-US" dirty="0"/>
              <a:t>“Invisible Box” around all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294D-69B0-453C-AE14-3D0B24ED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8B52-F275-4CB4-8918-E4170C07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 the look and feel of a border’s line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Dotted</a:t>
            </a:r>
          </a:p>
          <a:p>
            <a:pPr lvl="1"/>
            <a:r>
              <a:rPr lang="en-US" dirty="0"/>
              <a:t>Dashed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Groove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Inset</a:t>
            </a:r>
          </a:p>
          <a:p>
            <a:pPr lvl="1"/>
            <a:r>
              <a:rPr lang="en-US" dirty="0"/>
              <a:t>Outset</a:t>
            </a:r>
          </a:p>
          <a:p>
            <a:pPr lvl="1"/>
            <a:r>
              <a:rPr lang="en-US" dirty="0"/>
              <a:t>Hidden/none</a:t>
            </a:r>
          </a:p>
          <a:p>
            <a:r>
              <a:rPr lang="en-US" dirty="0"/>
              <a:t>Each border element can be changed</a:t>
            </a:r>
          </a:p>
          <a:p>
            <a:pPr lvl="1"/>
            <a:r>
              <a:rPr lang="en-US" dirty="0"/>
              <a:t>Top, left, right, bottom</a:t>
            </a:r>
          </a:p>
        </p:txBody>
      </p:sp>
    </p:spTree>
    <p:extLst>
      <p:ext uri="{BB962C8B-B14F-4D97-AF65-F5344CB8AC3E}">
        <p14:creationId xmlns:p14="http://schemas.microsoft.com/office/powerpoint/2010/main" val="246954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78E1-8972-4EE6-A9C4-F333B503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81A6-1B82-4D9B-9367-1314861A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RGV values of the border</a:t>
            </a:r>
          </a:p>
          <a:p>
            <a:r>
              <a:rPr lang="en-US" dirty="0"/>
              <a:t>Individual control of each border element</a:t>
            </a:r>
          </a:p>
          <a:p>
            <a:pPr lvl="1"/>
            <a:r>
              <a:rPr lang="en-US" dirty="0"/>
              <a:t>Top, right, bottom, left</a:t>
            </a:r>
          </a:p>
          <a:p>
            <a:r>
              <a:rPr lang="en-US" dirty="0"/>
              <a:t>Shorthand colors supported</a:t>
            </a:r>
          </a:p>
        </p:txBody>
      </p:sp>
    </p:spTree>
    <p:extLst>
      <p:ext uri="{BB962C8B-B14F-4D97-AF65-F5344CB8AC3E}">
        <p14:creationId xmlns:p14="http://schemas.microsoft.com/office/powerpoint/2010/main" val="324884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35AB-B495-42A0-A58C-72393E0E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3643-99C1-40DC-9C28-15BF273A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Affects all elements of a box equally</a:t>
            </a:r>
          </a:p>
          <a:p>
            <a:pPr lvl="1"/>
            <a:r>
              <a:rPr lang="en-US" dirty="0"/>
              <a:t>Border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Margin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9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6EB1-04CA-49FD-A5F1-198E2086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DA7A-AC70-4A14-95FD-A601326E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browser window or containing box as reference</a:t>
            </a:r>
          </a:p>
          <a:p>
            <a:r>
              <a:rPr lang="en-US" dirty="0"/>
              <a:t>Set left-margin and right-margin to auto</a:t>
            </a:r>
          </a:p>
          <a:p>
            <a:r>
              <a:rPr lang="en-US" dirty="0"/>
              <a:t>Set a width for the box</a:t>
            </a:r>
          </a:p>
        </p:txBody>
      </p:sp>
    </p:spTree>
    <p:extLst>
      <p:ext uri="{BB962C8B-B14F-4D97-AF65-F5344CB8AC3E}">
        <p14:creationId xmlns:p14="http://schemas.microsoft.com/office/powerpoint/2010/main" val="210800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4FB7-2EC0-4191-A322-5C23680A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Inline/Block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F02E-3B8B-4B46-AD82-55CB8A57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pPr lvl="1"/>
            <a:r>
              <a:rPr lang="en-US" dirty="0"/>
              <a:t>Changes a block element to act like inline element</a:t>
            </a:r>
          </a:p>
          <a:p>
            <a:r>
              <a:rPr lang="en-US" dirty="0"/>
              <a:t>Block</a:t>
            </a:r>
          </a:p>
          <a:p>
            <a:pPr lvl="1"/>
            <a:r>
              <a:rPr lang="en-US" dirty="0"/>
              <a:t>Changes a block element to act like block element</a:t>
            </a:r>
          </a:p>
          <a:p>
            <a:r>
              <a:rPr lang="en-US" dirty="0"/>
              <a:t>Inline-block</a:t>
            </a:r>
          </a:p>
          <a:p>
            <a:pPr lvl="1"/>
            <a:r>
              <a:rPr lang="en-US" dirty="0"/>
              <a:t>Retains block-element features while flowing like inline element</a:t>
            </a:r>
          </a:p>
          <a:p>
            <a:r>
              <a:rPr lang="en-US" dirty="0"/>
              <a:t>None</a:t>
            </a:r>
          </a:p>
          <a:p>
            <a:pPr lvl="1"/>
            <a:r>
              <a:rPr lang="en-US" dirty="0"/>
              <a:t>Hides the element from the </a:t>
            </a:r>
            <a:r>
              <a:rPr lang="en-US" dirty="0" err="1"/>
              <a:t>pae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5C51-BAFE-41B5-97BB-3FF35F0D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C8C6-BE19-4D3C-AF57-ADDEEE14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  <a:p>
            <a:pPr lvl="1"/>
            <a:r>
              <a:rPr lang="en-US" dirty="0"/>
              <a:t>Hide boxes from users but leaves space where element would be</a:t>
            </a:r>
          </a:p>
          <a:p>
            <a:pPr lvl="1"/>
            <a:r>
              <a:rPr lang="en-US" dirty="0"/>
              <a:t>Hidden</a:t>
            </a:r>
          </a:p>
          <a:p>
            <a:pPr lvl="2"/>
            <a:r>
              <a:rPr lang="en-US" dirty="0"/>
              <a:t>Hides the element</a:t>
            </a:r>
          </a:p>
          <a:p>
            <a:pPr lvl="1"/>
            <a:r>
              <a:rPr lang="en-US" dirty="0"/>
              <a:t>Visible</a:t>
            </a:r>
          </a:p>
          <a:p>
            <a:pPr lvl="2"/>
            <a:r>
              <a:rPr lang="en-US" dirty="0"/>
              <a:t>Shows the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4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9AE4-7B7D-422D-B82B-7D0D048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CSS3: Border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4FB5-56A5-4C47-BADD-9CB3BB9D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image to draw the border</a:t>
            </a:r>
          </a:p>
          <a:p>
            <a:r>
              <a:rPr lang="en-US" dirty="0"/>
              <a:t>Requires 3 data points:</a:t>
            </a:r>
          </a:p>
          <a:p>
            <a:pPr lvl="1"/>
            <a:r>
              <a:rPr lang="en-US" dirty="0"/>
              <a:t>The URL of the image</a:t>
            </a:r>
          </a:p>
          <a:p>
            <a:pPr lvl="1"/>
            <a:r>
              <a:rPr lang="en-US" dirty="0"/>
              <a:t>Where to slice the image</a:t>
            </a:r>
          </a:p>
          <a:p>
            <a:pPr lvl="1"/>
            <a:r>
              <a:rPr lang="en-US" dirty="0"/>
              <a:t>What to do with the straight edges</a:t>
            </a:r>
          </a:p>
          <a:p>
            <a:pPr lvl="2"/>
            <a:r>
              <a:rPr lang="en-US" dirty="0"/>
              <a:t>Stretch</a:t>
            </a:r>
          </a:p>
          <a:p>
            <a:pPr lvl="2"/>
            <a:r>
              <a:rPr lang="en-US" dirty="0"/>
              <a:t>Repeat</a:t>
            </a:r>
          </a:p>
          <a:p>
            <a:pPr lvl="2"/>
            <a:r>
              <a:rPr lang="en-US" dirty="0"/>
              <a:t>Round</a:t>
            </a:r>
          </a:p>
          <a:p>
            <a:pPr lvl="3"/>
            <a:r>
              <a:rPr lang="en-US" dirty="0"/>
              <a:t>Like repeat but scales to fit</a:t>
            </a:r>
          </a:p>
        </p:txBody>
      </p:sp>
    </p:spTree>
    <p:extLst>
      <p:ext uri="{BB962C8B-B14F-4D97-AF65-F5344CB8AC3E}">
        <p14:creationId xmlns:p14="http://schemas.microsoft.com/office/powerpoint/2010/main" val="3609142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31F1-1E97-4E07-891B-49247B09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CSS3: Box 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25BF-B4E8-47ED-8C34-3F3069C6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showdown to a box border</a:t>
            </a:r>
          </a:p>
          <a:p>
            <a:r>
              <a:rPr lang="en-US" dirty="0"/>
              <a:t>Horizontal offset</a:t>
            </a:r>
          </a:p>
          <a:p>
            <a:r>
              <a:rPr lang="en-US" dirty="0"/>
              <a:t>Vertical offset</a:t>
            </a:r>
          </a:p>
          <a:p>
            <a:r>
              <a:rPr lang="en-US" dirty="0"/>
              <a:t>Blur Distance</a:t>
            </a:r>
          </a:p>
          <a:p>
            <a:r>
              <a:rPr lang="en-US" dirty="0"/>
              <a:t>Spread of Shadow</a:t>
            </a:r>
          </a:p>
        </p:txBody>
      </p:sp>
    </p:spTree>
    <p:extLst>
      <p:ext uri="{BB962C8B-B14F-4D97-AF65-F5344CB8AC3E}">
        <p14:creationId xmlns:p14="http://schemas.microsoft.com/office/powerpoint/2010/main" val="294932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354A-CFD3-4F1F-A552-08F9972E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CSS3: Rounded Corners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0FA5-1219-435C-9DCF-0938C236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Border-radius</a:t>
            </a:r>
          </a:p>
          <a:p>
            <a:pPr lvl="1"/>
            <a:r>
              <a:rPr lang="en-US" dirty="0"/>
              <a:t>Indicates the size of the radius in pixels</a:t>
            </a:r>
          </a:p>
          <a:p>
            <a:pPr lvl="1"/>
            <a:r>
              <a:rPr lang="en-US" dirty="0"/>
              <a:t>Can be used with individual borders</a:t>
            </a:r>
          </a:p>
          <a:p>
            <a:pPr lvl="2"/>
            <a:r>
              <a:rPr lang="en-US" dirty="0"/>
              <a:t>Top-right</a:t>
            </a:r>
          </a:p>
          <a:p>
            <a:pPr lvl="2"/>
            <a:r>
              <a:rPr lang="en-US" dirty="0"/>
              <a:t>Bottom-right</a:t>
            </a:r>
          </a:p>
          <a:p>
            <a:pPr lvl="2"/>
            <a:r>
              <a:rPr lang="en-US" dirty="0"/>
              <a:t>Top-left</a:t>
            </a:r>
          </a:p>
          <a:p>
            <a:pPr lvl="2"/>
            <a:r>
              <a:rPr lang="en-US" dirty="0"/>
              <a:t>Bottom-left</a:t>
            </a:r>
          </a:p>
          <a:p>
            <a:pPr lvl="1"/>
            <a:r>
              <a:rPr lang="en-US" dirty="0"/>
              <a:t>Applied to all corners</a:t>
            </a:r>
          </a:p>
          <a:p>
            <a:pPr lvl="2"/>
            <a:r>
              <a:rPr lang="en-US" dirty="0"/>
              <a:t>Border-radius</a:t>
            </a:r>
          </a:p>
          <a:p>
            <a:r>
              <a:rPr lang="en-US"/>
              <a:t>Elliptical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461-E45A-4F5D-8492-60EF519C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C21-9F99-4F63-883F-37085507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Selector: which element the rule applies to</a:t>
            </a:r>
          </a:p>
          <a:p>
            <a:r>
              <a:rPr lang="en-US" dirty="0"/>
              <a:t>Declarations: how the element should be styled</a:t>
            </a:r>
          </a:p>
        </p:txBody>
      </p:sp>
    </p:spTree>
    <p:extLst>
      <p:ext uri="{BB962C8B-B14F-4D97-AF65-F5344CB8AC3E}">
        <p14:creationId xmlns:p14="http://schemas.microsoft.com/office/powerpoint/2010/main" val="287343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885B-1F44-47BF-81C8-A265A68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E34-479D-43E6-A70A-B2B678F3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Properties: aspect of the element you want to change</a:t>
            </a:r>
          </a:p>
          <a:p>
            <a:r>
              <a:rPr lang="en-US" dirty="0"/>
              <a:t>Value: specify the setting you want to use for the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6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6A92-9F2C-45F8-BC3C-FF1BB89E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600E-A52F-4D9F-8B09-4E7428DE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&lt;link&gt; tag</a:t>
            </a:r>
          </a:p>
          <a:p>
            <a:pPr lvl="1"/>
            <a:r>
              <a:rPr lang="en-US" dirty="0" err="1"/>
              <a:t>href</a:t>
            </a:r>
            <a:r>
              <a:rPr lang="en-US" dirty="0"/>
              <a:t> specifies the path to the CSS file</a:t>
            </a:r>
          </a:p>
          <a:p>
            <a:pPr lvl="1"/>
            <a:r>
              <a:rPr lang="en-US" dirty="0"/>
              <a:t>type specifies the file type</a:t>
            </a:r>
          </a:p>
          <a:p>
            <a:pPr lvl="1"/>
            <a:r>
              <a:rPr lang="en-US" dirty="0" err="1"/>
              <a:t>rel</a:t>
            </a:r>
            <a:r>
              <a:rPr lang="en-US" dirty="0"/>
              <a:t> specifies the relationship between the HTML page and the CSS file</a:t>
            </a:r>
          </a:p>
        </p:txBody>
      </p:sp>
    </p:spTree>
    <p:extLst>
      <p:ext uri="{BB962C8B-B14F-4D97-AF65-F5344CB8AC3E}">
        <p14:creationId xmlns:p14="http://schemas.microsoft.com/office/powerpoint/2010/main" val="90937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DBAE-15B0-443C-B31B-D28852D7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F55C-F45B-4E46-A01D-A7762765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&lt;style&gt; start tag</a:t>
            </a:r>
          </a:p>
          <a:p>
            <a:r>
              <a:rPr lang="en-US" dirty="0"/>
              <a:t>&lt;/style&gt; end tag</a:t>
            </a:r>
          </a:p>
          <a:p>
            <a:r>
              <a:rPr lang="en-US" dirty="0"/>
              <a:t>Used inline or within the HTML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7F88-4CBA-4A45-996B-8501D776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209D-483E-4FA0-AA2C-9561A884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Universal</a:t>
            </a:r>
          </a:p>
          <a:p>
            <a:pPr lvl="1"/>
            <a:r>
              <a:rPr lang="en-US" dirty="0"/>
              <a:t>Applies to all elements in the document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Matches element names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Matches an element with class attributes</a:t>
            </a:r>
          </a:p>
          <a:p>
            <a:r>
              <a:rPr lang="en-US" dirty="0"/>
              <a:t>ID</a:t>
            </a:r>
          </a:p>
          <a:p>
            <a:pPr lvl="1"/>
            <a:r>
              <a:rPr lang="en-US" dirty="0"/>
              <a:t>Matches an element with ID attributes</a:t>
            </a:r>
          </a:p>
          <a:p>
            <a:r>
              <a:rPr lang="en-US" dirty="0"/>
              <a:t>Child</a:t>
            </a:r>
          </a:p>
          <a:p>
            <a:pPr lvl="1"/>
            <a:r>
              <a:rPr lang="en-US" dirty="0"/>
              <a:t>Matches an element that is a direct child of another</a:t>
            </a:r>
          </a:p>
          <a:p>
            <a:r>
              <a:rPr lang="en-US" dirty="0"/>
              <a:t>Descendant</a:t>
            </a:r>
          </a:p>
          <a:p>
            <a:pPr lvl="1"/>
            <a:r>
              <a:rPr lang="en-US" dirty="0"/>
              <a:t>Matches an element that is a descendant of another</a:t>
            </a:r>
          </a:p>
          <a:p>
            <a:r>
              <a:rPr lang="en-US" dirty="0"/>
              <a:t>Adjacent Sibling</a:t>
            </a:r>
          </a:p>
          <a:p>
            <a:pPr lvl="1"/>
            <a:r>
              <a:rPr lang="en-US" dirty="0"/>
              <a:t>Matches an element that is the next sibling</a:t>
            </a:r>
          </a:p>
          <a:p>
            <a:r>
              <a:rPr lang="en-US" dirty="0"/>
              <a:t>General Sibling</a:t>
            </a:r>
          </a:p>
          <a:p>
            <a:pPr lvl="1"/>
            <a:r>
              <a:rPr lang="en-US" dirty="0"/>
              <a:t>Matches an element that is a sibling of another</a:t>
            </a:r>
          </a:p>
        </p:txBody>
      </p:sp>
    </p:spTree>
    <p:extLst>
      <p:ext uri="{BB962C8B-B14F-4D97-AF65-F5344CB8AC3E}">
        <p14:creationId xmlns:p14="http://schemas.microsoft.com/office/powerpoint/2010/main" val="381603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953A-7E93-4313-9840-09EB404D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CSS Rules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FB8D-023E-4B89-915D-84EEE1A8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when two or more rules are present, which will take precedence</a:t>
            </a:r>
          </a:p>
          <a:p>
            <a:r>
              <a:rPr lang="en-US" dirty="0"/>
              <a:t>Last Rule</a:t>
            </a:r>
          </a:p>
          <a:p>
            <a:pPr lvl="1"/>
            <a:r>
              <a:rPr lang="en-US" dirty="0"/>
              <a:t>Only the later of the two or more rules will apply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Only the more specific rule will apply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If “!important” is added it will take precedence</a:t>
            </a:r>
          </a:p>
        </p:txBody>
      </p:sp>
    </p:spTree>
    <p:extLst>
      <p:ext uri="{BB962C8B-B14F-4D97-AF65-F5344CB8AC3E}">
        <p14:creationId xmlns:p14="http://schemas.microsoft.com/office/powerpoint/2010/main" val="34944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A350-3322-4E4E-95D6-FDDF1478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Text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138D-CA8D-4F67-B519-30DDC0C9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</a:t>
            </a:r>
          </a:p>
          <a:p>
            <a:pPr lvl="1"/>
            <a:r>
              <a:rPr lang="en-US" dirty="0"/>
              <a:t>Style links not yet visited</a:t>
            </a:r>
          </a:p>
          <a:p>
            <a:r>
              <a:rPr lang="en-US" dirty="0"/>
              <a:t>Visited</a:t>
            </a:r>
          </a:p>
          <a:p>
            <a:pPr lvl="1"/>
            <a:r>
              <a:rPr lang="en-US" dirty="0"/>
              <a:t>Style links already visited</a:t>
            </a:r>
          </a:p>
          <a:p>
            <a:r>
              <a:rPr lang="en-US" dirty="0"/>
              <a:t>Hover</a:t>
            </a:r>
          </a:p>
          <a:p>
            <a:pPr lvl="1"/>
            <a:r>
              <a:rPr lang="en-US" dirty="0"/>
              <a:t>Style links when user hovers over link</a:t>
            </a:r>
          </a:p>
          <a:p>
            <a:r>
              <a:rPr lang="en-US" dirty="0"/>
              <a:t>Active</a:t>
            </a:r>
          </a:p>
          <a:p>
            <a:pPr lvl="1"/>
            <a:r>
              <a:rPr lang="en-US" dirty="0"/>
              <a:t>When a user clicks on a link</a:t>
            </a:r>
          </a:p>
          <a:p>
            <a:r>
              <a:rPr lang="en-US" dirty="0"/>
              <a:t>Focus</a:t>
            </a:r>
          </a:p>
          <a:p>
            <a:pPr lvl="1"/>
            <a:r>
              <a:rPr lang="en-US" dirty="0"/>
              <a:t>When an element has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76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855</Words>
  <Application>Microsoft Office PowerPoint</Application>
  <PresentationFormat>Widescreen</PresentationFormat>
  <Paragraphs>222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Web Technologies: Intro to CSS</vt:lpstr>
      <vt:lpstr>Introduction to CSS</vt:lpstr>
      <vt:lpstr>CSS Associations</vt:lpstr>
      <vt:lpstr>CSS Properties</vt:lpstr>
      <vt:lpstr>External CSS</vt:lpstr>
      <vt:lpstr>Internal CSS</vt:lpstr>
      <vt:lpstr>CSS Selectors</vt:lpstr>
      <vt:lpstr>How CSS Rules Cascade</vt:lpstr>
      <vt:lpstr>Link Text Attributes</vt:lpstr>
      <vt:lpstr>Text Attributes</vt:lpstr>
      <vt:lpstr>Text Attributes</vt:lpstr>
      <vt:lpstr>Text Attributes</vt:lpstr>
      <vt:lpstr>Boxes</vt:lpstr>
      <vt:lpstr>Box Dimensions</vt:lpstr>
      <vt:lpstr>Limiting Width</vt:lpstr>
      <vt:lpstr>Limiting Height</vt:lpstr>
      <vt:lpstr>Overflow Content</vt:lpstr>
      <vt:lpstr>Border, Margin, Padding</vt:lpstr>
      <vt:lpstr>Border Width</vt:lpstr>
      <vt:lpstr>Border Style</vt:lpstr>
      <vt:lpstr>Border Color</vt:lpstr>
      <vt:lpstr>Shorthand</vt:lpstr>
      <vt:lpstr>Centering Content</vt:lpstr>
      <vt:lpstr>Change Inline/Block</vt:lpstr>
      <vt:lpstr>Hiding Boxes</vt:lpstr>
      <vt:lpstr>CSS3: Border Images</vt:lpstr>
      <vt:lpstr>CSS3: Box Shadows</vt:lpstr>
      <vt:lpstr>CSS3: Rounded Corners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&amp; Development CIS2368</dc:title>
  <dc:creator>Juan Valadez</dc:creator>
  <cp:lastModifiedBy>Juan</cp:lastModifiedBy>
  <cp:revision>24</cp:revision>
  <dcterms:created xsi:type="dcterms:W3CDTF">2019-08-28T17:22:16Z</dcterms:created>
  <dcterms:modified xsi:type="dcterms:W3CDTF">2022-03-02T04:29:44Z</dcterms:modified>
</cp:coreProperties>
</file>