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6"/>
  </p:sldMasterIdLst>
  <p:notesMasterIdLst>
    <p:notesMasterId r:id="rId36"/>
  </p:notesMasterIdLst>
  <p:handoutMasterIdLst>
    <p:handoutMasterId r:id="rId37"/>
  </p:handoutMasterIdLst>
  <p:sldIdLst>
    <p:sldId id="274" r:id="rId7"/>
    <p:sldId id="275" r:id="rId8"/>
    <p:sldId id="276" r:id="rId9"/>
    <p:sldId id="277" r:id="rId10"/>
    <p:sldId id="278" r:id="rId11"/>
    <p:sldId id="279" r:id="rId12"/>
    <p:sldId id="280" r:id="rId13"/>
    <p:sldId id="281" r:id="rId14"/>
    <p:sldId id="282" r:id="rId15"/>
    <p:sldId id="303" r:id="rId16"/>
    <p:sldId id="284" r:id="rId17"/>
    <p:sldId id="305" r:id="rId18"/>
    <p:sldId id="286" r:id="rId19"/>
    <p:sldId id="304"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74"/>
            <p14:sldId id="275"/>
            <p14:sldId id="276"/>
            <p14:sldId id="277"/>
            <p14:sldId id="278"/>
            <p14:sldId id="279"/>
            <p14:sldId id="280"/>
            <p14:sldId id="281"/>
            <p14:sldId id="282"/>
            <p14:sldId id="303"/>
            <p14:sldId id="284"/>
            <p14:sldId id="305"/>
            <p14:sldId id="286"/>
            <p14:sldId id="304"/>
            <p14:sldId id="288"/>
            <p14:sldId id="289"/>
            <p14:sldId id="290"/>
            <p14:sldId id="291"/>
            <p14:sldId id="292"/>
            <p14:sldId id="293"/>
            <p14:sldId id="294"/>
            <p14:sldId id="295"/>
            <p14:sldId id="296"/>
            <p14:sldId id="297"/>
            <p14:sldId id="298"/>
            <p14:sldId id="299"/>
            <p14:sldId id="300"/>
            <p14:sldId id="301"/>
            <p14:sldId id="3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86"/>
    <p:restoredTop sz="94636"/>
  </p:normalViewPr>
  <p:slideViewPr>
    <p:cSldViewPr snapToGrid="0" snapToObjects="1">
      <p:cViewPr varScale="1">
        <p:scale>
          <a:sx n="114" d="100"/>
          <a:sy n="114" d="100"/>
        </p:scale>
        <p:origin x="510" y="108"/>
      </p:cViewPr>
      <p:guideLst/>
    </p:cSldViewPr>
  </p:slideViewPr>
  <p:notesTextViewPr>
    <p:cViewPr>
      <p:scale>
        <a:sx n="1" d="1"/>
        <a:sy n="1" d="1"/>
      </p:scale>
      <p:origin x="0" y="0"/>
    </p:cViewPr>
  </p:notesTextViewPr>
  <p:notesViewPr>
    <p:cSldViewPr snapToGrid="0" snapToObjects="1">
      <p:cViewPr varScale="1">
        <p:scale>
          <a:sx n="132" d="100"/>
          <a:sy n="132" d="100"/>
        </p:scale>
        <p:origin x="4832"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897D883-E832-2346-B587-08DF6348E263}" type="datetimeFigureOut">
              <a:rPr lang="en-US"/>
              <a:pPr>
                <a:defRPr/>
              </a:pPr>
              <a:t>9/23/2017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23671D5D-06CF-5645-A757-A4BD242A259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8641AB-8896-2D4C-9DF8-5173B215ED2A}" type="datetimeFigureOut">
              <a:rPr lang="en-US"/>
              <a:pPr>
                <a:defRPr/>
              </a:pPr>
              <a:t>9/23/2017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F10E134-862A-8E4B-A266-49476BE2FDF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55549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062697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9/23/2017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934909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1.png"/><Relationship Id="rId2" Type="http://schemas.openxmlformats.org/officeDocument/2006/relationships/customXml" Target="../../customXml/item5.xml"/><Relationship Id="rId1" Type="http://schemas.openxmlformats.org/officeDocument/2006/relationships/customXml" Target="../../customXml/item1.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Light">
    <p:bg>
      <p:bgPr>
        <a:solidFill>
          <a:schemeClr val="tx1"/>
        </a:solidFill>
        <a:effectLst/>
      </p:bgPr>
    </p:bg>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22290" y="163513"/>
            <a:ext cx="11563319"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p:nvGrpSpPr>
        <p:grpSpPr bwMode="auto">
          <a:xfrm>
            <a:off x="0" y="2027238"/>
            <a:ext cx="650875" cy="3146425"/>
            <a:chOff x="-1" y="2026594"/>
            <a:chExt cx="650125" cy="3147353"/>
          </a:xfrm>
        </p:grpSpPr>
        <p:grpSp>
          <p:nvGrpSpPr>
            <p:cNvPr id="6" name="Group 8"/>
            <p:cNvGrpSpPr>
              <a:grpSpLocks/>
            </p:cNvGrpSpPr>
            <p:nvPr/>
          </p:nvGrpSpPr>
          <p:grpSpPr bwMode="auto">
            <a:xfrm>
              <a:off x="-1" y="2026594"/>
              <a:ext cx="422565" cy="449708"/>
              <a:chOff x="-3559241" y="1808385"/>
              <a:chExt cx="3808622" cy="449708"/>
            </a:xfrm>
          </p:grpSpPr>
          <p:pic>
            <p:nvPicPr>
              <p:cNvPr id="16"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9"/>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9"/>
            <p:cNvGrpSpPr>
              <a:grpSpLocks/>
            </p:cNvGrpSpPr>
            <p:nvPr/>
          </p:nvGrpSpPr>
          <p:grpSpPr bwMode="auto">
            <a:xfrm>
              <a:off x="0" y="3085737"/>
              <a:ext cx="390448" cy="449708"/>
              <a:chOff x="-3559241" y="1808385"/>
              <a:chExt cx="3808622" cy="449708"/>
            </a:xfrm>
          </p:grpSpPr>
          <p:pic>
            <p:nvPicPr>
              <p:cNvPr id="14" name="Picture 1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10"/>
            <p:cNvGrpSpPr>
              <a:grpSpLocks/>
            </p:cNvGrpSpPr>
            <p:nvPr/>
          </p:nvGrpSpPr>
          <p:grpSpPr bwMode="auto">
            <a:xfrm>
              <a:off x="0" y="4370567"/>
              <a:ext cx="390448" cy="449708"/>
              <a:chOff x="-3559241" y="1808385"/>
              <a:chExt cx="3808622" cy="449708"/>
            </a:xfrm>
          </p:grpSpPr>
          <p:pic>
            <p:nvPicPr>
              <p:cNvPr id="12" name="Picture 1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989" y="4386547"/>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24" y="2041038"/>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09" y="3104099"/>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20"/>
          <p:cNvGrpSpPr>
            <a:grpSpLocks/>
          </p:cNvGrpSpPr>
          <p:nvPr/>
        </p:nvGrpSpPr>
        <p:grpSpPr bwMode="auto">
          <a:xfrm>
            <a:off x="11796713" y="3035300"/>
            <a:ext cx="395287" cy="1133475"/>
            <a:chOff x="11796807" y="3034654"/>
            <a:chExt cx="395194" cy="1134351"/>
          </a:xfrm>
        </p:grpSpPr>
        <p:grpSp>
          <p:nvGrpSpPr>
            <p:cNvPr id="19" name="Group 21"/>
            <p:cNvGrpSpPr>
              <a:grpSpLocks/>
            </p:cNvGrpSpPr>
            <p:nvPr/>
          </p:nvGrpSpPr>
          <p:grpSpPr bwMode="auto">
            <a:xfrm>
              <a:off x="11883857" y="3034654"/>
              <a:ext cx="308144" cy="1006457"/>
              <a:chOff x="11429363" y="3034654"/>
              <a:chExt cx="3808622" cy="1006457"/>
            </a:xfrm>
          </p:grpSpPr>
          <p:pic>
            <p:nvPicPr>
              <p:cNvPr id="23"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987188"/>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631134"/>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279955"/>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156574"/>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500146"/>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855939"/>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Title 2"/>
          <p:cNvSpPr>
            <a:spLocks noGrp="1"/>
          </p:cNvSpPr>
          <p:nvPr>
            <p:ph type="title"/>
          </p:nvPr>
        </p:nvSpPr>
        <p:spPr>
          <a:xfrm>
            <a:off x="5913121" y="2924741"/>
            <a:ext cx="5162154" cy="621792"/>
          </a:xfrm>
        </p:spPr>
        <p:txBody>
          <a:bodyPr/>
          <a:lstStyle>
            <a:lvl1pPr algn="l">
              <a:defRPr sz="3600" b="1" i="0">
                <a:solidFill>
                  <a:schemeClr val="bg1"/>
                </a:solidFill>
                <a:latin typeface="Segoe UI" charset="0"/>
                <a:ea typeface="Segoe UI" charset="0"/>
                <a:cs typeface="Segoe UI" charset="0"/>
              </a:defRPr>
            </a:lvl1pPr>
          </a:lstStyle>
          <a:p>
            <a:r>
              <a:rPr lang="en-US"/>
              <a:t>Click to edit Master title style</a:t>
            </a:r>
            <a:endParaRPr lang="en-US" dirty="0"/>
          </a:p>
        </p:txBody>
      </p:sp>
    </p:spTree>
    <p:extLst>
      <p:ext uri="{BB962C8B-B14F-4D97-AF65-F5344CB8AC3E}">
        <p14:creationId xmlns:p14="http://schemas.microsoft.com/office/powerpoint/2010/main" val="112535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Full - No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2"/>
          <p:cNvSpPr>
            <a:spLocks noGrp="1"/>
          </p:cNvSpPr>
          <p:nvPr>
            <p:ph idx="1"/>
          </p:nvPr>
        </p:nvSpPr>
        <p:spPr>
          <a:xfrm>
            <a:off x="838200" y="1889761"/>
            <a:ext cx="10515600" cy="3759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07EECEB-A6FD-AC4A-9972-1D10C65FFB79}" type="datetimeFigureOut">
              <a:rPr lang="en-US"/>
              <a:pPr>
                <a:defRPr/>
              </a:pPr>
              <a:t>9/23/2017</a:t>
            </a:fld>
            <a:endParaRPr lang="en-US"/>
          </a:p>
        </p:txBody>
      </p:sp>
      <p:sp>
        <p:nvSpPr>
          <p:cNvPr id="5"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2A9275-A87B-4F4F-86C9-E3A0D9D4E975}" type="slidenum">
              <a:rPr lang="en-US"/>
              <a:pPr>
                <a:defRPr/>
              </a:pPr>
              <a:t>‹#›</a:t>
            </a:fld>
            <a:endParaRPr lang="en-US"/>
          </a:p>
        </p:txBody>
      </p:sp>
    </p:spTree>
    <p:extLst>
      <p:ext uri="{BB962C8B-B14F-4D97-AF65-F5344CB8AC3E}">
        <p14:creationId xmlns:p14="http://schemas.microsoft.com/office/powerpoint/2010/main" val="33758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rcise 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1473201" y="5812745"/>
            <a:ext cx="5162154" cy="425495"/>
          </a:xfrm>
        </p:spPr>
        <p:txBody>
          <a:bodyPr/>
          <a:lstStyle>
            <a:lvl1pPr algn="l">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7468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93C181E-2CCB-1648-859B-565FFE95E762}" type="datetimeFigureOut">
              <a:rPr lang="en-US"/>
              <a:pPr>
                <a:defRPr/>
              </a:pPr>
              <a:t>9/23/2017</a:t>
            </a:fld>
            <a:endParaRPr lang="en-US"/>
          </a:p>
        </p:txBody>
      </p:sp>
      <p:sp>
        <p:nvSpPr>
          <p:cNvPr id="3"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0DAF617-737C-3A48-A4FC-42D360812145}" type="slidenum">
              <a:rPr lang="en-US"/>
              <a:pPr>
                <a:defRPr/>
              </a:pPr>
              <a:t>‹#›</a:t>
            </a:fld>
            <a:endParaRPr lang="en-US"/>
          </a:p>
        </p:txBody>
      </p:sp>
    </p:spTree>
    <p:extLst>
      <p:ext uri="{BB962C8B-B14F-4D97-AF65-F5344CB8AC3E}">
        <p14:creationId xmlns:p14="http://schemas.microsoft.com/office/powerpoint/2010/main" val="424367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43941" y="6023859"/>
            <a:ext cx="2238697" cy="365780"/>
          </a:xfrm>
          <a:prstGeom prst="rect">
            <a:avLst/>
          </a:prstGeom>
        </p:spPr>
      </p:pic>
      <p:sp>
        <p:nvSpPr>
          <p:cNvPr id="2" name="Rectangle 1"/>
          <p:cNvSpPr/>
          <p:nvPr userDrawn="1"/>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userDrawn="1"/>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6199233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58570" y="1344828"/>
            <a:ext cx="11474238" cy="1624291"/>
          </a:xfrm>
        </p:spPr>
        <p:txBody>
          <a:bodyPr>
            <a:spAutoFit/>
          </a:bodyPr>
          <a:lstStyle>
            <a:lvl1pPr marL="0" indent="0">
              <a:spcBef>
                <a:spcPts val="588"/>
              </a:spcBef>
              <a:buNone/>
              <a:defRPr sz="2745" spc="-29" baseline="0">
                <a:solidFill>
                  <a:srgbClr val="0072C6"/>
                </a:solidFill>
                <a:latin typeface="+mj-lt"/>
              </a:defRPr>
            </a:lvl1pPr>
            <a:lvl2pPr marL="0" indent="0">
              <a:spcBef>
                <a:spcPts val="588"/>
              </a:spcBef>
              <a:buFontTx/>
              <a:buNone/>
              <a:defRPr sz="1961"/>
            </a:lvl2pPr>
            <a:lvl3pPr marL="224097" indent="0">
              <a:spcBef>
                <a:spcPts val="588"/>
              </a:spcBef>
              <a:buNone/>
              <a:defRPr/>
            </a:lvl3pPr>
            <a:lvl4pPr marL="448193" indent="0">
              <a:spcBef>
                <a:spcPts val="588"/>
              </a:spcBef>
              <a:buNone/>
              <a:defRPr/>
            </a:lvl4pPr>
            <a:lvl5pPr marL="672290" indent="0">
              <a:spcBef>
                <a:spcPts val="588"/>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868973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610703" y="5782138"/>
            <a:ext cx="7056143" cy="1075862"/>
          </a:xfrm>
          <a:prstGeom prst="rect">
            <a:avLst/>
          </a:prstGeom>
        </p:spPr>
      </p:pic>
    </p:spTree>
    <p:extLst>
      <p:ext uri="{BB962C8B-B14F-4D97-AF65-F5344CB8AC3E}">
        <p14:creationId xmlns:p14="http://schemas.microsoft.com/office/powerpoint/2010/main" val="99830145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5"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8"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5985"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1"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540"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9520655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3589069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43940" y="5446242"/>
            <a:ext cx="11474238" cy="935484"/>
          </a:xfrm>
          <a:prstGeom prst="rect">
            <a:avLst/>
          </a:prstGeom>
          <a:noFill/>
          <a:ln w="12700">
            <a:noFill/>
            <a:miter lim="800000"/>
            <a:headEnd type="none" w="sm" len="sm"/>
            <a:tailEnd type="none" w="sm" len="sm"/>
          </a:ln>
          <a:effectLst/>
        </p:spPr>
        <p:txBody>
          <a:bodyPr vert="horz" wrap="square" lIns="89642" tIns="89642" rIns="89642" bIns="89642" numCol="1" anchor="t" anchorCtr="0" compatLnSpc="1">
            <a:prstTxWarp prst="textNoShape">
              <a:avLst/>
            </a:prstTxWarp>
            <a:spAutoFit/>
          </a:bodyPr>
          <a:lstStyle/>
          <a:p>
            <a:pPr defTabSz="913924" eaLnBrk="0" hangingPunct="0"/>
            <a:r>
              <a:rPr lang="en-US" sz="98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13924" eaLnBrk="0" hangingPunct="0"/>
            <a:r>
              <a:rPr lang="en-US" sz="98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329614151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Dark">
    <p:bg>
      <p:bgPr>
        <a:solidFill>
          <a:schemeClr val="tx1"/>
        </a:solidFill>
        <a:effectLst/>
      </p:bgPr>
    </p:bg>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2275" y="163513"/>
            <a:ext cx="11563350" cy="65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p:nvGrpSpPr>
        <p:grpSpPr bwMode="auto">
          <a:xfrm>
            <a:off x="0" y="2027238"/>
            <a:ext cx="650875" cy="3146425"/>
            <a:chOff x="-1" y="2026594"/>
            <a:chExt cx="650125" cy="3147353"/>
          </a:xfrm>
        </p:grpSpPr>
        <p:grpSp>
          <p:nvGrpSpPr>
            <p:cNvPr id="5" name="Group 8"/>
            <p:cNvGrpSpPr>
              <a:grpSpLocks/>
            </p:cNvGrpSpPr>
            <p:nvPr/>
          </p:nvGrpSpPr>
          <p:grpSpPr bwMode="auto">
            <a:xfrm>
              <a:off x="-1" y="2026594"/>
              <a:ext cx="422565" cy="449708"/>
              <a:chOff x="-3559241" y="1808385"/>
              <a:chExt cx="3808622" cy="449708"/>
            </a:xfrm>
          </p:grpSpPr>
          <p:pic>
            <p:nvPicPr>
              <p:cNvPr id="15"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9"/>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9"/>
            <p:cNvGrpSpPr>
              <a:grpSpLocks/>
            </p:cNvGrpSpPr>
            <p:nvPr/>
          </p:nvGrpSpPr>
          <p:grpSpPr bwMode="auto">
            <a:xfrm>
              <a:off x="0" y="3085737"/>
              <a:ext cx="390448" cy="449708"/>
              <a:chOff x="-3559241" y="1808385"/>
              <a:chExt cx="3808622" cy="449708"/>
            </a:xfrm>
          </p:grpSpPr>
          <p:pic>
            <p:nvPicPr>
              <p:cNvPr id="13" name="Picture 1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10"/>
            <p:cNvGrpSpPr>
              <a:grpSpLocks/>
            </p:cNvGrpSpPr>
            <p:nvPr/>
          </p:nvGrpSpPr>
          <p:grpSpPr bwMode="auto">
            <a:xfrm>
              <a:off x="0" y="4370567"/>
              <a:ext cx="390448" cy="449708"/>
              <a:chOff x="-3559241" y="1808385"/>
              <a:chExt cx="3808622" cy="449708"/>
            </a:xfrm>
          </p:grpSpPr>
          <p:pic>
            <p:nvPicPr>
              <p:cNvPr id="11" name="Picture 1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204170"/>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804542" y="53686"/>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989" y="4386547"/>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6424" y="2041038"/>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509" y="3104099"/>
              <a:ext cx="39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20"/>
          <p:cNvGrpSpPr>
            <a:grpSpLocks/>
          </p:cNvGrpSpPr>
          <p:nvPr/>
        </p:nvGrpSpPr>
        <p:grpSpPr bwMode="auto">
          <a:xfrm>
            <a:off x="11796713" y="3035300"/>
            <a:ext cx="395287" cy="1133475"/>
            <a:chOff x="11796807" y="3034654"/>
            <a:chExt cx="395194" cy="1134351"/>
          </a:xfrm>
        </p:grpSpPr>
        <p:grpSp>
          <p:nvGrpSpPr>
            <p:cNvPr id="18" name="Group 21"/>
            <p:cNvGrpSpPr>
              <a:grpSpLocks/>
            </p:cNvGrpSpPr>
            <p:nvPr/>
          </p:nvGrpSpPr>
          <p:grpSpPr bwMode="auto">
            <a:xfrm>
              <a:off x="11883857" y="3034654"/>
              <a:ext cx="308144" cy="1006457"/>
              <a:chOff x="11429363" y="3034654"/>
              <a:chExt cx="3808622" cy="1006457"/>
            </a:xfrm>
          </p:grpSpPr>
          <p:pic>
            <p:nvPicPr>
              <p:cNvPr id="22"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987188"/>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6"/>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631134"/>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3184062" y="1279955"/>
                <a:ext cx="299224" cy="3808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 name="Picture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156574"/>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500146"/>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796807" y="3855939"/>
              <a:ext cx="156533" cy="31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 name="Title 49"/>
          <p:cNvSpPr>
            <a:spLocks noGrp="1"/>
          </p:cNvSpPr>
          <p:nvPr>
            <p:ph type="title"/>
          </p:nvPr>
        </p:nvSpPr>
        <p:spPr>
          <a:xfrm>
            <a:off x="1316736" y="5738646"/>
            <a:ext cx="9750974" cy="621792"/>
          </a:xfrm>
        </p:spPr>
        <p:txBody>
          <a:bodyPr/>
          <a:lstStyle>
            <a:lvl1pPr algn="ctr">
              <a:defRPr sz="28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01781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Featur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169988"/>
            <a:ext cx="10421938"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354012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41195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130492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128713"/>
            <a:ext cx="9159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884738"/>
            <a:ext cx="9159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10800000">
            <a:off x="4213225" y="-3175"/>
            <a:ext cx="2365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4161631" y="972344"/>
            <a:ext cx="144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10800000">
            <a:off x="9043988" y="5207000"/>
            <a:ext cx="2413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1308100"/>
            <a:ext cx="190500"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501313" y="112553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501313" y="488473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8982869" y="5090319"/>
            <a:ext cx="1444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579076"/>
            <a:ext cx="9144000" cy="1546066"/>
          </a:xfrm>
        </p:spPr>
        <p:txBody>
          <a:bodyPr anchor="b">
            <a:normAutofit/>
          </a:bodyPr>
          <a:lstStyle>
            <a:lvl1pPr algn="ctr">
              <a:defRPr sz="30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216582"/>
            <a:ext cx="9144000" cy="1701479"/>
          </a:xfrm>
        </p:spPr>
        <p:txBody>
          <a:bodyPr>
            <a:normAutofit/>
          </a:bodyPr>
          <a:lstStyle>
            <a:lvl1pPr marL="0" indent="0" algn="ctr">
              <a:buNone/>
              <a:defRPr sz="2000" b="0" i="0">
                <a:latin typeface="Segoe UI Light" charset="0"/>
                <a:ea typeface="Segoe UI Light" charset="0"/>
                <a:cs typeface="Segoe UI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Date Placeholder 3"/>
          <p:cNvSpPr>
            <a:spLocks noGrp="1"/>
          </p:cNvSpPr>
          <p:nvPr>
            <p:ph type="dt" sz="half" idx="10"/>
          </p:nvPr>
        </p:nvSpPr>
        <p:spPr/>
        <p:txBody>
          <a:bodyPr/>
          <a:lstStyle>
            <a:lvl1pPr>
              <a:defRPr/>
            </a:lvl1pPr>
          </a:lstStyle>
          <a:p>
            <a:pPr>
              <a:defRPr/>
            </a:pPr>
            <a:fld id="{EE00B89C-A2D2-0C48-B89A-BBA03FD09ABE}" type="datetimeFigureOut">
              <a:rPr lang="en-US"/>
              <a:pPr>
                <a:defRPr/>
              </a:pPr>
              <a:t>9/23/2017</a:t>
            </a:fld>
            <a:endParaRPr lang="en-US"/>
          </a:p>
        </p:txBody>
      </p:sp>
      <p:sp>
        <p:nvSpPr>
          <p:cNvPr id="18"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19" name="Slide Number Placeholder 5"/>
          <p:cNvSpPr>
            <a:spLocks noGrp="1"/>
          </p:cNvSpPr>
          <p:nvPr>
            <p:ph type="sldNum" sz="quarter" idx="12"/>
          </p:nvPr>
        </p:nvSpPr>
        <p:spPr/>
        <p:txBody>
          <a:bodyPr/>
          <a:lstStyle>
            <a:lvl1pPr>
              <a:defRPr/>
            </a:lvl1pPr>
          </a:lstStyle>
          <a:p>
            <a:pPr>
              <a:defRPr/>
            </a:pPr>
            <a:fld id="{6CCF8CCE-4664-5242-A317-5F077014AAFB}" type="slidenum">
              <a:rPr lang="en-US"/>
              <a:pPr>
                <a:defRPr/>
              </a:pPr>
              <a:t>‹#›</a:t>
            </a:fld>
            <a:endParaRPr lang="en-US"/>
          </a:p>
        </p:txBody>
      </p:sp>
    </p:spTree>
    <p:extLst>
      <p:ext uri="{BB962C8B-B14F-4D97-AF65-F5344CB8AC3E}">
        <p14:creationId xmlns:p14="http://schemas.microsoft.com/office/powerpoint/2010/main" val="168698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 with Titl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7" name="Group 6"/>
          <p:cNvGrpSpPr>
            <a:grpSpLocks/>
          </p:cNvGrpSpPr>
          <p:nvPr/>
        </p:nvGrpSpPr>
        <p:grpSpPr bwMode="auto">
          <a:xfrm>
            <a:off x="904875" y="1987550"/>
            <a:ext cx="10407650" cy="3916363"/>
            <a:chOff x="904568" y="1929607"/>
            <a:chExt cx="10407957" cy="3973512"/>
          </a:xfrm>
        </p:grpSpPr>
        <p:sp>
          <p:nvSpPr>
            <p:cNvPr id="8" name="Rectangle 7"/>
            <p:cNvSpPr/>
            <p:nvPr/>
          </p:nvSpPr>
          <p:spPr>
            <a:xfrm>
              <a:off x="904568"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6254601"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 name="Picture 9"/>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428207"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174206"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6199188"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5853113"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0"/>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695532"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3"/>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562181"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547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16"/>
          <p:cNvGrpSpPr>
            <a:grpSpLocks/>
          </p:cNvGrpSpPr>
          <p:nvPr/>
        </p:nvGrpSpPr>
        <p:grpSpPr bwMode="auto">
          <a:xfrm>
            <a:off x="14288" y="2871788"/>
            <a:ext cx="877887" cy="371475"/>
            <a:chOff x="23967" y="2871758"/>
            <a:chExt cx="877868" cy="370945"/>
          </a:xfrm>
        </p:grpSpPr>
        <p:pic>
          <p:nvPicPr>
            <p:cNvPr id="22"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19"/>
          <p:cNvGrpSpPr>
            <a:grpSpLocks/>
          </p:cNvGrpSpPr>
          <p:nvPr/>
        </p:nvGrpSpPr>
        <p:grpSpPr bwMode="auto">
          <a:xfrm>
            <a:off x="14288" y="4210050"/>
            <a:ext cx="877887" cy="369888"/>
            <a:chOff x="23967" y="4209784"/>
            <a:chExt cx="877868" cy="370945"/>
          </a:xfrm>
        </p:grpSpPr>
        <p:pic>
          <p:nvPicPr>
            <p:cNvPr id="25" name="Picture 20"/>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22"/>
          <p:cNvGrpSpPr>
            <a:grpSpLocks/>
          </p:cNvGrpSpPr>
          <p:nvPr/>
        </p:nvGrpSpPr>
        <p:grpSpPr bwMode="auto">
          <a:xfrm>
            <a:off x="11315700" y="2871788"/>
            <a:ext cx="876300" cy="382587"/>
            <a:chOff x="11314970" y="2871758"/>
            <a:chExt cx="877030" cy="383257"/>
          </a:xfrm>
        </p:grpSpPr>
        <p:pic>
          <p:nvPicPr>
            <p:cNvPr id="28" name="Picture 2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5"/>
          <p:cNvGrpSpPr>
            <a:grpSpLocks/>
          </p:cNvGrpSpPr>
          <p:nvPr/>
        </p:nvGrpSpPr>
        <p:grpSpPr bwMode="auto">
          <a:xfrm>
            <a:off x="11312525" y="4210050"/>
            <a:ext cx="879475" cy="384175"/>
            <a:chOff x="11311874" y="4209784"/>
            <a:chExt cx="880126" cy="384199"/>
          </a:xfrm>
        </p:grpSpPr>
        <p:pic>
          <p:nvPicPr>
            <p:cNvPr id="31" name="Picture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3" name="Picture 2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1193801" y="2220913"/>
            <a:ext cx="4495798" cy="435990"/>
          </a:xfrm>
        </p:spPr>
        <p:txBody>
          <a:bodyPr/>
          <a:lstStyle>
            <a:lvl1pPr marL="0" indent="0">
              <a:buNone/>
              <a:defRPr sz="2400" b="1" i="0">
                <a:latin typeface="Segoe UI Semibold" charset="0"/>
                <a:ea typeface="Segoe UI Semibold" charset="0"/>
                <a:cs typeface="Segoe UI Semi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543392" y="2220913"/>
            <a:ext cx="4500880" cy="435990"/>
          </a:xfrm>
        </p:spPr>
        <p:txBody>
          <a:bodyPr/>
          <a:lstStyle>
            <a:lvl1pPr marL="0" indent="0">
              <a:buNone/>
              <a:defRPr sz="2400" b="1" i="0">
                <a:latin typeface="Segoe UI Semibold" charset="0"/>
                <a:ea typeface="Segoe UI Semibold" charset="0"/>
                <a:cs typeface="Segoe UI Semibold"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itle 1"/>
          <p:cNvSpPr>
            <a:spLocks noGrp="1"/>
          </p:cNvSpPr>
          <p:nvPr>
            <p:ph type="title"/>
          </p:nvPr>
        </p:nvSpPr>
        <p:spPr>
          <a:xfrm>
            <a:off x="838200" y="1046163"/>
            <a:ext cx="10515600" cy="644525"/>
          </a:xfrm>
        </p:spPr>
        <p:txBody>
          <a:bodyPr/>
          <a:lstStyle/>
          <a:p>
            <a:r>
              <a:rPr lang="en-US"/>
              <a:t>Click to edit Master title style</a:t>
            </a:r>
          </a:p>
        </p:txBody>
      </p:sp>
      <p:sp>
        <p:nvSpPr>
          <p:cNvPr id="40" name="Content Placeholder 2"/>
          <p:cNvSpPr>
            <a:spLocks noGrp="1"/>
          </p:cNvSpPr>
          <p:nvPr>
            <p:ph idx="13"/>
          </p:nvPr>
        </p:nvSpPr>
        <p:spPr>
          <a:xfrm>
            <a:off x="1188720" y="2757488"/>
            <a:ext cx="4500880" cy="28921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Content Placeholder 2"/>
          <p:cNvSpPr>
            <a:spLocks noGrp="1"/>
          </p:cNvSpPr>
          <p:nvPr>
            <p:ph idx="14"/>
          </p:nvPr>
        </p:nvSpPr>
        <p:spPr>
          <a:xfrm>
            <a:off x="6543392" y="2757488"/>
            <a:ext cx="4500880" cy="28921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Date Placeholder 3"/>
          <p:cNvSpPr>
            <a:spLocks noGrp="1"/>
          </p:cNvSpPr>
          <p:nvPr>
            <p:ph type="dt" sz="half" idx="15"/>
          </p:nvPr>
        </p:nvSpPr>
        <p:spPr/>
        <p:txBody>
          <a:bodyPr/>
          <a:lstStyle>
            <a:lvl1pPr>
              <a:defRPr/>
            </a:lvl1pPr>
          </a:lstStyle>
          <a:p>
            <a:pPr>
              <a:defRPr/>
            </a:pPr>
            <a:fld id="{32949C46-F98E-A340-8894-26864F16CACC}" type="datetimeFigureOut">
              <a:rPr lang="en-US"/>
              <a:pPr>
                <a:defRPr/>
              </a:pPr>
              <a:t>9/23/2017</a:t>
            </a:fld>
            <a:endParaRPr lang="en-US"/>
          </a:p>
        </p:txBody>
      </p:sp>
      <p:sp>
        <p:nvSpPr>
          <p:cNvPr id="42" name="Footer Placeholder 4"/>
          <p:cNvSpPr>
            <a:spLocks noGrp="1"/>
          </p:cNvSpPr>
          <p:nvPr>
            <p:ph type="ftr" sz="quarter" idx="16"/>
          </p:nvPr>
        </p:nvSpPr>
        <p:spPr>
          <a:xfrm>
            <a:off x="4460875" y="6311900"/>
            <a:ext cx="3479800" cy="365125"/>
          </a:xfrm>
          <a:prstGeom prst="rect">
            <a:avLst/>
          </a:prstGeom>
        </p:spPr>
        <p:txBody>
          <a:bodyPr/>
          <a:lstStyle>
            <a:lvl1pPr>
              <a:defRPr/>
            </a:lvl1pPr>
          </a:lstStyle>
          <a:p>
            <a:pPr>
              <a:defRPr/>
            </a:pPr>
            <a:endParaRPr lang="en-US"/>
          </a:p>
        </p:txBody>
      </p:sp>
      <p:sp>
        <p:nvSpPr>
          <p:cNvPr id="43" name="Slide Number Placeholder 5"/>
          <p:cNvSpPr>
            <a:spLocks noGrp="1"/>
          </p:cNvSpPr>
          <p:nvPr>
            <p:ph type="sldNum" sz="quarter" idx="17"/>
          </p:nvPr>
        </p:nvSpPr>
        <p:spPr/>
        <p:txBody>
          <a:bodyPr/>
          <a:lstStyle>
            <a:lvl1pPr>
              <a:defRPr/>
            </a:lvl1pPr>
          </a:lstStyle>
          <a:p>
            <a:pPr>
              <a:defRPr/>
            </a:pPr>
            <a:fld id="{7D2C5B0E-51BA-FB4E-8CB5-7DFC8BE02D5F}" type="slidenum">
              <a:rPr lang="en-US"/>
              <a:pPr>
                <a:defRPr/>
              </a:pPr>
              <a:t>‹#›</a:t>
            </a:fld>
            <a:endParaRPr lang="en-US"/>
          </a:p>
        </p:txBody>
      </p:sp>
    </p:spTree>
    <p:extLst>
      <p:ext uri="{BB962C8B-B14F-4D97-AF65-F5344CB8AC3E}">
        <p14:creationId xmlns:p14="http://schemas.microsoft.com/office/powerpoint/2010/main" val="208931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 No Titl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grpSp>
        <p:nvGrpSpPr>
          <p:cNvPr id="5" name="Group 6"/>
          <p:cNvGrpSpPr>
            <a:grpSpLocks/>
          </p:cNvGrpSpPr>
          <p:nvPr/>
        </p:nvGrpSpPr>
        <p:grpSpPr bwMode="auto">
          <a:xfrm>
            <a:off x="904875" y="1987550"/>
            <a:ext cx="10407650" cy="3916363"/>
            <a:chOff x="904568" y="1929607"/>
            <a:chExt cx="10407957" cy="3973512"/>
          </a:xfrm>
        </p:grpSpPr>
        <p:sp>
          <p:nvSpPr>
            <p:cNvPr id="6" name="Rectangle 5"/>
            <p:cNvSpPr/>
            <p:nvPr/>
          </p:nvSpPr>
          <p:spPr>
            <a:xfrm>
              <a:off x="904568"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6254601" y="1929607"/>
              <a:ext cx="5057924" cy="3973512"/>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8"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428207"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3174206"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6199188"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5853113" y="2060575"/>
            <a:ext cx="192087"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695532" y="-242094"/>
            <a:ext cx="1857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968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3"/>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8562181" y="3782220"/>
            <a:ext cx="19367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547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547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6"/>
          <p:cNvGrpSpPr>
            <a:grpSpLocks/>
          </p:cNvGrpSpPr>
          <p:nvPr/>
        </p:nvGrpSpPr>
        <p:grpSpPr bwMode="auto">
          <a:xfrm>
            <a:off x="14288" y="2871788"/>
            <a:ext cx="877887" cy="371475"/>
            <a:chOff x="23967" y="2871758"/>
            <a:chExt cx="877868" cy="370945"/>
          </a:xfrm>
        </p:grpSpPr>
        <p:pic>
          <p:nvPicPr>
            <p:cNvPr id="19" name="Picture 1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19"/>
          <p:cNvGrpSpPr>
            <a:grpSpLocks/>
          </p:cNvGrpSpPr>
          <p:nvPr/>
        </p:nvGrpSpPr>
        <p:grpSpPr bwMode="auto">
          <a:xfrm>
            <a:off x="14288" y="4210050"/>
            <a:ext cx="877887" cy="369888"/>
            <a:chOff x="23967" y="4209784"/>
            <a:chExt cx="877868" cy="370945"/>
          </a:xfrm>
        </p:grpSpPr>
        <p:pic>
          <p:nvPicPr>
            <p:cNvPr id="22" name="Picture 20"/>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 name="Group 22"/>
          <p:cNvGrpSpPr>
            <a:grpSpLocks/>
          </p:cNvGrpSpPr>
          <p:nvPr/>
        </p:nvGrpSpPr>
        <p:grpSpPr bwMode="auto">
          <a:xfrm>
            <a:off x="11315700" y="2871788"/>
            <a:ext cx="876300" cy="382587"/>
            <a:chOff x="11314970" y="2871758"/>
            <a:chExt cx="877030" cy="383257"/>
          </a:xfrm>
        </p:grpSpPr>
        <p:pic>
          <p:nvPicPr>
            <p:cNvPr id="25" name="Picture 2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4"/>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5"/>
          <p:cNvGrpSpPr>
            <a:grpSpLocks/>
          </p:cNvGrpSpPr>
          <p:nvPr/>
        </p:nvGrpSpPr>
        <p:grpSpPr bwMode="auto">
          <a:xfrm>
            <a:off x="11312525" y="4210050"/>
            <a:ext cx="879475" cy="384175"/>
            <a:chOff x="11311874" y="4209784"/>
            <a:chExt cx="880126" cy="384199"/>
          </a:xfrm>
        </p:grpSpPr>
        <p:pic>
          <p:nvPicPr>
            <p:cNvPr id="29" name="Picture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7"/>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 name="Picture 2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27" name="Content Placeholder 2"/>
          <p:cNvSpPr>
            <a:spLocks noGrp="1"/>
          </p:cNvSpPr>
          <p:nvPr>
            <p:ph idx="1"/>
          </p:nvPr>
        </p:nvSpPr>
        <p:spPr>
          <a:xfrm>
            <a:off x="1188720" y="2226789"/>
            <a:ext cx="4500880" cy="342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Content Placeholder 2"/>
          <p:cNvSpPr>
            <a:spLocks noGrp="1"/>
          </p:cNvSpPr>
          <p:nvPr>
            <p:ph idx="13"/>
          </p:nvPr>
        </p:nvSpPr>
        <p:spPr>
          <a:xfrm>
            <a:off x="6543392" y="2226789"/>
            <a:ext cx="4500880" cy="342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Date Placeholder 4"/>
          <p:cNvSpPr>
            <a:spLocks noGrp="1"/>
          </p:cNvSpPr>
          <p:nvPr>
            <p:ph type="dt" sz="half" idx="14"/>
          </p:nvPr>
        </p:nvSpPr>
        <p:spPr/>
        <p:txBody>
          <a:bodyPr/>
          <a:lstStyle>
            <a:lvl1pPr>
              <a:defRPr/>
            </a:lvl1pPr>
          </a:lstStyle>
          <a:p>
            <a:pPr>
              <a:defRPr/>
            </a:pPr>
            <a:fld id="{EC5D4109-1062-604A-900D-26C085D93973}" type="datetimeFigureOut">
              <a:rPr lang="en-US"/>
              <a:pPr>
                <a:defRPr/>
              </a:pPr>
              <a:t>9/23/2017</a:t>
            </a:fld>
            <a:endParaRPr lang="en-US"/>
          </a:p>
        </p:txBody>
      </p:sp>
      <p:sp>
        <p:nvSpPr>
          <p:cNvPr id="38" name="Footer Placeholder 5"/>
          <p:cNvSpPr>
            <a:spLocks noGrp="1"/>
          </p:cNvSpPr>
          <p:nvPr>
            <p:ph type="ftr" sz="quarter" idx="15"/>
          </p:nvPr>
        </p:nvSpPr>
        <p:spPr>
          <a:xfrm>
            <a:off x="4460875" y="6311900"/>
            <a:ext cx="3479800" cy="365125"/>
          </a:xfrm>
          <a:prstGeom prst="rect">
            <a:avLst/>
          </a:prstGeom>
        </p:spPr>
        <p:txBody>
          <a:bodyPr/>
          <a:lstStyle>
            <a:lvl1pPr>
              <a:defRPr/>
            </a:lvl1pPr>
          </a:lstStyle>
          <a:p>
            <a:pPr>
              <a:defRPr/>
            </a:pPr>
            <a:endParaRPr lang="en-US"/>
          </a:p>
        </p:txBody>
      </p:sp>
      <p:sp>
        <p:nvSpPr>
          <p:cNvPr id="39" name="Slide Number Placeholder 6"/>
          <p:cNvSpPr>
            <a:spLocks noGrp="1"/>
          </p:cNvSpPr>
          <p:nvPr>
            <p:ph type="sldNum" sz="quarter" idx="16"/>
          </p:nvPr>
        </p:nvSpPr>
        <p:spPr/>
        <p:txBody>
          <a:bodyPr/>
          <a:lstStyle>
            <a:lvl1pPr>
              <a:defRPr/>
            </a:lvl1pPr>
          </a:lstStyle>
          <a:p>
            <a:pPr>
              <a:defRPr/>
            </a:pPr>
            <a:fld id="{856DEB39-A660-ED43-8E91-D7A8E061C3B0}" type="slidenum">
              <a:rPr lang="en-US"/>
              <a:pPr>
                <a:defRPr/>
              </a:pPr>
              <a:t>‹#›</a:t>
            </a:fld>
            <a:endParaRPr lang="en-US"/>
          </a:p>
        </p:txBody>
      </p:sp>
    </p:spTree>
    <p:extLst>
      <p:ext uri="{BB962C8B-B14F-4D97-AF65-F5344CB8AC3E}">
        <p14:creationId xmlns:p14="http://schemas.microsoft.com/office/powerpoint/2010/main" val="164416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5151438" y="1046163"/>
            <a:ext cx="6161087" cy="485775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6" name="Group 6"/>
          <p:cNvGrpSpPr>
            <a:grpSpLocks/>
          </p:cNvGrpSpPr>
          <p:nvPr/>
        </p:nvGrpSpPr>
        <p:grpSpPr bwMode="auto">
          <a:xfrm>
            <a:off x="11315700" y="2871788"/>
            <a:ext cx="876300" cy="382587"/>
            <a:chOff x="11314970" y="2871758"/>
            <a:chExt cx="877030" cy="383257"/>
          </a:xfrm>
        </p:grpSpPr>
        <p:pic>
          <p:nvPicPr>
            <p:cNvPr id="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p:cNvPicPr>
            <p:nvPr/>
          </p:nvPicPr>
          <p:blipFill>
            <a:blip r:embed="rId4">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Group 10"/>
          <p:cNvGrpSpPr>
            <a:grpSpLocks/>
          </p:cNvGrpSpPr>
          <p:nvPr/>
        </p:nvGrpSpPr>
        <p:grpSpPr bwMode="auto">
          <a:xfrm>
            <a:off x="11312525" y="4210050"/>
            <a:ext cx="879475" cy="384175"/>
            <a:chOff x="11311874" y="4209784"/>
            <a:chExt cx="880126" cy="384199"/>
          </a:xfrm>
        </p:grpSpPr>
        <p:pic>
          <p:nvPicPr>
            <p:cNvPr id="12"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13"/>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a:off x="11229975" y="1201738"/>
            <a:ext cx="190500"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rot="5400000">
            <a:off x="8212931" y="-1650206"/>
            <a:ext cx="187325"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rot="5400000">
            <a:off x="8212931" y="3202782"/>
            <a:ext cx="187325" cy="537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p:cNvPicPr>
          <p:nvPr/>
        </p:nvPicPr>
        <p:blipFill>
          <a:blip r:embed="rId4">
            <a:extLst>
              <a:ext uri="{28A0092B-C50C-407E-A947-70E740481C1C}">
                <a14:useLocalDpi xmlns:a14="http://schemas.microsoft.com/office/drawing/2010/main" val="0"/>
              </a:ext>
            </a:extLst>
          </a:blip>
          <a:srcRect l="-18770" r="-58070"/>
          <a:stretch>
            <a:fillRect/>
          </a:stretch>
        </p:blipFill>
        <p:spPr bwMode="auto">
          <a:xfrm>
            <a:off x="5060950" y="1130300"/>
            <a:ext cx="192088"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925513"/>
            <a:ext cx="91916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32375" y="5640388"/>
            <a:ext cx="9159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32375" y="925513"/>
            <a:ext cx="915988"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idx="1"/>
          </p:nvPr>
        </p:nvSpPr>
        <p:spPr>
          <a:xfrm>
            <a:off x="5253038" y="1122310"/>
            <a:ext cx="5937289" cy="4627069"/>
          </a:xfrm>
        </p:spPr>
        <p:txBody>
          <a:bodyPr rtlCol="0" anchor="ctr">
            <a:normAutofit/>
          </a:bodyPr>
          <a:lstStyle>
            <a:lvl1pPr marL="0" indent="0" algn="l">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8" name="Title Placeholder 1"/>
          <p:cNvSpPr>
            <a:spLocks noGrp="1"/>
          </p:cNvSpPr>
          <p:nvPr>
            <p:ph type="title"/>
          </p:nvPr>
        </p:nvSpPr>
        <p:spPr>
          <a:xfrm>
            <a:off x="838200" y="1046479"/>
            <a:ext cx="3933825" cy="1293597"/>
          </a:xfrm>
          <a:prstGeom prst="rect">
            <a:avLst/>
          </a:prstGeom>
        </p:spPr>
        <p:txBody>
          <a:bodyPr rtlCol="0">
            <a:normAutofit/>
          </a:bodyPr>
          <a:lstStyle/>
          <a:p>
            <a:r>
              <a:rPr lang="en-US"/>
              <a:t>Click to edit Master title style</a:t>
            </a:r>
            <a:endParaRPr lang="en-US" dirty="0"/>
          </a:p>
        </p:txBody>
      </p:sp>
      <p:sp>
        <p:nvSpPr>
          <p:cNvPr id="9" name="Text Placeholder 3"/>
          <p:cNvSpPr>
            <a:spLocks noGrp="1"/>
          </p:cNvSpPr>
          <p:nvPr>
            <p:ph type="body" sz="half" idx="2"/>
          </p:nvPr>
        </p:nvSpPr>
        <p:spPr>
          <a:xfrm>
            <a:off x="839788" y="2448560"/>
            <a:ext cx="3932237" cy="342042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2" name="Date Placeholder 4"/>
          <p:cNvSpPr>
            <a:spLocks noGrp="1"/>
          </p:cNvSpPr>
          <p:nvPr>
            <p:ph type="dt" sz="half" idx="10"/>
          </p:nvPr>
        </p:nvSpPr>
        <p:spPr/>
        <p:txBody>
          <a:bodyPr/>
          <a:lstStyle>
            <a:lvl1pPr>
              <a:defRPr/>
            </a:lvl1pPr>
          </a:lstStyle>
          <a:p>
            <a:pPr>
              <a:defRPr/>
            </a:pPr>
            <a:fld id="{C16913CD-221C-D246-90CE-2D68F4B75ED2}" type="datetimeFigureOut">
              <a:rPr lang="en-US"/>
              <a:pPr>
                <a:defRPr/>
              </a:pPr>
              <a:t>9/23/2017</a:t>
            </a:fld>
            <a:endParaRPr lang="en-US"/>
          </a:p>
        </p:txBody>
      </p:sp>
      <p:sp>
        <p:nvSpPr>
          <p:cNvPr id="23" name="Footer Placeholder 5"/>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4" name="Slide Number Placeholder 6"/>
          <p:cNvSpPr>
            <a:spLocks noGrp="1"/>
          </p:cNvSpPr>
          <p:nvPr>
            <p:ph type="sldNum" sz="quarter" idx="12"/>
          </p:nvPr>
        </p:nvSpPr>
        <p:spPr/>
        <p:txBody>
          <a:bodyPr/>
          <a:lstStyle>
            <a:lvl1pPr>
              <a:defRPr/>
            </a:lvl1pPr>
          </a:lstStyle>
          <a:p>
            <a:pPr>
              <a:defRPr/>
            </a:pPr>
            <a:fld id="{7AA1C6FB-65AE-1C44-8A31-61EA4639915A}" type="slidenum">
              <a:rPr lang="en-US"/>
              <a:pPr>
                <a:defRPr/>
              </a:pPr>
              <a:t>‹#›</a:t>
            </a:fld>
            <a:endParaRPr lang="en-US"/>
          </a:p>
        </p:txBody>
      </p:sp>
    </p:spTree>
    <p:extLst>
      <p:ext uri="{BB962C8B-B14F-4D97-AF65-F5344CB8AC3E}">
        <p14:creationId xmlns:p14="http://schemas.microsoft.com/office/powerpoint/2010/main" val="173610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No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448560"/>
            <a:ext cx="3932237" cy="342042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itle Placeholder 1"/>
          <p:cNvSpPr>
            <a:spLocks noGrp="1"/>
          </p:cNvSpPr>
          <p:nvPr>
            <p:ph type="title"/>
          </p:nvPr>
        </p:nvSpPr>
        <p:spPr>
          <a:xfrm>
            <a:off x="838200" y="1046480"/>
            <a:ext cx="3933825" cy="1313262"/>
          </a:xfrm>
          <a:prstGeom prst="rect">
            <a:avLst/>
          </a:prstGeom>
        </p:spPr>
        <p:txBody>
          <a:bodyPr rtlCol="0">
            <a:normAutofit/>
          </a:bodyPr>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0DE926E2-9023-4647-B189-C393924A6FB7}" type="datetimeFigureOut">
              <a:rPr lang="en-US"/>
              <a:pPr>
                <a:defRPr/>
              </a:pPr>
              <a:t>9/23/2017</a:t>
            </a:fld>
            <a:endParaRPr lang="en-US"/>
          </a:p>
        </p:txBody>
      </p:sp>
      <p:sp>
        <p:nvSpPr>
          <p:cNvPr id="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39BF13-8B50-E449-8199-D26333F95D9B}" type="slidenum">
              <a:rPr lang="en-US"/>
              <a:pPr>
                <a:defRPr/>
              </a:pPr>
              <a:t>‹#›</a:t>
            </a:fld>
            <a:endParaRPr lang="en-US"/>
          </a:p>
        </p:txBody>
      </p:sp>
    </p:spTree>
    <p:extLst>
      <p:ext uri="{BB962C8B-B14F-4D97-AF65-F5344CB8AC3E}">
        <p14:creationId xmlns:p14="http://schemas.microsoft.com/office/powerpoint/2010/main" val="93817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For Console Co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930400"/>
            <a:ext cx="10421938" cy="3973513"/>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278447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116760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4"/>
          <p:cNvGrpSpPr>
            <a:grpSpLocks/>
          </p:cNvGrpSpPr>
          <p:nvPr/>
        </p:nvGrpSpPr>
        <p:grpSpPr bwMode="auto">
          <a:xfrm>
            <a:off x="14288" y="2871788"/>
            <a:ext cx="877887" cy="371475"/>
            <a:chOff x="23967" y="2871758"/>
            <a:chExt cx="877868" cy="370945"/>
          </a:xfrm>
        </p:grpSpPr>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7"/>
          <p:cNvGrpSpPr>
            <a:grpSpLocks/>
          </p:cNvGrpSpPr>
          <p:nvPr/>
        </p:nvGrpSpPr>
        <p:grpSpPr bwMode="auto">
          <a:xfrm>
            <a:off x="14288" y="4210050"/>
            <a:ext cx="877887" cy="369888"/>
            <a:chOff x="23967" y="4209784"/>
            <a:chExt cx="877868" cy="370945"/>
          </a:xfrm>
        </p:grpSpPr>
        <p:pic>
          <p:nvPicPr>
            <p:cNvPr id="17"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20"/>
          <p:cNvGrpSpPr>
            <a:grpSpLocks/>
          </p:cNvGrpSpPr>
          <p:nvPr/>
        </p:nvGrpSpPr>
        <p:grpSpPr bwMode="auto">
          <a:xfrm>
            <a:off x="11315700" y="2871788"/>
            <a:ext cx="876300" cy="382587"/>
            <a:chOff x="11314970" y="2871758"/>
            <a:chExt cx="877030" cy="383257"/>
          </a:xfrm>
        </p:grpSpPr>
        <p:pic>
          <p:nvPicPr>
            <p:cNvPr id="20"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3"/>
          <p:cNvGrpSpPr>
            <a:grpSpLocks/>
          </p:cNvGrpSpPr>
          <p:nvPr/>
        </p:nvGrpSpPr>
        <p:grpSpPr bwMode="auto">
          <a:xfrm>
            <a:off x="11312525" y="4210050"/>
            <a:ext cx="879475" cy="384175"/>
            <a:chOff x="11311874" y="4209784"/>
            <a:chExt cx="880126" cy="384199"/>
          </a:xfrm>
        </p:grpSpPr>
        <p:pic>
          <p:nvPicPr>
            <p:cNvPr id="23" name="Picture 2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88720" y="2359024"/>
            <a:ext cx="9784080" cy="3185792"/>
          </a:xfrm>
        </p:spPr>
        <p:txBody>
          <a:bodyPr/>
          <a:lstStyle>
            <a:lvl1pPr marL="0" indent="0">
              <a:lnSpc>
                <a:spcPct val="55000"/>
              </a:lnSpc>
              <a:buNone/>
              <a:defRPr sz="1200">
                <a:latin typeface="Lucida Console" charset="0"/>
                <a:ea typeface="Lucida Console" charset="0"/>
                <a:cs typeface="Lucida Console" charset="0"/>
              </a:defRPr>
            </a:lvl1pPr>
          </a:lstStyle>
          <a:p>
            <a:pPr lvl="0"/>
            <a:r>
              <a:rPr lang="en-US"/>
              <a:t>Click to edit Master text styles</a:t>
            </a:r>
          </a:p>
        </p:txBody>
      </p:sp>
      <p:sp>
        <p:nvSpPr>
          <p:cNvPr id="25" name="Date Placeholder 3"/>
          <p:cNvSpPr>
            <a:spLocks noGrp="1"/>
          </p:cNvSpPr>
          <p:nvPr>
            <p:ph type="dt" sz="half" idx="10"/>
          </p:nvPr>
        </p:nvSpPr>
        <p:spPr/>
        <p:txBody>
          <a:bodyPr/>
          <a:lstStyle>
            <a:lvl1pPr>
              <a:defRPr/>
            </a:lvl1pPr>
          </a:lstStyle>
          <a:p>
            <a:pPr>
              <a:defRPr/>
            </a:pPr>
            <a:fld id="{67A4302B-B0FB-4A46-8394-91D6E6222066}" type="datetimeFigureOut">
              <a:rPr lang="en-US"/>
              <a:pPr>
                <a:defRPr/>
              </a:pPr>
              <a:t>9/23/2017</a:t>
            </a:fld>
            <a:endParaRPr lang="en-US"/>
          </a:p>
        </p:txBody>
      </p:sp>
      <p:sp>
        <p:nvSpPr>
          <p:cNvPr id="2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7" name="Slide Number Placeholder 5"/>
          <p:cNvSpPr>
            <a:spLocks noGrp="1"/>
          </p:cNvSpPr>
          <p:nvPr>
            <p:ph type="sldNum" sz="quarter" idx="12"/>
          </p:nvPr>
        </p:nvSpPr>
        <p:spPr/>
        <p:txBody>
          <a:bodyPr/>
          <a:lstStyle>
            <a:lvl1pPr>
              <a:defRPr/>
            </a:lvl1pPr>
          </a:lstStyle>
          <a:p>
            <a:pPr>
              <a:defRPr/>
            </a:pPr>
            <a:fld id="{66AB52F8-5D9E-6C40-ABB8-3BB16C7C2FFB}" type="slidenum">
              <a:rPr lang="en-US"/>
              <a:pPr>
                <a:defRPr/>
              </a:pPr>
              <a:t>‹#›</a:t>
            </a:fld>
            <a:endParaRPr lang="en-US"/>
          </a:p>
        </p:txBody>
      </p:sp>
    </p:spTree>
    <p:extLst>
      <p:ext uri="{BB962C8B-B14F-4D97-AF65-F5344CB8AC3E}">
        <p14:creationId xmlns:p14="http://schemas.microsoft.com/office/powerpoint/2010/main" val="10395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Full - with Fram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904875" y="1930400"/>
            <a:ext cx="10421938" cy="3973513"/>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6788" y="-2784475"/>
            <a:ext cx="190500"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18770" r="-58070"/>
          <a:stretch>
            <a:fillRect/>
          </a:stretch>
        </p:blipFill>
        <p:spPr bwMode="auto">
          <a:xfrm rot="5400000">
            <a:off x="6045994" y="1167607"/>
            <a:ext cx="192087" cy="949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11229975" y="2060575"/>
            <a:ext cx="190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01313" y="5649913"/>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0"/>
          <p:cNvPicPr>
            <a:picLocks/>
          </p:cNvPicPr>
          <p:nvPr/>
        </p:nvPicPr>
        <p:blipFill>
          <a:blip r:embed="rId3">
            <a:extLst>
              <a:ext uri="{28A0092B-C50C-407E-A947-70E740481C1C}">
                <a14:useLocalDpi xmlns:a14="http://schemas.microsoft.com/office/drawing/2010/main" val="0"/>
              </a:ext>
            </a:extLst>
          </a:blip>
          <a:srcRect l="-18770" r="-58070"/>
          <a:stretch>
            <a:fillRect/>
          </a:stretch>
        </p:blipFill>
        <p:spPr bwMode="auto">
          <a:xfrm>
            <a:off x="838200" y="2060575"/>
            <a:ext cx="1920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501313" y="1884363"/>
            <a:ext cx="9159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8038" y="5640388"/>
            <a:ext cx="915987"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4"/>
          <p:cNvGrpSpPr>
            <a:grpSpLocks/>
          </p:cNvGrpSpPr>
          <p:nvPr/>
        </p:nvGrpSpPr>
        <p:grpSpPr bwMode="auto">
          <a:xfrm>
            <a:off x="14288" y="2871788"/>
            <a:ext cx="877887" cy="371475"/>
            <a:chOff x="23967" y="2871758"/>
            <a:chExt cx="877868" cy="370945"/>
          </a:xfrm>
        </p:grpSpPr>
        <p:pic>
          <p:nvPicPr>
            <p:cNvPr id="14" name="Picture 1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295361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oup 17"/>
          <p:cNvGrpSpPr>
            <a:grpSpLocks/>
          </p:cNvGrpSpPr>
          <p:nvPr/>
        </p:nvGrpSpPr>
        <p:grpSpPr bwMode="auto">
          <a:xfrm>
            <a:off x="14288" y="4210050"/>
            <a:ext cx="877887" cy="369888"/>
            <a:chOff x="23967" y="4209784"/>
            <a:chExt cx="877868" cy="370945"/>
          </a:xfrm>
        </p:grpSpPr>
        <p:pic>
          <p:nvPicPr>
            <p:cNvPr id="17" name="Picture 18"/>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297068"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57292" y="4291643"/>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20"/>
          <p:cNvGrpSpPr>
            <a:grpSpLocks/>
          </p:cNvGrpSpPr>
          <p:nvPr/>
        </p:nvGrpSpPr>
        <p:grpSpPr bwMode="auto">
          <a:xfrm>
            <a:off x="11315700" y="2871788"/>
            <a:ext cx="876300" cy="382587"/>
            <a:chOff x="11314970" y="2871758"/>
            <a:chExt cx="877030" cy="383257"/>
          </a:xfrm>
        </p:grpSpPr>
        <p:pic>
          <p:nvPicPr>
            <p:cNvPr id="20" name="Picture 2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4970" y="2965929"/>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2598657"/>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3"/>
          <p:cNvGrpSpPr>
            <a:grpSpLocks/>
          </p:cNvGrpSpPr>
          <p:nvPr/>
        </p:nvGrpSpPr>
        <p:grpSpPr bwMode="auto">
          <a:xfrm>
            <a:off x="11312525" y="4210050"/>
            <a:ext cx="879475" cy="384175"/>
            <a:chOff x="11311874" y="4209784"/>
            <a:chExt cx="880126" cy="384199"/>
          </a:xfrm>
        </p:grpSpPr>
        <p:pic>
          <p:nvPicPr>
            <p:cNvPr id="23" name="Picture 2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1311874" y="4304897"/>
              <a:ext cx="144543" cy="28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p:cNvPicPr>
              <a:picLocks noChangeAspect="1"/>
            </p:cNvPicPr>
            <p:nvPr/>
          </p:nvPicPr>
          <p:blipFill>
            <a:blip r:embed="rId3">
              <a:extLst>
                <a:ext uri="{28A0092B-C50C-407E-A947-70E740481C1C}">
                  <a14:useLocalDpi xmlns:a14="http://schemas.microsoft.com/office/drawing/2010/main" val="0"/>
                </a:ext>
              </a:extLst>
            </a:blip>
            <a:srcRect l="-121597" t="7014" r="-5" b="25398"/>
            <a:stretch>
              <a:fillRect/>
            </a:stretch>
          </p:blipFill>
          <p:spPr bwMode="auto">
            <a:xfrm rot="5400000">
              <a:off x="11682337" y="3936683"/>
              <a:ext cx="236562" cy="78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88720" y="2226789"/>
            <a:ext cx="9784080" cy="3422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Date Placeholder 3"/>
          <p:cNvSpPr>
            <a:spLocks noGrp="1"/>
          </p:cNvSpPr>
          <p:nvPr>
            <p:ph type="dt" sz="half" idx="10"/>
          </p:nvPr>
        </p:nvSpPr>
        <p:spPr/>
        <p:txBody>
          <a:bodyPr/>
          <a:lstStyle>
            <a:lvl1pPr>
              <a:defRPr/>
            </a:lvl1pPr>
          </a:lstStyle>
          <a:p>
            <a:pPr>
              <a:defRPr/>
            </a:pPr>
            <a:fld id="{6A97E466-A01D-0644-980D-F09373F36AD1}" type="datetimeFigureOut">
              <a:rPr lang="en-US"/>
              <a:pPr>
                <a:defRPr/>
              </a:pPr>
              <a:t>9/23/2017</a:t>
            </a:fld>
            <a:endParaRPr lang="en-US"/>
          </a:p>
        </p:txBody>
      </p:sp>
      <p:sp>
        <p:nvSpPr>
          <p:cNvPr id="26" name="Footer Placeholder 4"/>
          <p:cNvSpPr>
            <a:spLocks noGrp="1"/>
          </p:cNvSpPr>
          <p:nvPr>
            <p:ph type="ftr" sz="quarter" idx="11"/>
          </p:nvPr>
        </p:nvSpPr>
        <p:spPr>
          <a:xfrm>
            <a:off x="4460875" y="6311900"/>
            <a:ext cx="3479800" cy="365125"/>
          </a:xfrm>
          <a:prstGeom prst="rect">
            <a:avLst/>
          </a:prstGeom>
        </p:spPr>
        <p:txBody>
          <a:bodyPr/>
          <a:lstStyle>
            <a:lvl1pPr>
              <a:defRPr/>
            </a:lvl1pPr>
          </a:lstStyle>
          <a:p>
            <a:pPr>
              <a:defRPr/>
            </a:pPr>
            <a:endParaRPr lang="en-US"/>
          </a:p>
        </p:txBody>
      </p:sp>
      <p:sp>
        <p:nvSpPr>
          <p:cNvPr id="27" name="Slide Number Placeholder 5"/>
          <p:cNvSpPr>
            <a:spLocks noGrp="1"/>
          </p:cNvSpPr>
          <p:nvPr>
            <p:ph type="sldNum" sz="quarter" idx="12"/>
          </p:nvPr>
        </p:nvSpPr>
        <p:spPr/>
        <p:txBody>
          <a:bodyPr/>
          <a:lstStyle>
            <a:lvl1pPr>
              <a:defRPr/>
            </a:lvl1pPr>
          </a:lstStyle>
          <a:p>
            <a:pPr>
              <a:defRPr/>
            </a:pPr>
            <a:fld id="{868AC66F-2EA5-F546-AA97-D2C23DCD2816}" type="slidenum">
              <a:rPr lang="en-US"/>
              <a:pPr>
                <a:defRPr/>
              </a:pPr>
              <a:t>‹#›</a:t>
            </a:fld>
            <a:endParaRPr lang="en-US"/>
          </a:p>
        </p:txBody>
      </p:sp>
    </p:spTree>
    <p:extLst>
      <p:ext uri="{BB962C8B-B14F-4D97-AF65-F5344CB8AC3E}">
        <p14:creationId xmlns:p14="http://schemas.microsoft.com/office/powerpoint/2010/main" val="33005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1046163"/>
            <a:ext cx="10515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1133138" y="138113"/>
            <a:ext cx="604837" cy="365125"/>
          </a:xfrm>
          <a:prstGeom prst="rect">
            <a:avLst/>
          </a:prstGeom>
        </p:spPr>
        <p:txBody>
          <a:bodyPr vert="horz" lIns="91440" tIns="45720" rIns="91440" bIns="45720" rtlCol="0" anchor="ctr"/>
          <a:lstStyle>
            <a:lvl1pPr algn="r" eaLnBrk="1" fontAlgn="auto" hangingPunct="1">
              <a:spcBef>
                <a:spcPts val="0"/>
              </a:spcBef>
              <a:spcAft>
                <a:spcPts val="0"/>
              </a:spcAft>
              <a:defRPr sz="600" b="1" i="0">
                <a:solidFill>
                  <a:schemeClr val="bg1">
                    <a:lumMod val="65000"/>
                  </a:schemeClr>
                </a:solidFill>
                <a:latin typeface="Segoe UI Semibold" charset="0"/>
                <a:ea typeface="Segoe UI Semibold" charset="0"/>
                <a:cs typeface="Segoe UI Semibold" charset="0"/>
              </a:defRPr>
            </a:lvl1pPr>
          </a:lstStyle>
          <a:p>
            <a:pPr>
              <a:defRPr/>
            </a:pPr>
            <a:fld id="{35FE9721-0ECD-2D46-8F3F-33ABDE708D88}" type="datetimeFigureOut">
              <a:rPr lang="en-US"/>
              <a:pPr>
                <a:defRPr/>
              </a:pPr>
              <a:t>9/23/2017</a:t>
            </a:fld>
            <a:endParaRPr lang="en-US"/>
          </a:p>
        </p:txBody>
      </p:sp>
      <p:sp>
        <p:nvSpPr>
          <p:cNvPr id="6" name="Slide Number Placeholder 5"/>
          <p:cNvSpPr>
            <a:spLocks noGrp="1"/>
          </p:cNvSpPr>
          <p:nvPr>
            <p:ph type="sldNum" sz="quarter" idx="4"/>
          </p:nvPr>
        </p:nvSpPr>
        <p:spPr>
          <a:xfrm>
            <a:off x="11739563" y="138113"/>
            <a:ext cx="320675" cy="365125"/>
          </a:xfrm>
          <a:prstGeom prst="rect">
            <a:avLst/>
          </a:prstGeom>
        </p:spPr>
        <p:txBody>
          <a:bodyPr vert="horz" lIns="91440" tIns="45720" rIns="91440" bIns="45720" rtlCol="0" anchor="ctr"/>
          <a:lstStyle>
            <a:lvl1pPr algn="l" eaLnBrk="1" fontAlgn="auto" hangingPunct="1">
              <a:spcBef>
                <a:spcPts val="0"/>
              </a:spcBef>
              <a:spcAft>
                <a:spcPts val="0"/>
              </a:spcAft>
              <a:defRPr sz="600" b="1" i="0">
                <a:solidFill>
                  <a:schemeClr val="bg1">
                    <a:lumMod val="65000"/>
                  </a:schemeClr>
                </a:solidFill>
                <a:latin typeface="Segoe UI Semibold" charset="0"/>
                <a:ea typeface="Segoe UI Semibold" charset="0"/>
                <a:cs typeface="Segoe UI Semibold" charset="0"/>
              </a:defRPr>
            </a:lvl1pPr>
          </a:lstStyle>
          <a:p>
            <a:pPr>
              <a:defRPr/>
            </a:pPr>
            <a:fld id="{C9FBD4B2-959E-8B4E-932F-8C1B1877B7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 id="2147483870" r:id="rId18"/>
  </p:sldLayoutIdLst>
  <p:txStyles>
    <p:titleStyle>
      <a:lvl1pPr algn="l" rtl="0" eaLnBrk="1" fontAlgn="base" hangingPunct="1">
        <a:lnSpc>
          <a:spcPct val="90000"/>
        </a:lnSpc>
        <a:spcBef>
          <a:spcPct val="0"/>
        </a:spcBef>
        <a:spcAft>
          <a:spcPct val="0"/>
        </a:spcAft>
        <a:defRPr sz="3000" b="1" kern="1200">
          <a:solidFill>
            <a:schemeClr val="accent2"/>
          </a:solidFill>
          <a:latin typeface="Segoe UI Semibold" charset="0"/>
          <a:ea typeface="Segoe UI Semibold" charset="0"/>
          <a:cs typeface="Segoe UI Semibold" charset="0"/>
        </a:defRPr>
      </a:lvl1pPr>
      <a:lvl2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2pPr>
      <a:lvl3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3pPr>
      <a:lvl4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4pPr>
      <a:lvl5pPr algn="l" rtl="0" eaLnBrk="1" fontAlgn="base" hangingPunct="1">
        <a:lnSpc>
          <a:spcPct val="90000"/>
        </a:lnSpc>
        <a:spcBef>
          <a:spcPct val="0"/>
        </a:spcBef>
        <a:spcAft>
          <a:spcPct val="0"/>
        </a:spcAft>
        <a:defRPr sz="3000" b="1">
          <a:solidFill>
            <a:schemeClr val="accent2"/>
          </a:solidFill>
          <a:latin typeface="Segoe UI Semibold" charset="0"/>
          <a:ea typeface="Segoe UI Semibold" charset="0"/>
          <a:cs typeface="Segoe UI Semibold" charset="0"/>
        </a:defRPr>
      </a:lvl5pPr>
      <a:lvl6pPr marL="4572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6pPr>
      <a:lvl7pPr marL="9144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7pPr>
      <a:lvl8pPr marL="13716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8pPr>
      <a:lvl9pPr marL="1828800" algn="l" rtl="0" eaLnBrk="1" fontAlgn="base" hangingPunct="1">
        <a:lnSpc>
          <a:spcPct val="90000"/>
        </a:lnSpc>
        <a:spcBef>
          <a:spcPct val="0"/>
        </a:spcBef>
        <a:spcAft>
          <a:spcPct val="0"/>
        </a:spcAft>
        <a:defRPr sz="4000" b="1">
          <a:solidFill>
            <a:schemeClr val="accent2"/>
          </a:solidFill>
          <a:latin typeface="Segoe UI Semibold" charset="0"/>
          <a:ea typeface="Segoe UI Semibold" charset="0"/>
          <a:cs typeface="Segoe UI Semibold" charset="0"/>
        </a:defRPr>
      </a:lvl9pPr>
    </p:titleStyle>
    <p:bodyStyle>
      <a:lvl1pPr marL="228600" indent="-228600" algn="l" rtl="0" eaLnBrk="1" fontAlgn="base" hangingPunct="1">
        <a:lnSpc>
          <a:spcPct val="90000"/>
        </a:lnSpc>
        <a:spcBef>
          <a:spcPts val="1000"/>
        </a:spcBef>
        <a:spcAft>
          <a:spcPct val="0"/>
        </a:spcAft>
        <a:buFont typeface="Arial" charset="0"/>
        <a:buChar char="•"/>
        <a:defRPr sz="2400" kern="1200">
          <a:solidFill>
            <a:schemeClr val="bg1"/>
          </a:solidFill>
          <a:latin typeface="Segoe UI Light" charset="0"/>
          <a:ea typeface="Segoe UI Light" charset="0"/>
          <a:cs typeface="Segoe UI Light" charset="0"/>
        </a:defRPr>
      </a:lvl1pPr>
      <a:lvl2pPr marL="685800" indent="-228600" algn="l" rtl="0" eaLnBrk="1" fontAlgn="base" hangingPunct="1">
        <a:lnSpc>
          <a:spcPct val="90000"/>
        </a:lnSpc>
        <a:spcBef>
          <a:spcPts val="500"/>
        </a:spcBef>
        <a:spcAft>
          <a:spcPct val="0"/>
        </a:spcAft>
        <a:buFont typeface="Arial" charset="0"/>
        <a:buChar char="•"/>
        <a:defRPr sz="2000" kern="1200">
          <a:solidFill>
            <a:schemeClr val="bg1"/>
          </a:solidFill>
          <a:latin typeface="Segoe UI Light" charset="0"/>
          <a:ea typeface="Segoe UI Light" charset="0"/>
          <a:cs typeface="Segoe UI Light" charset="0"/>
        </a:defRPr>
      </a:lvl2pPr>
      <a:lvl3pPr marL="1143000" indent="-228600" algn="l" rtl="0" eaLnBrk="1" fontAlgn="base" hangingPunct="1">
        <a:lnSpc>
          <a:spcPct val="90000"/>
        </a:lnSpc>
        <a:spcBef>
          <a:spcPts val="500"/>
        </a:spcBef>
        <a:spcAft>
          <a:spcPct val="0"/>
        </a:spcAft>
        <a:buFont typeface="Arial" charset="0"/>
        <a:buChar char="•"/>
        <a:defRPr kern="1200">
          <a:solidFill>
            <a:schemeClr val="bg1"/>
          </a:solidFill>
          <a:latin typeface="Segoe UI Light" charset="0"/>
          <a:ea typeface="Segoe UI Light" charset="0"/>
          <a:cs typeface="Segoe UI Light" charset="0"/>
        </a:defRPr>
      </a:lvl3pPr>
      <a:lvl4pPr marL="1600200" indent="-228600" algn="l" rtl="0" eaLnBrk="1" fontAlgn="base" hangingPunct="1">
        <a:lnSpc>
          <a:spcPct val="90000"/>
        </a:lnSpc>
        <a:spcBef>
          <a:spcPts val="500"/>
        </a:spcBef>
        <a:spcAft>
          <a:spcPct val="0"/>
        </a:spcAft>
        <a:buFont typeface="Arial" charset="0"/>
        <a:buChar char="•"/>
        <a:defRPr sz="1600" kern="1200">
          <a:solidFill>
            <a:schemeClr val="bg1"/>
          </a:solidFill>
          <a:latin typeface="Segoe UI Light" charset="0"/>
          <a:ea typeface="Segoe UI Light" charset="0"/>
          <a:cs typeface="Segoe UI Light" charset="0"/>
        </a:defRPr>
      </a:lvl4pPr>
      <a:lvl5pPr marL="2057400" indent="-228600" algn="l" rtl="0" eaLnBrk="1" fontAlgn="base" hangingPunct="1">
        <a:lnSpc>
          <a:spcPct val="90000"/>
        </a:lnSpc>
        <a:spcBef>
          <a:spcPts val="500"/>
        </a:spcBef>
        <a:spcAft>
          <a:spcPct val="0"/>
        </a:spcAft>
        <a:buFont typeface="Arial" charset="0"/>
        <a:buChar char="•"/>
        <a:defRPr sz="1400" kern="1200">
          <a:solidFill>
            <a:schemeClr val="bg1"/>
          </a:solidFill>
          <a:latin typeface="Segoe UI Light" charset="0"/>
          <a:ea typeface="Segoe UI Light" charset="0"/>
          <a:cs typeface="Segoe UI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noFill/>
        </p:spPr>
        <p:txBody>
          <a:bodyPr vert="horz" wrap="square" lIns="89642" tIns="89642" rIns="89642" bIns="89642" numCol="1" anchor="t" anchorCtr="0" compatLnSpc="1">
            <a:prstTxWarp prst="textNoShape">
              <a:avLst/>
            </a:prstTxWarp>
          </a:bodyPr>
          <a:lstStyle>
            <a:lvl1pPr>
              <a:defRPr sz="6000" spc="-80" baseline="0">
                <a:solidFill>
                  <a:srgbClr val="0072C6"/>
                </a:solidFill>
              </a:defRPr>
            </a:lvl1pPr>
          </a:lstStyle>
          <a:p>
            <a:r>
              <a:rPr lang="en-US" dirty="0">
                <a:solidFill>
                  <a:schemeClr val="bg1"/>
                </a:solidFill>
              </a:rPr>
              <a:t>Data Driven Bots</a:t>
            </a:r>
          </a:p>
        </p:txBody>
      </p:sp>
    </p:spTree>
    <p:extLst>
      <p:ext uri="{BB962C8B-B14F-4D97-AF65-F5344CB8AC3E}">
        <p14:creationId xmlns:p14="http://schemas.microsoft.com/office/powerpoint/2010/main" val="184230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Entertainment Options</a:t>
            </a:r>
          </a:p>
        </p:txBody>
      </p:sp>
      <p:graphicFrame>
        <p:nvGraphicFramePr>
          <p:cNvPr id="4" name="Table 3"/>
          <p:cNvGraphicFramePr>
            <a:graphicFrameLocks noGrp="1"/>
          </p:cNvGraphicFramePr>
          <p:nvPr>
            <p:extLst/>
          </p:nvPr>
        </p:nvGraphicFramePr>
        <p:xfrm>
          <a:off x="1" y="1778218"/>
          <a:ext cx="12192000" cy="4054144"/>
        </p:xfrm>
        <a:graphic>
          <a:graphicData uri="http://schemas.openxmlformats.org/drawingml/2006/table">
            <a:tbl>
              <a:tblPr firstRow="1" bandRow="1">
                <a:tableStyleId>{5C22544A-7EE6-4342-B048-85BDC9FD1C3A}</a:tableStyleId>
              </a:tblPr>
              <a:tblGrid>
                <a:gridCol w="2759528">
                  <a:extLst>
                    <a:ext uri="{9D8B030D-6E8A-4147-A177-3AD203B41FA5}">
                      <a16:colId xmlns:a16="http://schemas.microsoft.com/office/drawing/2014/main" val="2393044569"/>
                    </a:ext>
                  </a:extLst>
                </a:gridCol>
                <a:gridCol w="1445656">
                  <a:extLst>
                    <a:ext uri="{9D8B030D-6E8A-4147-A177-3AD203B41FA5}">
                      <a16:colId xmlns:a16="http://schemas.microsoft.com/office/drawing/2014/main" val="1231421613"/>
                    </a:ext>
                  </a:extLst>
                </a:gridCol>
                <a:gridCol w="2767115">
                  <a:extLst>
                    <a:ext uri="{9D8B030D-6E8A-4147-A177-3AD203B41FA5}">
                      <a16:colId xmlns:a16="http://schemas.microsoft.com/office/drawing/2014/main" val="2614917091"/>
                    </a:ext>
                  </a:extLst>
                </a:gridCol>
                <a:gridCol w="5219701">
                  <a:extLst>
                    <a:ext uri="{9D8B030D-6E8A-4147-A177-3AD203B41FA5}">
                      <a16:colId xmlns:a16="http://schemas.microsoft.com/office/drawing/2014/main" val="121573744"/>
                    </a:ext>
                  </a:extLst>
                </a:gridCol>
              </a:tblGrid>
              <a:tr h="625630">
                <a:tc>
                  <a:txBody>
                    <a:bodyPr/>
                    <a:lstStyle/>
                    <a:p>
                      <a:r>
                        <a:rPr lang="en-US" sz="2700" dirty="0"/>
                        <a:t>Title</a:t>
                      </a:r>
                    </a:p>
                  </a:txBody>
                  <a:tcPr marL="89642" marR="89642" marT="44821" marB="44821"/>
                </a:tc>
                <a:tc>
                  <a:txBody>
                    <a:bodyPr/>
                    <a:lstStyle/>
                    <a:p>
                      <a:r>
                        <a:rPr lang="en-US" sz="2700" dirty="0"/>
                        <a:t>Day</a:t>
                      </a:r>
                    </a:p>
                  </a:txBody>
                  <a:tcPr marL="89642" marR="89642" marT="44821" marB="44821"/>
                </a:tc>
                <a:tc>
                  <a:txBody>
                    <a:bodyPr/>
                    <a:lstStyle/>
                    <a:p>
                      <a:r>
                        <a:rPr lang="en-US" sz="2700" dirty="0"/>
                        <a:t>Category</a:t>
                      </a:r>
                    </a:p>
                  </a:txBody>
                  <a:tcPr marL="89642" marR="89642" marT="44821" marB="44821"/>
                </a:tc>
                <a:tc>
                  <a:txBody>
                    <a:bodyPr/>
                    <a:lstStyle/>
                    <a:p>
                      <a:r>
                        <a:rPr lang="en-US" sz="2700" dirty="0"/>
                        <a:t>Description</a:t>
                      </a:r>
                    </a:p>
                  </a:txBody>
                  <a:tcPr marL="89642" marR="89642" marT="44821" marB="44821"/>
                </a:tc>
                <a:extLst>
                  <a:ext uri="{0D108BD9-81ED-4DB2-BD59-A6C34878D82A}">
                    <a16:rowId xmlns:a16="http://schemas.microsoft.com/office/drawing/2014/main" val="4093904309"/>
                  </a:ext>
                </a:extLst>
              </a:tr>
              <a:tr h="649596">
                <a:tc>
                  <a:txBody>
                    <a:bodyPr/>
                    <a:lstStyle/>
                    <a:p>
                      <a:r>
                        <a:rPr lang="en-US" sz="2700" dirty="0"/>
                        <a:t>Huygens Hike</a:t>
                      </a:r>
                    </a:p>
                  </a:txBody>
                  <a:tcPr marL="89642" marR="89642" marT="44821" marB="44821"/>
                </a:tc>
                <a:tc>
                  <a:txBody>
                    <a:bodyPr/>
                    <a:lstStyle/>
                    <a:p>
                      <a:r>
                        <a:rPr lang="en-US" sz="2700" dirty="0"/>
                        <a:t>Saturday</a:t>
                      </a:r>
                    </a:p>
                  </a:txBody>
                  <a:tcPr marL="89642" marR="89642" marT="44821" marB="44821"/>
                </a:tc>
                <a:tc>
                  <a:txBody>
                    <a:bodyPr/>
                    <a:lstStyle/>
                    <a:p>
                      <a:r>
                        <a:rPr lang="en-US" sz="2700" dirty="0"/>
                        <a:t>Crater Exploration</a:t>
                      </a:r>
                    </a:p>
                  </a:txBody>
                  <a:tcPr marL="89642" marR="89642" marT="44821" marB="44821"/>
                </a:tc>
                <a:tc>
                  <a:txBody>
                    <a:bodyPr/>
                    <a:lstStyle/>
                    <a:p>
                      <a:r>
                        <a:rPr lang="en-US" sz="2700" dirty="0"/>
                        <a:t>Explore Mars' largest crater</a:t>
                      </a:r>
                    </a:p>
                  </a:txBody>
                  <a:tcPr marL="89642" marR="89642" marT="44821" marB="44821"/>
                </a:tc>
                <a:extLst>
                  <a:ext uri="{0D108BD9-81ED-4DB2-BD59-A6C34878D82A}">
                    <a16:rowId xmlns:a16="http://schemas.microsoft.com/office/drawing/2014/main" val="2426493875"/>
                  </a:ext>
                </a:extLst>
              </a:tr>
              <a:tr h="926306">
                <a:tc>
                  <a:txBody>
                    <a:bodyPr/>
                    <a:lstStyle/>
                    <a:p>
                      <a:r>
                        <a:rPr lang="en-US" sz="2700" dirty="0"/>
                        <a:t>Schiaparelli Hike</a:t>
                      </a:r>
                    </a:p>
                  </a:txBody>
                  <a:tcPr marL="89642" marR="89642" marT="44821" marB="448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700" dirty="0"/>
                        <a:t>Sunday</a:t>
                      </a:r>
                    </a:p>
                  </a:txBody>
                  <a:tcPr marL="89642" marR="89642" marT="44821" marB="448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700" dirty="0"/>
                        <a:t>Crater Exploration</a:t>
                      </a:r>
                    </a:p>
                  </a:txBody>
                  <a:tcPr marL="89642" marR="89642" marT="44821" marB="44821"/>
                </a:tc>
                <a:tc>
                  <a:txBody>
                    <a:bodyPr/>
                    <a:lstStyle/>
                    <a:p>
                      <a:r>
                        <a:rPr lang="en-US" sz="2700" dirty="0"/>
                        <a:t>See the impact of climate change on Mars</a:t>
                      </a:r>
                    </a:p>
                  </a:txBody>
                  <a:tcPr marL="89642" marR="89642" marT="44821" marB="44821"/>
                </a:tc>
                <a:extLst>
                  <a:ext uri="{0D108BD9-81ED-4DB2-BD59-A6C34878D82A}">
                    <a16:rowId xmlns:a16="http://schemas.microsoft.com/office/drawing/2014/main" val="626922984"/>
                  </a:ext>
                </a:extLst>
              </a:tr>
              <a:tr h="926306">
                <a:tc>
                  <a:txBody>
                    <a:bodyPr/>
                    <a:lstStyle/>
                    <a:p>
                      <a:r>
                        <a:rPr lang="en-US" sz="2700" dirty="0"/>
                        <a:t>Movie Night</a:t>
                      </a:r>
                    </a:p>
                  </a:txBody>
                  <a:tcPr marL="89642" marR="89642" marT="44821" marB="44821"/>
                </a:tc>
                <a:tc>
                  <a:txBody>
                    <a:bodyPr/>
                    <a:lstStyle/>
                    <a:p>
                      <a:r>
                        <a:rPr lang="en-US" sz="2700" dirty="0"/>
                        <a:t>Friday</a:t>
                      </a:r>
                    </a:p>
                  </a:txBody>
                  <a:tcPr marL="89642" marR="89642" marT="44821" marB="44821"/>
                </a:tc>
                <a:tc>
                  <a:txBody>
                    <a:bodyPr/>
                    <a:lstStyle/>
                    <a:p>
                      <a:r>
                        <a:rPr lang="en-US" sz="2700" dirty="0"/>
                        <a:t>Relaxation</a:t>
                      </a:r>
                    </a:p>
                  </a:txBody>
                  <a:tcPr marL="89642" marR="89642" marT="44821" marB="44821"/>
                </a:tc>
                <a:tc>
                  <a:txBody>
                    <a:bodyPr/>
                    <a:lstStyle/>
                    <a:p>
                      <a:r>
                        <a:rPr lang="en-US" sz="2700" dirty="0"/>
                        <a:t>See the latest movies from Hollywood, USA</a:t>
                      </a:r>
                    </a:p>
                  </a:txBody>
                  <a:tcPr marL="89642" marR="89642" marT="44821" marB="44821"/>
                </a:tc>
                <a:extLst>
                  <a:ext uri="{0D108BD9-81ED-4DB2-BD59-A6C34878D82A}">
                    <a16:rowId xmlns:a16="http://schemas.microsoft.com/office/drawing/2014/main" val="4070001454"/>
                  </a:ext>
                </a:extLst>
              </a:tr>
              <a:tr h="926306">
                <a:tc>
                  <a:txBody>
                    <a:bodyPr/>
                    <a:lstStyle/>
                    <a:p>
                      <a:r>
                        <a:rPr lang="en-US" sz="2700" dirty="0"/>
                        <a:t>Board Game Night</a:t>
                      </a:r>
                    </a:p>
                  </a:txBody>
                  <a:tcPr marL="89642" marR="89642" marT="44821" marB="44821"/>
                </a:tc>
                <a:tc>
                  <a:txBody>
                    <a:bodyPr/>
                    <a:lstStyle/>
                    <a:p>
                      <a:r>
                        <a:rPr lang="en-US" sz="2700" dirty="0"/>
                        <a:t>Tuesday</a:t>
                      </a:r>
                    </a:p>
                  </a:txBody>
                  <a:tcPr marL="89642" marR="89642" marT="44821" marB="44821"/>
                </a:tc>
                <a:tc>
                  <a:txBody>
                    <a:bodyPr/>
                    <a:lstStyle/>
                    <a:p>
                      <a:r>
                        <a:rPr lang="en-US" sz="2700" dirty="0"/>
                        <a:t>Social</a:t>
                      </a:r>
                    </a:p>
                  </a:txBody>
                  <a:tcPr marL="89642" marR="89642" marT="44821" marB="44821"/>
                </a:tc>
                <a:tc>
                  <a:txBody>
                    <a:bodyPr/>
                    <a:lstStyle/>
                    <a:p>
                      <a:r>
                        <a:rPr lang="en-US" sz="2700" dirty="0"/>
                        <a:t>A little taste of home, gaming style, with your fellow scientists</a:t>
                      </a:r>
                    </a:p>
                  </a:txBody>
                  <a:tcPr marL="89642" marR="89642" marT="44821" marB="44821"/>
                </a:tc>
                <a:extLst>
                  <a:ext uri="{0D108BD9-81ED-4DB2-BD59-A6C34878D82A}">
                    <a16:rowId xmlns:a16="http://schemas.microsoft.com/office/drawing/2014/main" val="3529373526"/>
                  </a:ext>
                </a:extLst>
              </a:tr>
            </a:tbl>
          </a:graphicData>
        </a:graphic>
      </p:graphicFrame>
    </p:spTree>
    <p:extLst>
      <p:ext uri="{BB962C8B-B14F-4D97-AF65-F5344CB8AC3E}">
        <p14:creationId xmlns:p14="http://schemas.microsoft.com/office/powerpoint/2010/main" val="15812289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34787" y="1046163"/>
            <a:ext cx="10515600" cy="644525"/>
          </a:xfrm>
        </p:spPr>
        <p:txBody>
          <a:bodyPr/>
          <a:lstStyle/>
          <a:p>
            <a:r>
              <a:rPr lang="en-US" dirty="0"/>
              <a:t>Azure Search</a:t>
            </a:r>
          </a:p>
        </p:txBody>
      </p:sp>
      <p:pic>
        <p:nvPicPr>
          <p:cNvPr id="4" name="Picture 3" descr="Smartphone Excitement by erlandh - A spiky ..."/>
          <p:cNvPicPr>
            <a:picLocks noChangeAspect="1"/>
          </p:cNvPicPr>
          <p:nvPr/>
        </p:nvPicPr>
        <p:blipFill>
          <a:blip r:embed="rId2"/>
          <a:stretch>
            <a:fillRect/>
          </a:stretch>
        </p:blipFill>
        <p:spPr>
          <a:xfrm>
            <a:off x="10279316" y="1561449"/>
            <a:ext cx="841879" cy="2016475"/>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833270" y="1486746"/>
            <a:ext cx="2004505" cy="2004505"/>
          </a:xfrm>
          <a:prstGeom prst="rect">
            <a:avLst/>
          </a:prstGeom>
        </p:spPr>
      </p:pic>
      <p:sp>
        <p:nvSpPr>
          <p:cNvPr id="6" name="Cloud 5"/>
          <p:cNvSpPr/>
          <p:nvPr/>
        </p:nvSpPr>
        <p:spPr bwMode="auto">
          <a:xfrm>
            <a:off x="642749" y="4242596"/>
            <a:ext cx="3212189" cy="971127"/>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7" name="Rectangle: Rounded Corners 6"/>
          <p:cNvSpPr/>
          <p:nvPr/>
        </p:nvSpPr>
        <p:spPr bwMode="auto">
          <a:xfrm>
            <a:off x="2582642" y="4768345"/>
            <a:ext cx="2539870" cy="1045829"/>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What entertainment is available?</a:t>
            </a:r>
          </a:p>
        </p:txBody>
      </p:sp>
      <p:sp>
        <p:nvSpPr>
          <p:cNvPr id="9" name="Rectangle: Rounded Corners 8"/>
          <p:cNvSpPr/>
          <p:nvPr/>
        </p:nvSpPr>
        <p:spPr bwMode="auto">
          <a:xfrm>
            <a:off x="2265367" y="4764318"/>
            <a:ext cx="3139385" cy="1045829"/>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Categories:</a:t>
            </a:r>
          </a:p>
          <a:p>
            <a:pPr algn="ctr" defTabSz="914102">
              <a:lnSpc>
                <a:spcPct val="90000"/>
              </a:lnSpc>
            </a:pPr>
            <a:r>
              <a:rPr lang="en-US" sz="1961" dirty="0"/>
              <a:t>[Crater Hikes, Relaxation]</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742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14348E-6 -4.98865E-6 L 0.26985 -0.15183 " pathEditMode="relative" rAng="0" ptsTypes="AA">
                                      <p:cBhvr>
                                        <p:cTn id="14" dur="2000" fill="hold"/>
                                        <p:tgtEl>
                                          <p:spTgt spid="9"/>
                                        </p:tgtEl>
                                        <p:attrNameLst>
                                          <p:attrName>ppt_x</p:attrName>
                                          <p:attrName>ppt_y</p:attrName>
                                        </p:attrNameLst>
                                      </p:cBhvr>
                                      <p:rCtr x="13492"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RoverStore</a:t>
            </a:r>
            <a:endParaRPr lang="en-US" dirty="0"/>
          </a:p>
        </p:txBody>
      </p:sp>
      <p:graphicFrame>
        <p:nvGraphicFramePr>
          <p:cNvPr id="6" name="Table 5"/>
          <p:cNvGraphicFramePr>
            <a:graphicFrameLocks noGrp="1"/>
          </p:cNvGraphicFramePr>
          <p:nvPr>
            <p:extLst/>
          </p:nvPr>
        </p:nvGraphicFramePr>
        <p:xfrm>
          <a:off x="1204152" y="1919571"/>
          <a:ext cx="9711270" cy="2330704"/>
        </p:xfrm>
        <a:graphic>
          <a:graphicData uri="http://schemas.openxmlformats.org/drawingml/2006/table">
            <a:tbl>
              <a:tblPr firstRow="1" bandRow="1">
                <a:tableStyleId>{5C22544A-7EE6-4342-B048-85BDC9FD1C3A}</a:tableStyleId>
              </a:tblPr>
              <a:tblGrid>
                <a:gridCol w="3237090">
                  <a:extLst>
                    <a:ext uri="{9D8B030D-6E8A-4147-A177-3AD203B41FA5}">
                      <a16:colId xmlns:a16="http://schemas.microsoft.com/office/drawing/2014/main" val="243637885"/>
                    </a:ext>
                  </a:extLst>
                </a:gridCol>
                <a:gridCol w="3237090">
                  <a:extLst>
                    <a:ext uri="{9D8B030D-6E8A-4147-A177-3AD203B41FA5}">
                      <a16:colId xmlns:a16="http://schemas.microsoft.com/office/drawing/2014/main" val="2793901445"/>
                    </a:ext>
                  </a:extLst>
                </a:gridCol>
                <a:gridCol w="3237090">
                  <a:extLst>
                    <a:ext uri="{9D8B030D-6E8A-4147-A177-3AD203B41FA5}">
                      <a16:colId xmlns:a16="http://schemas.microsoft.com/office/drawing/2014/main" val="379233824"/>
                    </a:ext>
                  </a:extLst>
                </a:gridCol>
              </a:tblGrid>
              <a:tr h="582676">
                <a:tc>
                  <a:txBody>
                    <a:bodyPr/>
                    <a:lstStyle/>
                    <a:p>
                      <a:r>
                        <a:rPr lang="en-US" sz="2700" dirty="0" err="1"/>
                        <a:t>ProductID</a:t>
                      </a:r>
                      <a:endParaRPr lang="en-US" sz="2700" dirty="0"/>
                    </a:p>
                  </a:txBody>
                  <a:tcPr marL="89642" marR="89642" marT="44821" marB="44821"/>
                </a:tc>
                <a:tc>
                  <a:txBody>
                    <a:bodyPr/>
                    <a:lstStyle/>
                    <a:p>
                      <a:r>
                        <a:rPr lang="en-US" sz="2700" dirty="0"/>
                        <a:t>Name</a:t>
                      </a:r>
                    </a:p>
                  </a:txBody>
                  <a:tcPr marL="89642" marR="89642" marT="44821" marB="44821"/>
                </a:tc>
                <a:tc>
                  <a:txBody>
                    <a:bodyPr/>
                    <a:lstStyle/>
                    <a:p>
                      <a:r>
                        <a:rPr lang="en-US" sz="2700" dirty="0"/>
                        <a:t>Cost</a:t>
                      </a:r>
                    </a:p>
                  </a:txBody>
                  <a:tcPr marL="89642" marR="89642" marT="44821" marB="44821"/>
                </a:tc>
                <a:extLst>
                  <a:ext uri="{0D108BD9-81ED-4DB2-BD59-A6C34878D82A}">
                    <a16:rowId xmlns:a16="http://schemas.microsoft.com/office/drawing/2014/main" val="1702812693"/>
                  </a:ext>
                </a:extLst>
              </a:tr>
              <a:tr h="582676">
                <a:tc>
                  <a:txBody>
                    <a:bodyPr/>
                    <a:lstStyle/>
                    <a:p>
                      <a:r>
                        <a:rPr lang="en-US" sz="2700" dirty="0"/>
                        <a:t>921</a:t>
                      </a:r>
                    </a:p>
                  </a:txBody>
                  <a:tcPr marL="89642" marR="89642" marT="44821" marB="44821"/>
                </a:tc>
                <a:tc>
                  <a:txBody>
                    <a:bodyPr/>
                    <a:lstStyle/>
                    <a:p>
                      <a:r>
                        <a:rPr lang="en-US" sz="2700" dirty="0"/>
                        <a:t>All-Terrain Tire</a:t>
                      </a:r>
                    </a:p>
                  </a:txBody>
                  <a:tcPr marL="89642" marR="89642" marT="44821" marB="44821"/>
                </a:tc>
                <a:tc>
                  <a:txBody>
                    <a:bodyPr/>
                    <a:lstStyle/>
                    <a:p>
                      <a:r>
                        <a:rPr lang="en-US" sz="2700" dirty="0"/>
                        <a:t>$450</a:t>
                      </a:r>
                    </a:p>
                  </a:txBody>
                  <a:tcPr marL="89642" marR="89642" marT="44821" marB="44821"/>
                </a:tc>
                <a:extLst>
                  <a:ext uri="{0D108BD9-81ED-4DB2-BD59-A6C34878D82A}">
                    <a16:rowId xmlns:a16="http://schemas.microsoft.com/office/drawing/2014/main" val="2460237737"/>
                  </a:ext>
                </a:extLst>
              </a:tr>
              <a:tr h="582676">
                <a:tc>
                  <a:txBody>
                    <a:bodyPr/>
                    <a:lstStyle/>
                    <a:p>
                      <a:r>
                        <a:rPr lang="en-US" sz="2700" dirty="0"/>
                        <a:t>922</a:t>
                      </a:r>
                    </a:p>
                  </a:txBody>
                  <a:tcPr marL="89642" marR="89642" marT="44821" marB="44821"/>
                </a:tc>
                <a:tc>
                  <a:txBody>
                    <a:bodyPr/>
                    <a:lstStyle/>
                    <a:p>
                      <a:r>
                        <a:rPr lang="en-US" sz="2700" dirty="0"/>
                        <a:t>Rear Axle</a:t>
                      </a:r>
                    </a:p>
                  </a:txBody>
                  <a:tcPr marL="89642" marR="89642" marT="44821" marB="44821"/>
                </a:tc>
                <a:tc>
                  <a:txBody>
                    <a:bodyPr/>
                    <a:lstStyle/>
                    <a:p>
                      <a:r>
                        <a:rPr lang="en-US" sz="2700" dirty="0"/>
                        <a:t>$800</a:t>
                      </a:r>
                    </a:p>
                  </a:txBody>
                  <a:tcPr marL="89642" marR="89642" marT="44821" marB="44821"/>
                </a:tc>
                <a:extLst>
                  <a:ext uri="{0D108BD9-81ED-4DB2-BD59-A6C34878D82A}">
                    <a16:rowId xmlns:a16="http://schemas.microsoft.com/office/drawing/2014/main" val="3566822338"/>
                  </a:ext>
                </a:extLst>
              </a:tr>
              <a:tr h="582676">
                <a:tc>
                  <a:txBody>
                    <a:bodyPr/>
                    <a:lstStyle/>
                    <a:p>
                      <a:r>
                        <a:rPr lang="en-US" sz="2700" dirty="0"/>
                        <a:t>923</a:t>
                      </a:r>
                    </a:p>
                  </a:txBody>
                  <a:tcPr marL="89642" marR="89642" marT="44821" marB="44821"/>
                </a:tc>
                <a:tc>
                  <a:txBody>
                    <a:bodyPr/>
                    <a:lstStyle/>
                    <a:p>
                      <a:r>
                        <a:rPr lang="en-US" sz="2700" dirty="0"/>
                        <a:t>Front Axle</a:t>
                      </a:r>
                    </a:p>
                  </a:txBody>
                  <a:tcPr marL="89642" marR="89642" marT="44821" marB="44821"/>
                </a:tc>
                <a:tc>
                  <a:txBody>
                    <a:bodyPr/>
                    <a:lstStyle/>
                    <a:p>
                      <a:r>
                        <a:rPr lang="en-US" sz="2700" dirty="0"/>
                        <a:t>$900</a:t>
                      </a:r>
                    </a:p>
                  </a:txBody>
                  <a:tcPr marL="89642" marR="89642" marT="44821" marB="44821"/>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1063134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046163"/>
            <a:ext cx="10515600" cy="644525"/>
          </a:xfrm>
        </p:spPr>
        <p:txBody>
          <a:bodyPr/>
          <a:lstStyle/>
          <a:p>
            <a:r>
              <a:rPr lang="en-US" dirty="0"/>
              <a:t>Azure Search and LUIS</a:t>
            </a:r>
          </a:p>
        </p:txBody>
      </p:sp>
      <p:pic>
        <p:nvPicPr>
          <p:cNvPr id="5" name="Picture 4" descr="Smartphone Excitement by erlandh - A spiky ..."/>
          <p:cNvPicPr>
            <a:picLocks noChangeAspect="1"/>
          </p:cNvPicPr>
          <p:nvPr/>
        </p:nvPicPr>
        <p:blipFill>
          <a:blip r:embed="rId2"/>
          <a:stretch>
            <a:fillRect/>
          </a:stretch>
        </p:blipFill>
        <p:spPr>
          <a:xfrm>
            <a:off x="10279316" y="1561449"/>
            <a:ext cx="841879" cy="2016475"/>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833270" y="1486746"/>
            <a:ext cx="2004505" cy="2004505"/>
          </a:xfrm>
          <a:prstGeom prst="rect">
            <a:avLst/>
          </a:prstGeom>
        </p:spPr>
      </p:pic>
      <p:sp>
        <p:nvSpPr>
          <p:cNvPr id="7" name="Cloud 6"/>
          <p:cNvSpPr/>
          <p:nvPr/>
        </p:nvSpPr>
        <p:spPr bwMode="auto">
          <a:xfrm>
            <a:off x="642749" y="1486746"/>
            <a:ext cx="2763977" cy="971127"/>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LUIS</a:t>
            </a:r>
          </a:p>
        </p:txBody>
      </p:sp>
      <p:sp>
        <p:nvSpPr>
          <p:cNvPr id="8" name="Cloud 7"/>
          <p:cNvSpPr/>
          <p:nvPr/>
        </p:nvSpPr>
        <p:spPr bwMode="auto">
          <a:xfrm>
            <a:off x="642749" y="4242596"/>
            <a:ext cx="3212189" cy="971127"/>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10" name="Rectangle: Rounded Corners 9"/>
          <p:cNvSpPr/>
          <p:nvPr/>
        </p:nvSpPr>
        <p:spPr bwMode="auto">
          <a:xfrm>
            <a:off x="8758001" y="3882504"/>
            <a:ext cx="3438656" cy="1045829"/>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I'd like to order a</a:t>
            </a:r>
          </a:p>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front tire axle</a:t>
            </a:r>
          </a:p>
        </p:txBody>
      </p:sp>
      <p:sp>
        <p:nvSpPr>
          <p:cNvPr id="12" name="Rectangle: Rounded Corners 11"/>
          <p:cNvSpPr/>
          <p:nvPr/>
        </p:nvSpPr>
        <p:spPr bwMode="auto">
          <a:xfrm>
            <a:off x="1912684" y="2093877"/>
            <a:ext cx="3438656" cy="1045829"/>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Intent: order</a:t>
            </a:r>
          </a:p>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Item: front tire axle</a:t>
            </a:r>
          </a:p>
        </p:txBody>
      </p:sp>
      <p:sp>
        <p:nvSpPr>
          <p:cNvPr id="13" name="Rectangle: Rounded Corners 12"/>
          <p:cNvSpPr/>
          <p:nvPr/>
        </p:nvSpPr>
        <p:spPr bwMode="auto">
          <a:xfrm>
            <a:off x="5199575" y="3877212"/>
            <a:ext cx="3438656" cy="1045829"/>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Search:</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front tire axle</a:t>
            </a:r>
          </a:p>
        </p:txBody>
      </p:sp>
      <p:sp>
        <p:nvSpPr>
          <p:cNvPr id="16" name="Thought Bubble: Cloud 15"/>
          <p:cNvSpPr/>
          <p:nvPr/>
        </p:nvSpPr>
        <p:spPr bwMode="auto">
          <a:xfrm>
            <a:off x="6544212" y="291513"/>
            <a:ext cx="2390466" cy="1419339"/>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Intent:</a:t>
            </a:r>
          </a:p>
          <a:p>
            <a:pPr algn="ctr" defTabSz="914102">
              <a:lnSpc>
                <a:spcPct val="90000"/>
              </a:lnSpc>
            </a:pPr>
            <a:r>
              <a:rPr lang="en-US" sz="2353"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09024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2076E-6 4.05356E-6 L -0.2918 4.05356E-6 " pathEditMode="relative" rAng="0" ptsTypes="AA">
                                      <p:cBhvr>
                                        <p:cTn id="6" dur="2000" fill="hold"/>
                                        <p:tgtEl>
                                          <p:spTgt spid="10"/>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4.05356E-6 L -0.5614 -0.26147 " pathEditMode="relative" rAng="0" ptsTypes="AA">
                                      <p:cBhvr>
                                        <p:cTn id="10" dur="2000" fill="hold"/>
                                        <p:tgtEl>
                                          <p:spTgt spid="10"/>
                                        </p:tgtEl>
                                        <p:attrNameLst>
                                          <p:attrName>ppt_x</p:attrName>
                                          <p:attrName>ppt_y</p:attrName>
                                        </p:attrNameLst>
                                      </p:cBhvr>
                                      <p:rCtr x="-13480" y="-13073"/>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09089E-6 4.80708E-6 L 0.2696 0.26078 " pathEditMode="relative" rAng="0" ptsTypes="AA">
                                      <p:cBhvr>
                                        <p:cTn id="22" dur="2000" fill="hold"/>
                                        <p:tgtEl>
                                          <p:spTgt spid="12"/>
                                        </p:tgtEl>
                                        <p:attrNameLst>
                                          <p:attrName>ppt_x</p:attrName>
                                          <p:attrName>ppt_y</p:attrName>
                                        </p:attrNameLst>
                                      </p:cBhvr>
                                      <p:rCtr x="13480" y="13028"/>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2"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par>
                                <p:cTn id="33" presetID="10" presetClass="entr" presetSubtype="0" fill="hold" grpId="1"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0" nodeType="clickEffect">
                                  <p:stCondLst>
                                    <p:cond delay="0"/>
                                  </p:stCondLst>
                                  <p:childTnLst>
                                    <p:animMotion origin="layout" path="M 3.83201E-6 4.94326E-6 L -0.2696 0.1532 " pathEditMode="relative" rAng="0" ptsTypes="AA">
                                      <p:cBhvr>
                                        <p:cTn id="39" dur="2000" fill="hold"/>
                                        <p:tgtEl>
                                          <p:spTgt spid="13"/>
                                        </p:tgtEl>
                                        <p:attrNameLst>
                                          <p:attrName>ppt_x</p:attrName>
                                          <p:attrName>ppt_y</p:attrName>
                                        </p:attrNameLst>
                                      </p:cBhvr>
                                      <p:rCtr x="-13480" y="76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2" grpId="0" animBg="1"/>
      <p:bldP spid="12" grpId="1" animBg="1"/>
      <p:bldP spid="12" grpId="2" animBg="1"/>
      <p:bldP spid="13" grpId="0" animBg="1"/>
      <p:bldP spid="13" grpId="1"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RoverStore</a:t>
            </a:r>
            <a:endParaRPr lang="en-US" dirty="0"/>
          </a:p>
        </p:txBody>
      </p:sp>
      <p:graphicFrame>
        <p:nvGraphicFramePr>
          <p:cNvPr id="6" name="Table 5"/>
          <p:cNvGraphicFramePr>
            <a:graphicFrameLocks noGrp="1"/>
          </p:cNvGraphicFramePr>
          <p:nvPr>
            <p:extLst/>
          </p:nvPr>
        </p:nvGraphicFramePr>
        <p:xfrm>
          <a:off x="1204152" y="1919571"/>
          <a:ext cx="9711270" cy="2330704"/>
        </p:xfrm>
        <a:graphic>
          <a:graphicData uri="http://schemas.openxmlformats.org/drawingml/2006/table">
            <a:tbl>
              <a:tblPr firstRow="1" bandRow="1">
                <a:tableStyleId>{5C22544A-7EE6-4342-B048-85BDC9FD1C3A}</a:tableStyleId>
              </a:tblPr>
              <a:tblGrid>
                <a:gridCol w="3237090">
                  <a:extLst>
                    <a:ext uri="{9D8B030D-6E8A-4147-A177-3AD203B41FA5}">
                      <a16:colId xmlns:a16="http://schemas.microsoft.com/office/drawing/2014/main" val="243637885"/>
                    </a:ext>
                  </a:extLst>
                </a:gridCol>
                <a:gridCol w="3237090">
                  <a:extLst>
                    <a:ext uri="{9D8B030D-6E8A-4147-A177-3AD203B41FA5}">
                      <a16:colId xmlns:a16="http://schemas.microsoft.com/office/drawing/2014/main" val="2793901445"/>
                    </a:ext>
                  </a:extLst>
                </a:gridCol>
                <a:gridCol w="3237090">
                  <a:extLst>
                    <a:ext uri="{9D8B030D-6E8A-4147-A177-3AD203B41FA5}">
                      <a16:colId xmlns:a16="http://schemas.microsoft.com/office/drawing/2014/main" val="379233824"/>
                    </a:ext>
                  </a:extLst>
                </a:gridCol>
              </a:tblGrid>
              <a:tr h="582676">
                <a:tc>
                  <a:txBody>
                    <a:bodyPr/>
                    <a:lstStyle/>
                    <a:p>
                      <a:r>
                        <a:rPr lang="en-US" sz="2700" dirty="0" err="1"/>
                        <a:t>ProductID</a:t>
                      </a:r>
                      <a:endParaRPr lang="en-US" sz="2700" dirty="0"/>
                    </a:p>
                  </a:txBody>
                  <a:tcPr marL="89642" marR="89642" marT="44821" marB="44821"/>
                </a:tc>
                <a:tc>
                  <a:txBody>
                    <a:bodyPr/>
                    <a:lstStyle/>
                    <a:p>
                      <a:r>
                        <a:rPr lang="en-US" sz="2700" dirty="0"/>
                        <a:t>Name</a:t>
                      </a:r>
                    </a:p>
                  </a:txBody>
                  <a:tcPr marL="89642" marR="89642" marT="44821" marB="44821"/>
                </a:tc>
                <a:tc>
                  <a:txBody>
                    <a:bodyPr/>
                    <a:lstStyle/>
                    <a:p>
                      <a:r>
                        <a:rPr lang="en-US" sz="2700" dirty="0"/>
                        <a:t>Cost</a:t>
                      </a:r>
                    </a:p>
                  </a:txBody>
                  <a:tcPr marL="89642" marR="89642" marT="44821" marB="44821"/>
                </a:tc>
                <a:extLst>
                  <a:ext uri="{0D108BD9-81ED-4DB2-BD59-A6C34878D82A}">
                    <a16:rowId xmlns:a16="http://schemas.microsoft.com/office/drawing/2014/main" val="1702812693"/>
                  </a:ext>
                </a:extLst>
              </a:tr>
              <a:tr h="582676">
                <a:tc>
                  <a:txBody>
                    <a:bodyPr/>
                    <a:lstStyle/>
                    <a:p>
                      <a:r>
                        <a:rPr lang="en-US" sz="2700" dirty="0"/>
                        <a:t>921</a:t>
                      </a:r>
                    </a:p>
                  </a:txBody>
                  <a:tcPr marL="89642" marR="89642" marT="44821" marB="44821"/>
                </a:tc>
                <a:tc>
                  <a:txBody>
                    <a:bodyPr/>
                    <a:lstStyle/>
                    <a:p>
                      <a:r>
                        <a:rPr lang="en-US" sz="2700" dirty="0"/>
                        <a:t>All-Terrain Tire</a:t>
                      </a:r>
                    </a:p>
                  </a:txBody>
                  <a:tcPr marL="89642" marR="89642" marT="44821" marB="44821"/>
                </a:tc>
                <a:tc>
                  <a:txBody>
                    <a:bodyPr/>
                    <a:lstStyle/>
                    <a:p>
                      <a:r>
                        <a:rPr lang="en-US" sz="2700" dirty="0"/>
                        <a:t>$450</a:t>
                      </a:r>
                    </a:p>
                  </a:txBody>
                  <a:tcPr marL="89642" marR="89642" marT="44821" marB="44821"/>
                </a:tc>
                <a:extLst>
                  <a:ext uri="{0D108BD9-81ED-4DB2-BD59-A6C34878D82A}">
                    <a16:rowId xmlns:a16="http://schemas.microsoft.com/office/drawing/2014/main" val="2460237737"/>
                  </a:ext>
                </a:extLst>
              </a:tr>
              <a:tr h="582676">
                <a:tc>
                  <a:txBody>
                    <a:bodyPr/>
                    <a:lstStyle/>
                    <a:p>
                      <a:r>
                        <a:rPr lang="en-US" sz="2700" dirty="0"/>
                        <a:t>922</a:t>
                      </a:r>
                    </a:p>
                  </a:txBody>
                  <a:tcPr marL="89642" marR="89642" marT="44821" marB="44821"/>
                </a:tc>
                <a:tc>
                  <a:txBody>
                    <a:bodyPr/>
                    <a:lstStyle/>
                    <a:p>
                      <a:r>
                        <a:rPr lang="en-US" sz="2700" dirty="0"/>
                        <a:t>Rear Axle</a:t>
                      </a:r>
                    </a:p>
                  </a:txBody>
                  <a:tcPr marL="89642" marR="89642" marT="44821" marB="44821"/>
                </a:tc>
                <a:tc>
                  <a:txBody>
                    <a:bodyPr/>
                    <a:lstStyle/>
                    <a:p>
                      <a:r>
                        <a:rPr lang="en-US" sz="2700" dirty="0"/>
                        <a:t>$800</a:t>
                      </a:r>
                    </a:p>
                  </a:txBody>
                  <a:tcPr marL="89642" marR="89642" marT="44821" marB="44821"/>
                </a:tc>
                <a:extLst>
                  <a:ext uri="{0D108BD9-81ED-4DB2-BD59-A6C34878D82A}">
                    <a16:rowId xmlns:a16="http://schemas.microsoft.com/office/drawing/2014/main" val="3566822338"/>
                  </a:ext>
                </a:extLst>
              </a:tr>
              <a:tr h="582676">
                <a:tc>
                  <a:txBody>
                    <a:bodyPr/>
                    <a:lstStyle/>
                    <a:p>
                      <a:r>
                        <a:rPr lang="en-US" sz="2700" dirty="0"/>
                        <a:t>923</a:t>
                      </a:r>
                    </a:p>
                  </a:txBody>
                  <a:tcPr marL="89642" marR="89642" marT="44821" marB="44821"/>
                </a:tc>
                <a:tc>
                  <a:txBody>
                    <a:bodyPr/>
                    <a:lstStyle/>
                    <a:p>
                      <a:r>
                        <a:rPr lang="en-US" sz="2700" dirty="0"/>
                        <a:t>Front Axle</a:t>
                      </a:r>
                    </a:p>
                  </a:txBody>
                  <a:tcPr marL="89642" marR="89642" marT="44821" marB="44821"/>
                </a:tc>
                <a:tc>
                  <a:txBody>
                    <a:bodyPr/>
                    <a:lstStyle/>
                    <a:p>
                      <a:r>
                        <a:rPr lang="en-US" sz="2700" dirty="0"/>
                        <a:t>$900</a:t>
                      </a:r>
                    </a:p>
                  </a:txBody>
                  <a:tcPr marL="89642" marR="89642" marT="44821" marB="44821"/>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183711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56590" y="867260"/>
            <a:ext cx="10515600" cy="644525"/>
          </a:xfrm>
        </p:spPr>
        <p:txBody>
          <a:bodyPr/>
          <a:lstStyle/>
          <a:p>
            <a:r>
              <a:rPr lang="en-US" dirty="0"/>
              <a:t>Azure Search and LUIS</a:t>
            </a:r>
          </a:p>
        </p:txBody>
      </p:sp>
      <p:pic>
        <p:nvPicPr>
          <p:cNvPr id="5" name="Picture 4" descr="Smartphone Excitement by erlandh - A spiky ..."/>
          <p:cNvPicPr>
            <a:picLocks noChangeAspect="1"/>
          </p:cNvPicPr>
          <p:nvPr/>
        </p:nvPicPr>
        <p:blipFill>
          <a:blip r:embed="rId2"/>
          <a:stretch>
            <a:fillRect/>
          </a:stretch>
        </p:blipFill>
        <p:spPr>
          <a:xfrm>
            <a:off x="10279316" y="1561449"/>
            <a:ext cx="841879" cy="2016475"/>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833270" y="1486746"/>
            <a:ext cx="2004505" cy="2004505"/>
          </a:xfrm>
          <a:prstGeom prst="rect">
            <a:avLst/>
          </a:prstGeom>
        </p:spPr>
      </p:pic>
      <p:sp>
        <p:nvSpPr>
          <p:cNvPr id="7" name="Cloud 6"/>
          <p:cNvSpPr/>
          <p:nvPr/>
        </p:nvSpPr>
        <p:spPr bwMode="auto">
          <a:xfrm>
            <a:off x="642749" y="1486746"/>
            <a:ext cx="2763977" cy="971127"/>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LUIS</a:t>
            </a:r>
          </a:p>
        </p:txBody>
      </p:sp>
      <p:sp>
        <p:nvSpPr>
          <p:cNvPr id="8" name="Cloud 7"/>
          <p:cNvSpPr/>
          <p:nvPr/>
        </p:nvSpPr>
        <p:spPr bwMode="auto">
          <a:xfrm>
            <a:off x="642749" y="4242596"/>
            <a:ext cx="3212189" cy="971127"/>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13" name="Rectangle: Rounded Corners 12"/>
          <p:cNvSpPr/>
          <p:nvPr/>
        </p:nvSpPr>
        <p:spPr bwMode="auto">
          <a:xfrm>
            <a:off x="1918847" y="4923041"/>
            <a:ext cx="3438656" cy="1045829"/>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Search:</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mountain tube</a:t>
            </a:r>
          </a:p>
        </p:txBody>
      </p:sp>
      <p:sp>
        <p:nvSpPr>
          <p:cNvPr id="15" name="Rectangle: Rounded Corners 14"/>
          <p:cNvSpPr/>
          <p:nvPr/>
        </p:nvSpPr>
        <p:spPr bwMode="auto">
          <a:xfrm>
            <a:off x="1910323" y="4923041"/>
            <a:ext cx="3438656" cy="1045829"/>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ID: 923</a:t>
            </a:r>
          </a:p>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Name: Front Axle</a:t>
            </a:r>
          </a:p>
        </p:txBody>
      </p:sp>
      <p:sp>
        <p:nvSpPr>
          <p:cNvPr id="16" name="Thought Bubble: Cloud 15"/>
          <p:cNvSpPr/>
          <p:nvPr/>
        </p:nvSpPr>
        <p:spPr bwMode="auto">
          <a:xfrm>
            <a:off x="6544212" y="291513"/>
            <a:ext cx="2390466" cy="1419339"/>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Intent:</a:t>
            </a:r>
          </a:p>
          <a:p>
            <a:pPr algn="ctr" defTabSz="914102">
              <a:lnSpc>
                <a:spcPct val="90000"/>
              </a:lnSpc>
            </a:pPr>
            <a:r>
              <a:rPr lang="en-US" sz="2353"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06632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20654E-6 -4.34862E-6 L 0.26985 -0.15183 " pathEditMode="relative" rAng="0" ptsTypes="AA">
                                      <p:cBhvr>
                                        <p:cTn id="14" dur="2000" fill="hold"/>
                                        <p:tgtEl>
                                          <p:spTgt spid="15"/>
                                        </p:tgtEl>
                                        <p:attrNameLst>
                                          <p:attrName>ppt_x</p:attrName>
                                          <p:attrName>ppt_y</p:attrName>
                                        </p:attrNameLst>
                                      </p:cBhvr>
                                      <p:rCtr x="13492"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solidFill>
                  <a:schemeClr val="accent1"/>
                </a:solidFill>
                <a:latin typeface="Segoe UI Light" panose="020B0502040204020203" pitchFamily="34" charset="0"/>
                <a:cs typeface="Segoe UI Light" panose="020B0502040204020203" pitchFamily="34" charset="0"/>
              </a:rPr>
              <a:t>Capabilities for Rich Search Experiences</a:t>
            </a:r>
          </a:p>
        </p:txBody>
      </p:sp>
      <p:sp>
        <p:nvSpPr>
          <p:cNvPr id="3" name="Content Placeholder 2"/>
          <p:cNvSpPr>
            <a:spLocks noGrp="1"/>
          </p:cNvSpPr>
          <p:nvPr>
            <p:ph idx="1"/>
          </p:nvPr>
        </p:nvSpPr>
        <p:spPr/>
        <p:txBody>
          <a:bodyPr>
            <a:noAutofit/>
          </a:bodyPr>
          <a:lstStyle/>
          <a:p>
            <a:r>
              <a:rPr lang="en-US" dirty="0">
                <a:latin typeface="Segoe UI Light" panose="020B0502040204020203" pitchFamily="34" charset="0"/>
                <a:cs typeface="Segoe UI Light" panose="020B0502040204020203" pitchFamily="34" charset="0"/>
              </a:rPr>
              <a:t>All search building blocks needed for great experiences</a:t>
            </a:r>
          </a:p>
          <a:p>
            <a:pPr lvl="1"/>
            <a:r>
              <a:rPr lang="en-US" dirty="0">
                <a:latin typeface="Segoe UI Light" panose="020B0502040204020203" pitchFamily="34" charset="0"/>
                <a:cs typeface="Segoe UI Light" panose="020B0502040204020203" pitchFamily="34" charset="0"/>
              </a:rPr>
              <a:t>Keyword search, faceting, suggestions/auto-complete, highlighting and more</a:t>
            </a:r>
          </a:p>
          <a:p>
            <a:pPr lvl="1"/>
            <a:r>
              <a:rPr lang="en-US" dirty="0">
                <a:latin typeface="Segoe UI Light" panose="020B0502040204020203" pitchFamily="34" charset="0"/>
                <a:cs typeface="Segoe UI Light" panose="020B0502040204020203" pitchFamily="34" charset="0"/>
              </a:rPr>
              <a:t>Geospatial support for filtering, sorting and ranking</a:t>
            </a:r>
          </a:p>
          <a:p>
            <a:pPr>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Flexible data ingestion options</a:t>
            </a:r>
          </a:p>
          <a:p>
            <a:pPr lvl="1"/>
            <a:r>
              <a:rPr lang="en-US" dirty="0">
                <a:latin typeface="Segoe UI Light" panose="020B0502040204020203" pitchFamily="34" charset="0"/>
                <a:cs typeface="Segoe UI Light" panose="020B0502040204020203" pitchFamily="34" charset="0"/>
              </a:rPr>
              <a:t>Push: bring data from anywhere, on-</a:t>
            </a:r>
            <a:r>
              <a:rPr lang="en-US" dirty="0" err="1">
                <a:latin typeface="Segoe UI Light" panose="020B0502040204020203" pitchFamily="34" charset="0"/>
                <a:cs typeface="Segoe UI Light" panose="020B0502040204020203" pitchFamily="34" charset="0"/>
              </a:rPr>
              <a:t>prem</a:t>
            </a:r>
            <a:r>
              <a:rPr lang="en-US" dirty="0">
                <a:latin typeface="Segoe UI Light" panose="020B0502040204020203" pitchFamily="34" charset="0"/>
                <a:cs typeface="Segoe UI Light" panose="020B0502040204020203" pitchFamily="34" charset="0"/>
              </a:rPr>
              <a:t> or cloud, any store</a:t>
            </a:r>
          </a:p>
          <a:p>
            <a:pPr lvl="1"/>
            <a:r>
              <a:rPr lang="en-US" dirty="0">
                <a:latin typeface="Segoe UI Light" panose="020B0502040204020203" pitchFamily="34" charset="0"/>
                <a:cs typeface="Segoe UI Light" panose="020B0502040204020203" pitchFamily="34" charset="0"/>
              </a:rPr>
              <a:t>Pull: built-in support for </a:t>
            </a:r>
            <a:r>
              <a:rPr lang="en-US" dirty="0" err="1">
                <a:latin typeface="Segoe UI Light" panose="020B0502040204020203" pitchFamily="34" charset="0"/>
                <a:cs typeface="Segoe UI Light" panose="020B0502040204020203" pitchFamily="34" charset="0"/>
              </a:rPr>
              <a:t>DocumentDB</a:t>
            </a:r>
            <a:r>
              <a:rPr lang="en-US" dirty="0">
                <a:latin typeface="Segoe UI Light" panose="020B0502040204020203" pitchFamily="34" charset="0"/>
                <a:cs typeface="Segoe UI Light" panose="020B0502040204020203" pitchFamily="34" charset="0"/>
              </a:rPr>
              <a:t>, SQL DB, Blob Storage, Table Storage</a:t>
            </a:r>
          </a:p>
          <a:p>
            <a:pPr lvl="1"/>
            <a:r>
              <a:rPr lang="en-US" dirty="0">
                <a:latin typeface="Segoe UI Light" panose="020B0502040204020203" pitchFamily="34" charset="0"/>
                <a:cs typeface="Segoe UI Light" panose="020B0502040204020203" pitchFamily="34" charset="0"/>
              </a:rPr>
              <a:t>Document cracking support (PDF, Office, JSON, HTML, etc.)</a:t>
            </a:r>
          </a:p>
          <a:p>
            <a:pPr>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Global presence, elastic capacity</a:t>
            </a:r>
          </a:p>
          <a:p>
            <a:pPr lvl="1"/>
            <a:r>
              <a:rPr lang="en-US" dirty="0">
                <a:latin typeface="Segoe UI Light" panose="020B0502040204020203" pitchFamily="34" charset="0"/>
                <a:cs typeface="Segoe UI Light" panose="020B0502040204020203" pitchFamily="34" charset="0"/>
              </a:rPr>
              <a:t>Adjust capacity dynamically and workload demand changes</a:t>
            </a:r>
          </a:p>
          <a:p>
            <a:pPr lvl="1"/>
            <a:r>
              <a:rPr lang="en-US" dirty="0">
                <a:latin typeface="Segoe UI Light" panose="020B0502040204020203" pitchFamily="34" charset="0"/>
                <a:cs typeface="Segoe UI Light" panose="020B0502040204020203" pitchFamily="34" charset="0"/>
              </a:rPr>
              <a:t>Available in 14 regions world wide</a:t>
            </a:r>
          </a:p>
        </p:txBody>
      </p:sp>
    </p:spTree>
    <p:extLst>
      <p:ext uri="{BB962C8B-B14F-4D97-AF65-F5344CB8AC3E}">
        <p14:creationId xmlns:p14="http://schemas.microsoft.com/office/powerpoint/2010/main" val="2165752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9449" y="1150911"/>
            <a:ext cx="2838277" cy="4556180"/>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555" y="516035"/>
            <a:ext cx="7319763" cy="5825933"/>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0" dirty="0">
                <a:latin typeface="Segoe UI Light" panose="020B0502040204020203" pitchFamily="34" charset="0"/>
                <a:cs typeface="Segoe UI Light" panose="020B0502040204020203" pitchFamily="34" charset="0"/>
              </a:rPr>
              <a:t>“Search service”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Scope for capacity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Bound to a region</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Has keys, indexes, indexers, data sources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Manage search traffic analytics options</a:t>
            </a:r>
          </a:p>
          <a:p>
            <a:pPr lvl="1">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Provisioning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Portal</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resource management API</a:t>
            </a:r>
          </a:p>
          <a:p>
            <a:pPr marL="796635" lvl="1" indent="-560134">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Elastic scale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Capacity can be changed dynamically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Replicas ~ more QPS, HA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Partitions ~ more documents, write throughput</a:t>
            </a:r>
          </a:p>
        </p:txBody>
      </p:sp>
    </p:spTree>
    <p:extLst>
      <p:ext uri="{BB962C8B-B14F-4D97-AF65-F5344CB8AC3E}">
        <p14:creationId xmlns:p14="http://schemas.microsoft.com/office/powerpoint/2010/main" val="1843602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9449" y="1150911"/>
            <a:ext cx="2838277" cy="4556180"/>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555" y="516035"/>
            <a:ext cx="7170384" cy="5825933"/>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0" dirty="0">
                <a:latin typeface="Segoe UI Light" panose="020B0502040204020203" pitchFamily="34" charset="0"/>
                <a:cs typeface="Segoe UI Light" panose="020B0502040204020203" pitchFamily="34" charset="0"/>
              </a:rPr>
              <a:t>“Index”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Container for data, think “table”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Has schema, CORS options, search options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Create in portal or during app initialization</a:t>
            </a:r>
          </a:p>
          <a:p>
            <a:pPr marL="796635" lvl="1" indent="-560134">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Typical schema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Fields definition: name, type, key</a:t>
            </a:r>
          </a:p>
          <a:p>
            <a:pPr marL="796635" lvl="1" indent="-560134">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Search specifics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 attributes – searchable, </a:t>
            </a:r>
            <a:r>
              <a:rPr lang="en-US" sz="2353" dirty="0" err="1">
                <a:latin typeface="Segoe UI Light" panose="020B0502040204020203" pitchFamily="34" charset="0"/>
                <a:cs typeface="Segoe UI Light" panose="020B0502040204020203" pitchFamily="34" charset="0"/>
              </a:rPr>
              <a:t>facetable</a:t>
            </a:r>
            <a:r>
              <a:rPr lang="en-US" sz="2353" dirty="0">
                <a:latin typeface="Segoe UI Light" panose="020B0502040204020203" pitchFamily="34" charset="0"/>
                <a:cs typeface="Segoe UI Light" panose="020B0502040204020203" pitchFamily="34" charset="0"/>
              </a:rPr>
              <a:t>, etc.</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Linguistics and analysis</a:t>
            </a:r>
          </a:p>
          <a:p>
            <a:pPr lvl="1">
              <a:buFont typeface="Wingdings" panose="05000000000000000000" pitchFamily="2" charset="2"/>
              <a:buChar char="§"/>
            </a:pPr>
            <a:r>
              <a:rPr lang="en-US" sz="2353" dirty="0" err="1">
                <a:latin typeface="Segoe UI Light" panose="020B0502040204020203" pitchFamily="34" charset="0"/>
                <a:cs typeface="Segoe UI Light" panose="020B0502040204020203" pitchFamily="34" charset="0"/>
              </a:rPr>
              <a:t>Suggesters</a:t>
            </a:r>
            <a:r>
              <a:rPr lang="en-US" sz="2353" dirty="0">
                <a:latin typeface="Segoe UI Light" panose="020B0502040204020203" pitchFamily="34" charset="0"/>
                <a:cs typeface="Segoe UI Light" panose="020B0502040204020203" pitchFamily="34" charset="0"/>
              </a:rPr>
              <a:t> for auto-complete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Scoring profiles for ranking tuning</a:t>
            </a:r>
          </a:p>
          <a:p>
            <a:pPr marL="236500" lvl="1" indent="0">
              <a:buNone/>
            </a:pPr>
            <a:endParaRPr lang="en-US" sz="2353"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695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9449" y="1150911"/>
            <a:ext cx="2838277" cy="4556180"/>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751555" y="516035"/>
            <a:ext cx="7170384" cy="5825933"/>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0" dirty="0">
                <a:latin typeface="Segoe UI Light" panose="020B0502040204020203" pitchFamily="34" charset="0"/>
                <a:cs typeface="Segoe UI Light" panose="020B0502040204020203" pitchFamily="34" charset="0"/>
              </a:rPr>
              <a:t>Push - using indexing API</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POST to /indexes/&lt;name&gt;/docs/index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Up to 1000 actions per batch</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Actions can be upload, merge, delete, etc.</a:t>
            </a:r>
          </a:p>
          <a:p>
            <a:pPr marL="796635" lvl="1" indent="-560134">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Pull - using indexers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Azure SQL DB, </a:t>
            </a:r>
            <a:r>
              <a:rPr lang="en-US" sz="2353" dirty="0" err="1">
                <a:latin typeface="Segoe UI Light" panose="020B0502040204020203" pitchFamily="34" charset="0"/>
                <a:cs typeface="Segoe UI Light" panose="020B0502040204020203" pitchFamily="34" charset="0"/>
              </a:rPr>
              <a:t>DocumentDB</a:t>
            </a:r>
            <a:r>
              <a:rPr lang="en-US" sz="2353" dirty="0">
                <a:latin typeface="Segoe UI Light" panose="020B0502040204020203" pitchFamily="34" charset="0"/>
                <a:cs typeface="Segoe UI Light" panose="020B0502040204020203" pitchFamily="34" charset="0"/>
              </a:rPr>
              <a:t>, Blob Storage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Change detection, deletion markers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Document cracking for blobs (PDF, Office, etc.)</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Point it at the data source, define policy, done</a:t>
            </a:r>
          </a:p>
        </p:txBody>
      </p:sp>
    </p:spTree>
    <p:extLst>
      <p:ext uri="{BB962C8B-B14F-4D97-AF65-F5344CB8AC3E}">
        <p14:creationId xmlns:p14="http://schemas.microsoft.com/office/powerpoint/2010/main" val="31495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RoverStore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39876723"/>
              </p:ext>
            </p:extLst>
          </p:nvPr>
        </p:nvGraphicFramePr>
        <p:xfrm>
          <a:off x="1204152" y="1919571"/>
          <a:ext cx="9711270" cy="2330704"/>
        </p:xfrm>
        <a:graphic>
          <a:graphicData uri="http://schemas.openxmlformats.org/drawingml/2006/table">
            <a:tbl>
              <a:tblPr firstRow="1" bandRow="1">
                <a:tableStyleId>{5C22544A-7EE6-4342-B048-85BDC9FD1C3A}</a:tableStyleId>
              </a:tblPr>
              <a:tblGrid>
                <a:gridCol w="3237090">
                  <a:extLst>
                    <a:ext uri="{9D8B030D-6E8A-4147-A177-3AD203B41FA5}">
                      <a16:colId xmlns:a16="http://schemas.microsoft.com/office/drawing/2014/main" val="243637885"/>
                    </a:ext>
                  </a:extLst>
                </a:gridCol>
                <a:gridCol w="3237090">
                  <a:extLst>
                    <a:ext uri="{9D8B030D-6E8A-4147-A177-3AD203B41FA5}">
                      <a16:colId xmlns:a16="http://schemas.microsoft.com/office/drawing/2014/main" val="2793901445"/>
                    </a:ext>
                  </a:extLst>
                </a:gridCol>
                <a:gridCol w="3237090">
                  <a:extLst>
                    <a:ext uri="{9D8B030D-6E8A-4147-A177-3AD203B41FA5}">
                      <a16:colId xmlns:a16="http://schemas.microsoft.com/office/drawing/2014/main" val="379233824"/>
                    </a:ext>
                  </a:extLst>
                </a:gridCol>
              </a:tblGrid>
              <a:tr h="582676">
                <a:tc>
                  <a:txBody>
                    <a:bodyPr/>
                    <a:lstStyle/>
                    <a:p>
                      <a:r>
                        <a:rPr lang="en-US" sz="2700" dirty="0" err="1"/>
                        <a:t>ProductID</a:t>
                      </a:r>
                      <a:endParaRPr lang="en-US" sz="2700" dirty="0"/>
                    </a:p>
                  </a:txBody>
                  <a:tcPr marL="89642" marR="89642" marT="44821" marB="44821"/>
                </a:tc>
                <a:tc>
                  <a:txBody>
                    <a:bodyPr/>
                    <a:lstStyle/>
                    <a:p>
                      <a:r>
                        <a:rPr lang="en-US" sz="2700" dirty="0"/>
                        <a:t>Name</a:t>
                      </a:r>
                    </a:p>
                  </a:txBody>
                  <a:tcPr marL="89642" marR="89642" marT="44821" marB="44821"/>
                </a:tc>
                <a:tc>
                  <a:txBody>
                    <a:bodyPr/>
                    <a:lstStyle/>
                    <a:p>
                      <a:r>
                        <a:rPr lang="en-US" sz="2700" dirty="0"/>
                        <a:t>Cost</a:t>
                      </a:r>
                    </a:p>
                  </a:txBody>
                  <a:tcPr marL="89642" marR="89642" marT="44821" marB="44821"/>
                </a:tc>
                <a:extLst>
                  <a:ext uri="{0D108BD9-81ED-4DB2-BD59-A6C34878D82A}">
                    <a16:rowId xmlns:a16="http://schemas.microsoft.com/office/drawing/2014/main" val="1702812693"/>
                  </a:ext>
                </a:extLst>
              </a:tr>
              <a:tr h="582676">
                <a:tc>
                  <a:txBody>
                    <a:bodyPr/>
                    <a:lstStyle/>
                    <a:p>
                      <a:r>
                        <a:rPr lang="en-US" sz="2700" dirty="0"/>
                        <a:t>921</a:t>
                      </a:r>
                    </a:p>
                  </a:txBody>
                  <a:tcPr marL="89642" marR="89642" marT="44821" marB="44821"/>
                </a:tc>
                <a:tc>
                  <a:txBody>
                    <a:bodyPr/>
                    <a:lstStyle/>
                    <a:p>
                      <a:r>
                        <a:rPr lang="en-US" sz="2700" dirty="0"/>
                        <a:t>All-Terrain Tire</a:t>
                      </a:r>
                    </a:p>
                  </a:txBody>
                  <a:tcPr marL="89642" marR="89642" marT="44821" marB="44821"/>
                </a:tc>
                <a:tc>
                  <a:txBody>
                    <a:bodyPr/>
                    <a:lstStyle/>
                    <a:p>
                      <a:r>
                        <a:rPr lang="en-US" sz="2700" dirty="0"/>
                        <a:t>$450</a:t>
                      </a:r>
                    </a:p>
                  </a:txBody>
                  <a:tcPr marL="89642" marR="89642" marT="44821" marB="44821"/>
                </a:tc>
                <a:extLst>
                  <a:ext uri="{0D108BD9-81ED-4DB2-BD59-A6C34878D82A}">
                    <a16:rowId xmlns:a16="http://schemas.microsoft.com/office/drawing/2014/main" val="2460237737"/>
                  </a:ext>
                </a:extLst>
              </a:tr>
              <a:tr h="582676">
                <a:tc>
                  <a:txBody>
                    <a:bodyPr/>
                    <a:lstStyle/>
                    <a:p>
                      <a:r>
                        <a:rPr lang="en-US" sz="2700" dirty="0"/>
                        <a:t>922</a:t>
                      </a:r>
                    </a:p>
                  </a:txBody>
                  <a:tcPr marL="89642" marR="89642" marT="44821" marB="44821"/>
                </a:tc>
                <a:tc>
                  <a:txBody>
                    <a:bodyPr/>
                    <a:lstStyle/>
                    <a:p>
                      <a:r>
                        <a:rPr lang="en-US" sz="2700" dirty="0"/>
                        <a:t>Rear Axle</a:t>
                      </a:r>
                    </a:p>
                  </a:txBody>
                  <a:tcPr marL="89642" marR="89642" marT="44821" marB="44821"/>
                </a:tc>
                <a:tc>
                  <a:txBody>
                    <a:bodyPr/>
                    <a:lstStyle/>
                    <a:p>
                      <a:r>
                        <a:rPr lang="en-US" sz="2700" dirty="0"/>
                        <a:t>$800</a:t>
                      </a:r>
                    </a:p>
                  </a:txBody>
                  <a:tcPr marL="89642" marR="89642" marT="44821" marB="44821"/>
                </a:tc>
                <a:extLst>
                  <a:ext uri="{0D108BD9-81ED-4DB2-BD59-A6C34878D82A}">
                    <a16:rowId xmlns:a16="http://schemas.microsoft.com/office/drawing/2014/main" val="3566822338"/>
                  </a:ext>
                </a:extLst>
              </a:tr>
              <a:tr h="582676">
                <a:tc>
                  <a:txBody>
                    <a:bodyPr/>
                    <a:lstStyle/>
                    <a:p>
                      <a:r>
                        <a:rPr lang="en-US" sz="2700" dirty="0"/>
                        <a:t>923</a:t>
                      </a:r>
                    </a:p>
                  </a:txBody>
                  <a:tcPr marL="89642" marR="89642" marT="44821" marB="44821"/>
                </a:tc>
                <a:tc>
                  <a:txBody>
                    <a:bodyPr/>
                    <a:lstStyle/>
                    <a:p>
                      <a:r>
                        <a:rPr lang="en-US" sz="2700" dirty="0"/>
                        <a:t>Front Axle</a:t>
                      </a:r>
                    </a:p>
                  </a:txBody>
                  <a:tcPr marL="89642" marR="89642" marT="44821" marB="44821"/>
                </a:tc>
                <a:tc>
                  <a:txBody>
                    <a:bodyPr/>
                    <a:lstStyle/>
                    <a:p>
                      <a:r>
                        <a:rPr lang="en-US" sz="2700" dirty="0"/>
                        <a:t>$900</a:t>
                      </a:r>
                    </a:p>
                  </a:txBody>
                  <a:tcPr marL="89642" marR="89642" marT="44821" marB="44821"/>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3840416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19449" y="1150911"/>
            <a:ext cx="2838277" cy="4556180"/>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defTabSz="913862"/>
              <a:r>
                <a:rPr lang="en-US" sz="2745" dirty="0">
                  <a:solidFill>
                    <a:schemeClr val="tx1"/>
                  </a:soli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algn="ctr" defTabSz="913862"/>
              <a:endParaRPr lang="en-US" sz="784" dirty="0">
                <a:solidFill>
                  <a:schemeClr val="tx1"/>
                </a:solidFill>
                <a:latin typeface="Segoe UI Light" panose="020B0502040204020203" pitchFamily="34" charset="0"/>
                <a:ea typeface="Segoe UI" pitchFamily="34" charset="0"/>
                <a:cs typeface="Segoe UI Light" panose="020B0502040204020203" pitchFamily="34" charset="0"/>
              </a:endParaRPr>
            </a:p>
          </p:txBody>
        </p:sp>
      </p:grpSp>
      <p:sp>
        <p:nvSpPr>
          <p:cNvPr id="13" name="Text Placeholder 1"/>
          <p:cNvSpPr txBox="1">
            <a:spLocks/>
          </p:cNvSpPr>
          <p:nvPr/>
        </p:nvSpPr>
        <p:spPr>
          <a:xfrm>
            <a:off x="4751555" y="516035"/>
            <a:ext cx="7170384" cy="5825933"/>
          </a:xfrm>
          <a:prstGeom prst="rect">
            <a:avLst/>
          </a:prstGeom>
        </p:spPr>
        <p:style>
          <a:lnRef idx="1">
            <a:schemeClr val="accent3"/>
          </a:lnRef>
          <a:fillRef idx="2">
            <a:schemeClr val="accent3"/>
          </a:fillRef>
          <a:effectRef idx="1">
            <a:schemeClr val="accent3"/>
          </a:effectRef>
          <a:fontRef idx="minor">
            <a:schemeClr val="dk1"/>
          </a:fontRef>
        </p:style>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0" dirty="0">
                <a:latin typeface="Segoe UI Light" panose="020B0502040204020203" pitchFamily="34" charset="0"/>
                <a:cs typeface="Segoe UI Light" panose="020B0502040204020203" pitchFamily="34" charset="0"/>
              </a:rPr>
              <a:t>Search + typical data operations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Simple search options, + - * () “”</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Choose between simple search syntax and full Lucene query language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Filter, sort, project, page over results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Options work with search and suggest</a:t>
            </a:r>
          </a:p>
          <a:p>
            <a:pPr marL="236500" lvl="1" indent="0">
              <a:buNone/>
            </a:pPr>
            <a:endParaRPr lang="en-US" sz="2353"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Search from client or server</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Use query keys when searching from clients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CORS allows direct calls from browsers</a:t>
            </a:r>
          </a:p>
          <a:p>
            <a:pPr marL="796635" lvl="1" indent="-560134">
              <a:buFont typeface="Wingdings" panose="05000000000000000000" pitchFamily="2" charset="2"/>
              <a:buChar char="§"/>
            </a:pPr>
            <a:endParaRPr lang="en-US" sz="2353"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Render from search results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Include necessary non-searchable data</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E.g. URLs for pictures, keys to main content</a:t>
            </a:r>
          </a:p>
        </p:txBody>
      </p:sp>
    </p:spTree>
    <p:extLst>
      <p:ext uri="{BB962C8B-B14F-4D97-AF65-F5344CB8AC3E}">
        <p14:creationId xmlns:p14="http://schemas.microsoft.com/office/powerpoint/2010/main" val="1195292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style>
          <a:lnRef idx="1">
            <a:schemeClr val="accent3"/>
          </a:lnRef>
          <a:fillRef idx="3">
            <a:schemeClr val="accent3"/>
          </a:fillRef>
          <a:effectRef idx="2">
            <a:schemeClr val="accent3"/>
          </a:effectRef>
          <a:fontRef idx="minor">
            <a:schemeClr val="lt1"/>
          </a:fontRef>
        </p:style>
        <p:txBody>
          <a:bodyPr/>
          <a:lstStyle/>
          <a:p>
            <a:r>
              <a:rPr lang="en-US" dirty="0">
                <a:latin typeface="Segoe UI Light" panose="020B0502040204020203" pitchFamily="34" charset="0"/>
                <a:cs typeface="Segoe UI Light" panose="020B0502040204020203" pitchFamily="34" charset="0"/>
              </a:rPr>
              <a:t>Geospatial</a:t>
            </a:r>
          </a:p>
        </p:txBody>
      </p:sp>
      <p:sp>
        <p:nvSpPr>
          <p:cNvPr id="5" name="Text Placeholder 1"/>
          <p:cNvSpPr txBox="1">
            <a:spLocks/>
          </p:cNvSpPr>
          <p:nvPr/>
        </p:nvSpPr>
        <p:spPr>
          <a:xfrm>
            <a:off x="4751555" y="516035"/>
            <a:ext cx="7170384" cy="5825933"/>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0" dirty="0">
                <a:latin typeface="Segoe UI Light" panose="020B0502040204020203" pitchFamily="34" charset="0"/>
                <a:cs typeface="Segoe UI Light" panose="020B0502040204020203" pitchFamily="34" charset="0"/>
              </a:rPr>
              <a:t>Full geospatial support built-in</a:t>
            </a:r>
          </a:p>
          <a:p>
            <a:pPr marL="0" indent="0">
              <a:buNone/>
            </a:pPr>
            <a:endParaRPr lang="en-US" sz="3920"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Store</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Geography point instances as </a:t>
            </a:r>
            <a:r>
              <a:rPr lang="en-US" sz="2353" dirty="0" err="1">
                <a:latin typeface="Segoe UI Light" panose="020B0502040204020203" pitchFamily="34" charset="0"/>
                <a:cs typeface="Segoe UI Light" panose="020B0502040204020203" pitchFamily="34" charset="0"/>
              </a:rPr>
              <a:t>GeoJSON</a:t>
            </a:r>
            <a:endParaRPr lang="en-US" sz="2353"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Query</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Filter by distance and bounding box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Sort by distance</a:t>
            </a:r>
          </a:p>
          <a:p>
            <a:pPr marL="0" indent="0">
              <a:buNone/>
            </a:pPr>
            <a:r>
              <a:rPr lang="en-US" sz="3920" dirty="0">
                <a:latin typeface="Segoe UI Light" panose="020B0502040204020203" pitchFamily="34" charset="0"/>
                <a:cs typeface="Segoe UI Light" panose="020B0502040204020203" pitchFamily="34" charset="0"/>
              </a:rPr>
              <a:t>Ranking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Boost items based on distance</a:t>
            </a:r>
          </a:p>
        </p:txBody>
      </p:sp>
    </p:spTree>
    <p:extLst>
      <p:ext uri="{BB962C8B-B14F-4D97-AF65-F5344CB8AC3E}">
        <p14:creationId xmlns:p14="http://schemas.microsoft.com/office/powerpoint/2010/main" val="9988329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style>
          <a:lnRef idx="3">
            <a:schemeClr val="lt1"/>
          </a:lnRef>
          <a:fillRef idx="1">
            <a:schemeClr val="accent2"/>
          </a:fillRef>
          <a:effectRef idx="1">
            <a:schemeClr val="accent2"/>
          </a:effectRef>
          <a:fontRef idx="minor">
            <a:schemeClr val="lt1"/>
          </a:fontRef>
        </p:style>
        <p:txBody>
          <a:bodyPr/>
          <a:lstStyle/>
          <a:p>
            <a:r>
              <a:rPr lang="en-US" dirty="0">
                <a:latin typeface="Segoe UI Light" panose="020B0502040204020203" pitchFamily="34" charset="0"/>
                <a:cs typeface="Segoe UI Light" panose="020B0502040204020203" pitchFamily="34" charset="0"/>
              </a:rPr>
              <a:t>Custom relevance</a:t>
            </a:r>
          </a:p>
        </p:txBody>
      </p:sp>
      <p:sp>
        <p:nvSpPr>
          <p:cNvPr id="5" name="Text Placeholder 1"/>
          <p:cNvSpPr txBox="1">
            <a:spLocks/>
          </p:cNvSpPr>
          <p:nvPr/>
        </p:nvSpPr>
        <p:spPr>
          <a:xfrm>
            <a:off x="4751555" y="516035"/>
            <a:ext cx="7170384" cy="5825933"/>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20" dirty="0">
                <a:latin typeface="Segoe UI Light" panose="020B0502040204020203" pitchFamily="34" charset="0"/>
                <a:cs typeface="Segoe UI Light" panose="020B0502040204020203" pitchFamily="34" charset="0"/>
              </a:rPr>
              <a:t>Scoring profiles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Field weights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Scoring functions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magnitude, freshness, distance, tags</a:t>
            </a:r>
          </a:p>
          <a:p>
            <a:pPr lvl="1"/>
            <a:endParaRPr lang="en-US" sz="2353" dirty="0">
              <a:latin typeface="Segoe UI Light" panose="020B0502040204020203" pitchFamily="34" charset="0"/>
              <a:cs typeface="Segoe UI Light" panose="020B0502040204020203" pitchFamily="34" charset="0"/>
            </a:endParaRPr>
          </a:p>
          <a:p>
            <a:pPr marL="0" indent="0">
              <a:buNone/>
            </a:pPr>
            <a:r>
              <a:rPr lang="en-US" sz="3920" dirty="0">
                <a:latin typeface="Segoe UI Light" panose="020B0502040204020203" pitchFamily="34" charset="0"/>
                <a:cs typeface="Segoe UI Light" panose="020B0502040204020203" pitchFamily="34" charset="0"/>
              </a:rPr>
              <a:t>3 main patterns</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Known data directly available in the index</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Personalization using tag boosting</a:t>
            </a:r>
          </a:p>
          <a:p>
            <a:pPr lvl="1">
              <a:buFont typeface="Wingdings" panose="05000000000000000000" pitchFamily="2" charset="2"/>
              <a:buChar char="§"/>
            </a:pPr>
            <a:r>
              <a:rPr lang="en-US" sz="2353" dirty="0">
                <a:latin typeface="Segoe UI Light" panose="020B0502040204020203" pitchFamily="34" charset="0"/>
                <a:cs typeface="Segoe UI Light" panose="020B0502040204020203" pitchFamily="34" charset="0"/>
              </a:rPr>
              <a:t>Analytics, compute externally and push to the index</a:t>
            </a:r>
          </a:p>
        </p:txBody>
      </p:sp>
    </p:spTree>
    <p:extLst>
      <p:ext uri="{BB962C8B-B14F-4D97-AF65-F5344CB8AC3E}">
        <p14:creationId xmlns:p14="http://schemas.microsoft.com/office/powerpoint/2010/main" val="8595836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style>
          <a:lnRef idx="3">
            <a:schemeClr val="lt1"/>
          </a:lnRef>
          <a:fillRef idx="1">
            <a:schemeClr val="accent4"/>
          </a:fillRef>
          <a:effectRef idx="1">
            <a:schemeClr val="accent4"/>
          </a:effectRef>
          <a:fontRef idx="minor">
            <a:schemeClr val="lt1"/>
          </a:fontRef>
        </p:style>
        <p:txBody>
          <a:bodyPr/>
          <a:lstStyle/>
          <a:p>
            <a:r>
              <a:rPr lang="en-US" dirty="0">
                <a:latin typeface="Segoe UI Light" panose="020B0502040204020203" pitchFamily="34" charset="0"/>
                <a:cs typeface="Segoe UI Light" panose="020B0502040204020203" pitchFamily="34" charset="0"/>
              </a:rPr>
              <a:t>Search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Traffic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Analytics</a:t>
            </a:r>
          </a:p>
        </p:txBody>
      </p:sp>
      <p:sp>
        <p:nvSpPr>
          <p:cNvPr id="5" name="Text Placeholder 1"/>
          <p:cNvSpPr txBox="1">
            <a:spLocks/>
          </p:cNvSpPr>
          <p:nvPr/>
        </p:nvSpPr>
        <p:spPr>
          <a:xfrm>
            <a:off x="4751555" y="516035"/>
            <a:ext cx="7170384" cy="5825933"/>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latin typeface="Segoe UI Light" panose="020B0502040204020203" pitchFamily="34" charset="0"/>
                <a:cs typeface="Segoe UI Light" panose="020B0502040204020203" pitchFamily="34" charset="0"/>
              </a:rPr>
              <a:t>Search exhaust is invaluable</a:t>
            </a:r>
          </a:p>
          <a:p>
            <a:pPr lvl="1">
              <a:buFont typeface="Wingdings" panose="05000000000000000000" pitchFamily="2" charset="2"/>
              <a:buChar char="§"/>
            </a:pPr>
            <a:r>
              <a:rPr lang="en-US" sz="2000" dirty="0">
                <a:latin typeface="Segoe UI Light" panose="020B0502040204020203" pitchFamily="34" charset="0"/>
                <a:cs typeface="Segoe UI Light" panose="020B0502040204020203" pitchFamily="34" charset="0"/>
              </a:rPr>
              <a:t>Search box: users tell you what’s in their mind</a:t>
            </a:r>
          </a:p>
          <a:p>
            <a:pPr lvl="1">
              <a:buFont typeface="Wingdings" panose="05000000000000000000" pitchFamily="2" charset="2"/>
              <a:buChar char="§"/>
            </a:pPr>
            <a:r>
              <a:rPr lang="en-US" sz="2000" dirty="0">
                <a:latin typeface="Segoe UI Light" panose="020B0502040204020203" pitchFamily="34" charset="0"/>
                <a:cs typeface="Segoe UI Light" panose="020B0502040204020203" pitchFamily="34" charset="0"/>
              </a:rPr>
              <a:t>Most popular terms, top searches with no results, seasonality of products and more</a:t>
            </a:r>
          </a:p>
          <a:p>
            <a:pPr lvl="1"/>
            <a:endParaRPr lang="en-US" sz="2000" dirty="0">
              <a:latin typeface="Segoe UI Light" panose="020B0502040204020203" pitchFamily="34" charset="0"/>
              <a:cs typeface="Segoe UI Light" panose="020B0502040204020203" pitchFamily="34" charset="0"/>
            </a:endParaRPr>
          </a:p>
          <a:p>
            <a:pPr marL="0" indent="0">
              <a:buNone/>
            </a:pPr>
            <a:r>
              <a:rPr lang="en-US" sz="3600" dirty="0">
                <a:latin typeface="Segoe UI Light" panose="020B0502040204020203" pitchFamily="34" charset="0"/>
                <a:cs typeface="Segoe UI Light" panose="020B0502040204020203" pitchFamily="34" charset="0"/>
              </a:rPr>
              <a:t>Search logs exposed in blob storage</a:t>
            </a:r>
          </a:p>
          <a:p>
            <a:pPr lvl="1">
              <a:buFont typeface="Wingdings" panose="05000000000000000000" pitchFamily="2" charset="2"/>
              <a:buChar char="§"/>
            </a:pPr>
            <a:r>
              <a:rPr lang="en-US" sz="2000" dirty="0" err="1">
                <a:latin typeface="Segoe UI Light" panose="020B0502040204020203" pitchFamily="34" charset="0"/>
                <a:cs typeface="Segoe UI Light" panose="020B0502040204020203" pitchFamily="34" charset="0"/>
              </a:rPr>
              <a:t>PowerBI</a:t>
            </a:r>
            <a:r>
              <a:rPr lang="en-US" sz="2000" dirty="0">
                <a:latin typeface="Segoe UI Light" panose="020B0502040204020203" pitchFamily="34" charset="0"/>
                <a:cs typeface="Segoe UI Light" panose="020B0502040204020203" pitchFamily="34" charset="0"/>
              </a:rPr>
              <a:t>: easy to get started, great for small/medium traffic</a:t>
            </a:r>
          </a:p>
          <a:p>
            <a:pPr lvl="1">
              <a:buFont typeface="Wingdings" panose="05000000000000000000" pitchFamily="2" charset="2"/>
              <a:buChar char="§"/>
            </a:pPr>
            <a:r>
              <a:rPr lang="en-US" sz="2000" dirty="0">
                <a:latin typeface="Segoe UI Light" panose="020B0502040204020203" pitchFamily="34" charset="0"/>
                <a:cs typeface="Segoe UI Light" panose="020B0502040204020203" pitchFamily="34" charset="0"/>
              </a:rPr>
              <a:t>HDInsight: large scale traffic analysis</a:t>
            </a:r>
          </a:p>
          <a:p>
            <a:pPr lvl="1">
              <a:buFont typeface="Wingdings" panose="05000000000000000000" pitchFamily="2" charset="2"/>
              <a:buChar char="§"/>
            </a:pPr>
            <a:r>
              <a:rPr lang="en-US" sz="2000" dirty="0">
                <a:latin typeface="Segoe UI Light" panose="020B0502040204020203" pitchFamily="34" charset="0"/>
                <a:cs typeface="Segoe UI Light" panose="020B0502040204020203" pitchFamily="34" charset="0"/>
              </a:rPr>
              <a:t>Bring your own tools, raw data available to you</a:t>
            </a:r>
          </a:p>
        </p:txBody>
      </p:sp>
    </p:spTree>
    <p:extLst>
      <p:ext uri="{BB962C8B-B14F-4D97-AF65-F5344CB8AC3E}">
        <p14:creationId xmlns:p14="http://schemas.microsoft.com/office/powerpoint/2010/main" val="42596573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69241" y="1186674"/>
            <a:ext cx="9859116" cy="2136222"/>
          </a:xfrm>
        </p:spPr>
        <p:txBody>
          <a:bodyPr/>
          <a:lstStyle/>
          <a:p>
            <a:r>
              <a:rPr lang="en-US" dirty="0"/>
              <a:t>Importing data into</a:t>
            </a:r>
            <a:br>
              <a:rPr lang="en-US" dirty="0"/>
            </a:br>
            <a:r>
              <a:rPr lang="en-US" dirty="0"/>
              <a:t>Azure Search</a:t>
            </a:r>
          </a:p>
        </p:txBody>
      </p:sp>
    </p:spTree>
    <p:extLst>
      <p:ext uri="{BB962C8B-B14F-4D97-AF65-F5344CB8AC3E}">
        <p14:creationId xmlns:p14="http://schemas.microsoft.com/office/powerpoint/2010/main" val="256424541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Accessing Azure Search</a:t>
            </a:r>
          </a:p>
        </p:txBody>
      </p:sp>
      <p:sp>
        <p:nvSpPr>
          <p:cNvPr id="5" name="Text Placeholder 4"/>
          <p:cNvSpPr>
            <a:spLocks noGrp="1"/>
          </p:cNvSpPr>
          <p:nvPr>
            <p:ph idx="1"/>
          </p:nvPr>
        </p:nvSpPr>
        <p:spPr/>
        <p:txBody>
          <a:bodyPr/>
          <a:lstStyle/>
          <a:p>
            <a:r>
              <a:rPr lang="en-US" dirty="0"/>
              <a:t>Azure Search is an OData endpoint</a:t>
            </a:r>
          </a:p>
          <a:p>
            <a:pPr lvl="1"/>
            <a:r>
              <a:rPr lang="en-US" dirty="0"/>
              <a:t>JSON result</a:t>
            </a:r>
          </a:p>
          <a:p>
            <a:pPr lvl="1"/>
            <a:r>
              <a:rPr lang="en-US" dirty="0"/>
              <a:t>Configure search</a:t>
            </a:r>
          </a:p>
          <a:p>
            <a:pPr lvl="2"/>
            <a:r>
              <a:rPr lang="en-US" dirty="0"/>
              <a:t>top</a:t>
            </a:r>
          </a:p>
          <a:p>
            <a:pPr lvl="2"/>
            <a:r>
              <a:rPr lang="en-US" dirty="0"/>
              <a:t>skip</a:t>
            </a:r>
          </a:p>
          <a:p>
            <a:pPr lvl="2"/>
            <a:r>
              <a:rPr lang="en-US" dirty="0"/>
              <a:t>search</a:t>
            </a:r>
          </a:p>
          <a:p>
            <a:endParaRPr lang="en-US" dirty="0"/>
          </a:p>
          <a:p>
            <a:r>
              <a:rPr lang="en-US" dirty="0"/>
              <a:t>Cross-origin resource sharing (CORS) concerns</a:t>
            </a:r>
          </a:p>
          <a:p>
            <a:pPr lvl="1"/>
            <a:r>
              <a:rPr lang="en-US" dirty="0"/>
              <a:t>Must be enabled to allow client (the bot) access</a:t>
            </a:r>
          </a:p>
        </p:txBody>
      </p:sp>
    </p:spTree>
    <p:extLst>
      <p:ext uri="{BB962C8B-B14F-4D97-AF65-F5344CB8AC3E}">
        <p14:creationId xmlns:p14="http://schemas.microsoft.com/office/powerpoint/2010/main" val="1869041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types</a:t>
            </a:r>
          </a:p>
        </p:txBody>
      </p:sp>
      <p:sp>
        <p:nvSpPr>
          <p:cNvPr id="3" name="Text Placeholder 2"/>
          <p:cNvSpPr>
            <a:spLocks noGrp="1"/>
          </p:cNvSpPr>
          <p:nvPr>
            <p:ph idx="1"/>
          </p:nvPr>
        </p:nvSpPr>
        <p:spPr/>
        <p:txBody>
          <a:bodyPr/>
          <a:lstStyle/>
          <a:p>
            <a:r>
              <a:rPr lang="en-US" dirty="0"/>
              <a:t>Search</a:t>
            </a:r>
          </a:p>
          <a:p>
            <a:pPr lvl="1"/>
            <a:r>
              <a:rPr lang="en-US" dirty="0"/>
              <a:t>Fuzzy Lookups</a:t>
            </a:r>
          </a:p>
          <a:p>
            <a:r>
              <a:rPr lang="en-US" dirty="0"/>
              <a:t>Filter</a:t>
            </a:r>
          </a:p>
          <a:p>
            <a:pPr lvl="1"/>
            <a:r>
              <a:rPr lang="en-US" dirty="0">
                <a:latin typeface="Consolas" panose="020B0609020204030204" pitchFamily="49" charset="0"/>
              </a:rPr>
              <a:t>WHERE Name = 'Value'</a:t>
            </a:r>
          </a:p>
          <a:p>
            <a:r>
              <a:rPr lang="en-US" dirty="0"/>
              <a:t>Facets</a:t>
            </a:r>
          </a:p>
          <a:p>
            <a:pPr lvl="1"/>
            <a:r>
              <a:rPr lang="en-US" dirty="0"/>
              <a:t>Returns facets (or categories)</a:t>
            </a:r>
          </a:p>
        </p:txBody>
      </p:sp>
    </p:spTree>
    <p:extLst>
      <p:ext uri="{BB962C8B-B14F-4D97-AF65-F5344CB8AC3E}">
        <p14:creationId xmlns:p14="http://schemas.microsoft.com/office/powerpoint/2010/main" val="1957031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269241" y="1186674"/>
            <a:ext cx="9859116" cy="2136222"/>
          </a:xfrm>
        </p:spPr>
        <p:txBody>
          <a:bodyPr/>
          <a:lstStyle/>
          <a:p>
            <a:r>
              <a:rPr lang="en-US" dirty="0"/>
              <a:t>Querying Azure Search and improving results</a:t>
            </a:r>
          </a:p>
        </p:txBody>
      </p:sp>
    </p:spTree>
    <p:extLst>
      <p:ext uri="{BB962C8B-B14F-4D97-AF65-F5344CB8AC3E}">
        <p14:creationId xmlns:p14="http://schemas.microsoft.com/office/powerpoint/2010/main" val="20748911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5935FE-97DA-4288-B495-B38415E408FD}"/>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70782EC6-2880-4F31-94AA-338FD43984BC}"/>
              </a:ext>
            </a:extLst>
          </p:cNvPr>
          <p:cNvSpPr>
            <a:spLocks noGrp="1"/>
          </p:cNvSpPr>
          <p:nvPr>
            <p:ph idx="1"/>
          </p:nvPr>
        </p:nvSpPr>
        <p:spPr/>
        <p:txBody>
          <a:bodyPr/>
          <a:lstStyle/>
          <a:p>
            <a:r>
              <a:rPr lang="en-US" dirty="0"/>
              <a:t>Update your bot to:</a:t>
            </a:r>
          </a:p>
          <a:p>
            <a:pPr lvl="1"/>
            <a:r>
              <a:rPr lang="en-US" dirty="0"/>
              <a:t>Allow the user to search through articles</a:t>
            </a:r>
          </a:p>
          <a:p>
            <a:pPr lvl="1"/>
            <a:r>
              <a:rPr lang="en-US" dirty="0"/>
              <a:t>Provide navigation mechanism </a:t>
            </a:r>
            <a:r>
              <a:rPr lang="en-US"/>
              <a:t>by category</a:t>
            </a:r>
            <a:endParaRPr lang="en-US" dirty="0"/>
          </a:p>
        </p:txBody>
      </p:sp>
    </p:spTree>
    <p:extLst>
      <p:ext uri="{BB962C8B-B14F-4D97-AF65-F5344CB8AC3E}">
        <p14:creationId xmlns:p14="http://schemas.microsoft.com/office/powerpoint/2010/main" val="1922822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56592" y="787749"/>
            <a:ext cx="10515600" cy="644525"/>
          </a:xfrm>
        </p:spPr>
        <p:txBody>
          <a:bodyPr/>
          <a:lstStyle/>
          <a:p>
            <a:r>
              <a:rPr lang="en-US" dirty="0"/>
              <a:t>Commands</a:t>
            </a:r>
          </a:p>
        </p:txBody>
      </p:sp>
      <p:pic>
        <p:nvPicPr>
          <p:cNvPr id="5" name="Picture 4" descr="Smartphone Excitement by erlandh - A spiky ..."/>
          <p:cNvPicPr>
            <a:picLocks noChangeAspect="1"/>
          </p:cNvPicPr>
          <p:nvPr/>
        </p:nvPicPr>
        <p:blipFill>
          <a:blip r:embed="rId2"/>
          <a:stretch>
            <a:fillRect/>
          </a:stretch>
        </p:blipFill>
        <p:spPr>
          <a:xfrm>
            <a:off x="10279316" y="1561449"/>
            <a:ext cx="841879" cy="2016475"/>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833270" y="1486746"/>
            <a:ext cx="2004505" cy="2004505"/>
          </a:xfrm>
          <a:prstGeom prst="rect">
            <a:avLst/>
          </a:prstGeom>
        </p:spPr>
      </p:pic>
      <p:sp>
        <p:nvSpPr>
          <p:cNvPr id="7" name="Cloud 6"/>
          <p:cNvSpPr/>
          <p:nvPr/>
        </p:nvSpPr>
        <p:spPr bwMode="auto">
          <a:xfrm>
            <a:off x="642749" y="1486746"/>
            <a:ext cx="2763977" cy="971127"/>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LUIS</a:t>
            </a:r>
          </a:p>
        </p:txBody>
      </p:sp>
      <p:sp>
        <p:nvSpPr>
          <p:cNvPr id="10" name="Rectangle: Rounded Corners 9"/>
          <p:cNvSpPr/>
          <p:nvPr/>
        </p:nvSpPr>
        <p:spPr bwMode="auto">
          <a:xfrm>
            <a:off x="8758001" y="3882504"/>
            <a:ext cx="3438656" cy="1045829"/>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I'd like to order a</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front tire axle</a:t>
            </a:r>
          </a:p>
        </p:txBody>
      </p:sp>
      <p:sp>
        <p:nvSpPr>
          <p:cNvPr id="12" name="Rectangle: Rounded Corners 11"/>
          <p:cNvSpPr/>
          <p:nvPr/>
        </p:nvSpPr>
        <p:spPr bwMode="auto">
          <a:xfrm>
            <a:off x="1912684" y="2093877"/>
            <a:ext cx="3438656" cy="1045829"/>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Intent: order</a:t>
            </a:r>
          </a:p>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Item: front tire axle</a:t>
            </a:r>
          </a:p>
        </p:txBody>
      </p:sp>
      <p:sp>
        <p:nvSpPr>
          <p:cNvPr id="16" name="Thought Bubble: Cloud 15"/>
          <p:cNvSpPr/>
          <p:nvPr/>
        </p:nvSpPr>
        <p:spPr bwMode="auto">
          <a:xfrm>
            <a:off x="6544212" y="291513"/>
            <a:ext cx="2390466" cy="1419339"/>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Intent:</a:t>
            </a:r>
          </a:p>
          <a:p>
            <a:pPr algn="ctr" defTabSz="914102">
              <a:lnSpc>
                <a:spcPct val="90000"/>
              </a:lnSpc>
            </a:pPr>
            <a:r>
              <a:rPr lang="en-US" sz="2353"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19950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2076E-6 4.05356E-6 L -0.2918 4.05356E-6 " pathEditMode="relative" rAng="0" ptsTypes="AA">
                                      <p:cBhvr>
                                        <p:cTn id="6" dur="2000" fill="hold"/>
                                        <p:tgtEl>
                                          <p:spTgt spid="10"/>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4.05356E-6 L -0.5614 -0.26147 " pathEditMode="relative" rAng="0" ptsTypes="AA">
                                      <p:cBhvr>
                                        <p:cTn id="10" dur="2000" fill="hold"/>
                                        <p:tgtEl>
                                          <p:spTgt spid="10"/>
                                        </p:tgtEl>
                                        <p:attrNameLst>
                                          <p:attrName>ppt_x</p:attrName>
                                          <p:attrName>ppt_y</p:attrName>
                                        </p:attrNameLst>
                                      </p:cBhvr>
                                      <p:rCtr x="-13480" y="-13073"/>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09089E-6 4.80708E-6 L 0.2696 0.26078 " pathEditMode="relative" rAng="0" ptsTypes="AA">
                                      <p:cBhvr>
                                        <p:cTn id="22" dur="2000" fill="hold"/>
                                        <p:tgtEl>
                                          <p:spTgt spid="12"/>
                                        </p:tgtEl>
                                        <p:attrNameLst>
                                          <p:attrName>ppt_x</p:attrName>
                                          <p:attrName>ppt_y</p:attrName>
                                        </p:attrNameLst>
                                      </p:cBhvr>
                                      <p:rCtr x="13480" y="13028"/>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2"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2" grpId="0" animBg="1"/>
      <p:bldP spid="12" grpId="1" animBg="1"/>
      <p:bldP spid="12" grpId="2"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Entertainment Options</a:t>
            </a:r>
          </a:p>
        </p:txBody>
      </p:sp>
      <p:graphicFrame>
        <p:nvGraphicFramePr>
          <p:cNvPr id="4" name="Table 3"/>
          <p:cNvGraphicFramePr>
            <a:graphicFrameLocks noGrp="1"/>
          </p:cNvGraphicFramePr>
          <p:nvPr>
            <p:extLst>
              <p:ext uri="{D42A27DB-BD31-4B8C-83A1-F6EECF244321}">
                <p14:modId xmlns:p14="http://schemas.microsoft.com/office/powerpoint/2010/main" val="2873995355"/>
              </p:ext>
            </p:extLst>
          </p:nvPr>
        </p:nvGraphicFramePr>
        <p:xfrm>
          <a:off x="1" y="1778218"/>
          <a:ext cx="12192000" cy="4054144"/>
        </p:xfrm>
        <a:graphic>
          <a:graphicData uri="http://schemas.openxmlformats.org/drawingml/2006/table">
            <a:tbl>
              <a:tblPr firstRow="1" bandRow="1">
                <a:tableStyleId>{5C22544A-7EE6-4342-B048-85BDC9FD1C3A}</a:tableStyleId>
              </a:tblPr>
              <a:tblGrid>
                <a:gridCol w="2759528">
                  <a:extLst>
                    <a:ext uri="{9D8B030D-6E8A-4147-A177-3AD203B41FA5}">
                      <a16:colId xmlns:a16="http://schemas.microsoft.com/office/drawing/2014/main" val="2393044569"/>
                    </a:ext>
                  </a:extLst>
                </a:gridCol>
                <a:gridCol w="1445656">
                  <a:extLst>
                    <a:ext uri="{9D8B030D-6E8A-4147-A177-3AD203B41FA5}">
                      <a16:colId xmlns:a16="http://schemas.microsoft.com/office/drawing/2014/main" val="1231421613"/>
                    </a:ext>
                  </a:extLst>
                </a:gridCol>
                <a:gridCol w="2767115">
                  <a:extLst>
                    <a:ext uri="{9D8B030D-6E8A-4147-A177-3AD203B41FA5}">
                      <a16:colId xmlns:a16="http://schemas.microsoft.com/office/drawing/2014/main" val="2614917091"/>
                    </a:ext>
                  </a:extLst>
                </a:gridCol>
                <a:gridCol w="5219701">
                  <a:extLst>
                    <a:ext uri="{9D8B030D-6E8A-4147-A177-3AD203B41FA5}">
                      <a16:colId xmlns:a16="http://schemas.microsoft.com/office/drawing/2014/main" val="121573744"/>
                    </a:ext>
                  </a:extLst>
                </a:gridCol>
              </a:tblGrid>
              <a:tr h="625630">
                <a:tc>
                  <a:txBody>
                    <a:bodyPr/>
                    <a:lstStyle/>
                    <a:p>
                      <a:r>
                        <a:rPr lang="en-US" sz="2700" dirty="0"/>
                        <a:t>Title</a:t>
                      </a:r>
                    </a:p>
                  </a:txBody>
                  <a:tcPr marL="89642" marR="89642" marT="44821" marB="44821"/>
                </a:tc>
                <a:tc>
                  <a:txBody>
                    <a:bodyPr/>
                    <a:lstStyle/>
                    <a:p>
                      <a:r>
                        <a:rPr lang="en-US" sz="2700" dirty="0"/>
                        <a:t>Day</a:t>
                      </a:r>
                    </a:p>
                  </a:txBody>
                  <a:tcPr marL="89642" marR="89642" marT="44821" marB="44821"/>
                </a:tc>
                <a:tc>
                  <a:txBody>
                    <a:bodyPr/>
                    <a:lstStyle/>
                    <a:p>
                      <a:r>
                        <a:rPr lang="en-US" sz="2700" dirty="0"/>
                        <a:t>Category</a:t>
                      </a:r>
                    </a:p>
                  </a:txBody>
                  <a:tcPr marL="89642" marR="89642" marT="44821" marB="44821"/>
                </a:tc>
                <a:tc>
                  <a:txBody>
                    <a:bodyPr/>
                    <a:lstStyle/>
                    <a:p>
                      <a:r>
                        <a:rPr lang="en-US" sz="2700" dirty="0"/>
                        <a:t>Description</a:t>
                      </a:r>
                    </a:p>
                  </a:txBody>
                  <a:tcPr marL="89642" marR="89642" marT="44821" marB="44821"/>
                </a:tc>
                <a:extLst>
                  <a:ext uri="{0D108BD9-81ED-4DB2-BD59-A6C34878D82A}">
                    <a16:rowId xmlns:a16="http://schemas.microsoft.com/office/drawing/2014/main" val="4093904309"/>
                  </a:ext>
                </a:extLst>
              </a:tr>
              <a:tr h="649596">
                <a:tc>
                  <a:txBody>
                    <a:bodyPr/>
                    <a:lstStyle/>
                    <a:p>
                      <a:r>
                        <a:rPr lang="en-US" sz="2700" dirty="0"/>
                        <a:t>Huygens Hike</a:t>
                      </a:r>
                    </a:p>
                  </a:txBody>
                  <a:tcPr marL="89642" marR="89642" marT="44821" marB="44821"/>
                </a:tc>
                <a:tc>
                  <a:txBody>
                    <a:bodyPr/>
                    <a:lstStyle/>
                    <a:p>
                      <a:r>
                        <a:rPr lang="en-US" sz="2700" dirty="0"/>
                        <a:t>Saturday</a:t>
                      </a:r>
                    </a:p>
                  </a:txBody>
                  <a:tcPr marL="89642" marR="89642" marT="44821" marB="44821"/>
                </a:tc>
                <a:tc>
                  <a:txBody>
                    <a:bodyPr/>
                    <a:lstStyle/>
                    <a:p>
                      <a:r>
                        <a:rPr lang="en-US" sz="2700" dirty="0"/>
                        <a:t>Crater Exploration</a:t>
                      </a:r>
                    </a:p>
                  </a:txBody>
                  <a:tcPr marL="89642" marR="89642" marT="44821" marB="44821"/>
                </a:tc>
                <a:tc>
                  <a:txBody>
                    <a:bodyPr/>
                    <a:lstStyle/>
                    <a:p>
                      <a:r>
                        <a:rPr lang="en-US" sz="2700" dirty="0"/>
                        <a:t>Explore Mars' largest crater</a:t>
                      </a:r>
                    </a:p>
                  </a:txBody>
                  <a:tcPr marL="89642" marR="89642" marT="44821" marB="44821"/>
                </a:tc>
                <a:extLst>
                  <a:ext uri="{0D108BD9-81ED-4DB2-BD59-A6C34878D82A}">
                    <a16:rowId xmlns:a16="http://schemas.microsoft.com/office/drawing/2014/main" val="2426493875"/>
                  </a:ext>
                </a:extLst>
              </a:tr>
              <a:tr h="926306">
                <a:tc>
                  <a:txBody>
                    <a:bodyPr/>
                    <a:lstStyle/>
                    <a:p>
                      <a:r>
                        <a:rPr lang="en-US" sz="2700" dirty="0"/>
                        <a:t>Schiaparelli Hike</a:t>
                      </a:r>
                    </a:p>
                  </a:txBody>
                  <a:tcPr marL="89642" marR="89642" marT="44821" marB="448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700" dirty="0"/>
                        <a:t>Sunday</a:t>
                      </a:r>
                    </a:p>
                  </a:txBody>
                  <a:tcPr marL="89642" marR="89642" marT="44821" marB="4482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700" dirty="0"/>
                        <a:t>Crater Exploration</a:t>
                      </a:r>
                    </a:p>
                  </a:txBody>
                  <a:tcPr marL="89642" marR="89642" marT="44821" marB="44821"/>
                </a:tc>
                <a:tc>
                  <a:txBody>
                    <a:bodyPr/>
                    <a:lstStyle/>
                    <a:p>
                      <a:r>
                        <a:rPr lang="en-US" sz="2700" dirty="0"/>
                        <a:t>See the impact of climate change on Mars</a:t>
                      </a:r>
                    </a:p>
                  </a:txBody>
                  <a:tcPr marL="89642" marR="89642" marT="44821" marB="44821"/>
                </a:tc>
                <a:extLst>
                  <a:ext uri="{0D108BD9-81ED-4DB2-BD59-A6C34878D82A}">
                    <a16:rowId xmlns:a16="http://schemas.microsoft.com/office/drawing/2014/main" val="626922984"/>
                  </a:ext>
                </a:extLst>
              </a:tr>
              <a:tr h="926306">
                <a:tc>
                  <a:txBody>
                    <a:bodyPr/>
                    <a:lstStyle/>
                    <a:p>
                      <a:r>
                        <a:rPr lang="en-US" sz="2700" dirty="0"/>
                        <a:t>Movie Night</a:t>
                      </a:r>
                    </a:p>
                  </a:txBody>
                  <a:tcPr marL="89642" marR="89642" marT="44821" marB="44821"/>
                </a:tc>
                <a:tc>
                  <a:txBody>
                    <a:bodyPr/>
                    <a:lstStyle/>
                    <a:p>
                      <a:r>
                        <a:rPr lang="en-US" sz="2700" dirty="0"/>
                        <a:t>Friday</a:t>
                      </a:r>
                    </a:p>
                  </a:txBody>
                  <a:tcPr marL="89642" marR="89642" marT="44821" marB="44821"/>
                </a:tc>
                <a:tc>
                  <a:txBody>
                    <a:bodyPr/>
                    <a:lstStyle/>
                    <a:p>
                      <a:r>
                        <a:rPr lang="en-US" sz="2700" dirty="0"/>
                        <a:t>Relaxation</a:t>
                      </a:r>
                    </a:p>
                  </a:txBody>
                  <a:tcPr marL="89642" marR="89642" marT="44821" marB="44821"/>
                </a:tc>
                <a:tc>
                  <a:txBody>
                    <a:bodyPr/>
                    <a:lstStyle/>
                    <a:p>
                      <a:r>
                        <a:rPr lang="en-US" sz="2700" dirty="0"/>
                        <a:t>See the latest movies from Hollywood, USA</a:t>
                      </a:r>
                    </a:p>
                  </a:txBody>
                  <a:tcPr marL="89642" marR="89642" marT="44821" marB="44821"/>
                </a:tc>
                <a:extLst>
                  <a:ext uri="{0D108BD9-81ED-4DB2-BD59-A6C34878D82A}">
                    <a16:rowId xmlns:a16="http://schemas.microsoft.com/office/drawing/2014/main" val="4070001454"/>
                  </a:ext>
                </a:extLst>
              </a:tr>
              <a:tr h="926306">
                <a:tc>
                  <a:txBody>
                    <a:bodyPr/>
                    <a:lstStyle/>
                    <a:p>
                      <a:r>
                        <a:rPr lang="en-US" sz="2700" dirty="0"/>
                        <a:t>Board Game Night</a:t>
                      </a:r>
                    </a:p>
                  </a:txBody>
                  <a:tcPr marL="89642" marR="89642" marT="44821" marB="44821"/>
                </a:tc>
                <a:tc>
                  <a:txBody>
                    <a:bodyPr/>
                    <a:lstStyle/>
                    <a:p>
                      <a:r>
                        <a:rPr lang="en-US" sz="2700" dirty="0"/>
                        <a:t>Tuesday</a:t>
                      </a:r>
                    </a:p>
                  </a:txBody>
                  <a:tcPr marL="89642" marR="89642" marT="44821" marB="44821"/>
                </a:tc>
                <a:tc>
                  <a:txBody>
                    <a:bodyPr/>
                    <a:lstStyle/>
                    <a:p>
                      <a:r>
                        <a:rPr lang="en-US" sz="2700" dirty="0"/>
                        <a:t>Social</a:t>
                      </a:r>
                    </a:p>
                  </a:txBody>
                  <a:tcPr marL="89642" marR="89642" marT="44821" marB="44821"/>
                </a:tc>
                <a:tc>
                  <a:txBody>
                    <a:bodyPr/>
                    <a:lstStyle/>
                    <a:p>
                      <a:r>
                        <a:rPr lang="en-US" sz="2700" dirty="0"/>
                        <a:t>A little taste of home, gaming style, with your fellow scientists</a:t>
                      </a:r>
                    </a:p>
                  </a:txBody>
                  <a:tcPr marL="89642" marR="89642" marT="44821" marB="44821"/>
                </a:tc>
                <a:extLst>
                  <a:ext uri="{0D108BD9-81ED-4DB2-BD59-A6C34878D82A}">
                    <a16:rowId xmlns:a16="http://schemas.microsoft.com/office/drawing/2014/main" val="3529373526"/>
                  </a:ext>
                </a:extLst>
              </a:tr>
            </a:tbl>
          </a:graphicData>
        </a:graphic>
      </p:graphicFrame>
    </p:spTree>
    <p:extLst>
      <p:ext uri="{BB962C8B-B14F-4D97-AF65-F5344CB8AC3E}">
        <p14:creationId xmlns:p14="http://schemas.microsoft.com/office/powerpoint/2010/main" val="180587817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735918"/>
            <a:ext cx="10515600" cy="644525"/>
          </a:xfrm>
        </p:spPr>
        <p:txBody>
          <a:bodyPr/>
          <a:lstStyle/>
          <a:p>
            <a:r>
              <a:rPr lang="en-US" dirty="0">
                <a:solidFill>
                  <a:schemeClr val="accent2"/>
                </a:solidFill>
              </a:rPr>
              <a:t>Queries</a:t>
            </a:r>
          </a:p>
        </p:txBody>
      </p:sp>
      <p:pic>
        <p:nvPicPr>
          <p:cNvPr id="4" name="Picture 3" descr="Smartphone Excitement by erlandh - A spiky ..."/>
          <p:cNvPicPr>
            <a:picLocks noChangeAspect="1"/>
          </p:cNvPicPr>
          <p:nvPr/>
        </p:nvPicPr>
        <p:blipFill>
          <a:blip r:embed="rId2"/>
          <a:stretch>
            <a:fillRect/>
          </a:stretch>
        </p:blipFill>
        <p:spPr>
          <a:xfrm>
            <a:off x="10279316" y="1561449"/>
            <a:ext cx="841879" cy="2016475"/>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833270" y="1486746"/>
            <a:ext cx="2004505" cy="2004505"/>
          </a:xfrm>
          <a:prstGeom prst="rect">
            <a:avLst/>
          </a:prstGeom>
        </p:spPr>
      </p:pic>
      <p:sp>
        <p:nvSpPr>
          <p:cNvPr id="7" name="Rectangle: Rounded Corners 6"/>
          <p:cNvSpPr/>
          <p:nvPr/>
        </p:nvSpPr>
        <p:spPr bwMode="auto">
          <a:xfrm>
            <a:off x="9430320" y="3727808"/>
            <a:ext cx="2539870" cy="1045829"/>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Entertainment</a:t>
            </a:r>
          </a:p>
        </p:txBody>
      </p:sp>
      <p:sp>
        <p:nvSpPr>
          <p:cNvPr id="8" name="Cloud 7"/>
          <p:cNvSpPr/>
          <p:nvPr/>
        </p:nvSpPr>
        <p:spPr bwMode="auto">
          <a:xfrm>
            <a:off x="642749" y="1486746"/>
            <a:ext cx="2763977" cy="971127"/>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NLP</a:t>
            </a:r>
          </a:p>
        </p:txBody>
      </p:sp>
      <p:sp>
        <p:nvSpPr>
          <p:cNvPr id="9" name="Rectangle: Rounded Corners 8"/>
          <p:cNvSpPr/>
          <p:nvPr/>
        </p:nvSpPr>
        <p:spPr bwMode="auto">
          <a:xfrm>
            <a:off x="2072629" y="2158786"/>
            <a:ext cx="2539870" cy="106070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Entertainment</a:t>
            </a:r>
          </a:p>
        </p:txBody>
      </p:sp>
      <p:sp>
        <p:nvSpPr>
          <p:cNvPr id="11" name="Rectangle: Rounded Corners 10"/>
          <p:cNvSpPr/>
          <p:nvPr/>
        </p:nvSpPr>
        <p:spPr bwMode="auto">
          <a:xfrm>
            <a:off x="9430320" y="3744127"/>
            <a:ext cx="2539870" cy="1045829"/>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I'm looking for </a:t>
            </a:r>
          </a:p>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something fun </a:t>
            </a:r>
          </a:p>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to do tonight!</a:t>
            </a:r>
          </a:p>
        </p:txBody>
      </p:sp>
    </p:spTree>
    <p:extLst>
      <p:ext uri="{BB962C8B-B14F-4D97-AF65-F5344CB8AC3E}">
        <p14:creationId xmlns:p14="http://schemas.microsoft.com/office/powerpoint/2010/main" val="4054719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4.88639E-6 3.41353E-6 L -0.2918 3.41353E-6 " pathEditMode="relative" rAng="0" ptsTypes="AA">
                                      <p:cBhvr>
                                        <p:cTn id="11" dur="2000" fill="hold"/>
                                        <p:tgtEl>
                                          <p:spTgt spid="7"/>
                                        </p:tgtEl>
                                        <p:attrNameLst>
                                          <p:attrName>ppt_x</p:attrName>
                                          <p:attrName>ppt_y</p:attrName>
                                        </p:attrNameLst>
                                      </p:cBhvr>
                                      <p:rCtr x="-14590" y="0"/>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0.2918 3.41353E-6 L -0.59943 -0.22765 " pathEditMode="relative" rAng="0" ptsTypes="AA">
                                      <p:cBhvr>
                                        <p:cTn id="15" dur="2000" fill="hold"/>
                                        <p:tgtEl>
                                          <p:spTgt spid="7"/>
                                        </p:tgtEl>
                                        <p:attrNameLst>
                                          <p:attrName>ppt_x</p:attrName>
                                          <p:attrName>ppt_y</p:attrName>
                                        </p:attrNameLst>
                                      </p:cBhvr>
                                      <p:rCtr x="-15382" y="-11394"/>
                                    </p:animMotion>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2"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ntr"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0" nodeType="clickEffect">
                                  <p:stCondLst>
                                    <p:cond delay="0"/>
                                  </p:stCondLst>
                                  <p:childTnLst>
                                    <p:animMotion origin="layout" path="M 5.69313E-7 4.49841E-6 L 0.31159 0.22787 " pathEditMode="relative" rAng="0" ptsTypes="AA">
                                      <p:cBhvr>
                                        <p:cTn id="27" dur="2000" fill="hold"/>
                                        <p:tgtEl>
                                          <p:spTgt spid="9"/>
                                        </p:tgtEl>
                                        <p:attrNameLst>
                                          <p:attrName>ppt_x</p:attrName>
                                          <p:attrName>ppt_y</p:attrName>
                                        </p:attrNameLst>
                                      </p:cBhvr>
                                      <p:rCtr x="15573" y="11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9" grpId="0" animBg="1"/>
      <p:bldP spid="9" grpId="1"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just use LUIS?</a:t>
            </a:r>
          </a:p>
        </p:txBody>
      </p:sp>
      <p:sp>
        <p:nvSpPr>
          <p:cNvPr id="3" name="Text Placeholder 2"/>
          <p:cNvSpPr>
            <a:spLocks noGrp="1"/>
          </p:cNvSpPr>
          <p:nvPr>
            <p:ph idx="1"/>
          </p:nvPr>
        </p:nvSpPr>
        <p:spPr/>
        <p:txBody>
          <a:bodyPr/>
          <a:lstStyle/>
          <a:p>
            <a:r>
              <a:rPr lang="en-US" dirty="0"/>
              <a:t>LUIS does…</a:t>
            </a:r>
          </a:p>
          <a:p>
            <a:pPr lvl="1"/>
            <a:r>
              <a:rPr lang="en-US" dirty="0"/>
              <a:t>Intent</a:t>
            </a:r>
          </a:p>
          <a:p>
            <a:pPr lvl="2"/>
            <a:r>
              <a:rPr lang="en-US" dirty="0"/>
              <a:t>What is the user trying to do?</a:t>
            </a:r>
          </a:p>
          <a:p>
            <a:pPr lvl="1"/>
            <a:r>
              <a:rPr lang="en-US" dirty="0"/>
              <a:t>Entity values</a:t>
            </a:r>
          </a:p>
          <a:p>
            <a:pPr lvl="2"/>
            <a:r>
              <a:rPr lang="en-US" dirty="0"/>
              <a:t>What additional context is the user providing?</a:t>
            </a:r>
          </a:p>
          <a:p>
            <a:endParaRPr lang="en-US" dirty="0"/>
          </a:p>
          <a:p>
            <a:r>
              <a:rPr lang="en-US" dirty="0"/>
              <a:t>LUIS doesn't…</a:t>
            </a:r>
          </a:p>
          <a:p>
            <a:pPr lvl="1"/>
            <a:r>
              <a:rPr lang="en-US" dirty="0"/>
              <a:t>Validate data</a:t>
            </a:r>
          </a:p>
          <a:p>
            <a:pPr lvl="1"/>
            <a:r>
              <a:rPr lang="en-US" dirty="0"/>
              <a:t>Help drive the user</a:t>
            </a:r>
          </a:p>
          <a:p>
            <a:endParaRPr lang="en-US" dirty="0"/>
          </a:p>
          <a:p>
            <a:r>
              <a:rPr lang="en-US" dirty="0"/>
              <a:t>LUIS is not a search engine</a:t>
            </a:r>
          </a:p>
        </p:txBody>
      </p:sp>
    </p:spTree>
    <p:extLst>
      <p:ext uri="{BB962C8B-B14F-4D97-AF65-F5344CB8AC3E}">
        <p14:creationId xmlns:p14="http://schemas.microsoft.com/office/powerpoint/2010/main" val="368775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a:t>
            </a:r>
          </a:p>
        </p:txBody>
      </p:sp>
      <p:sp>
        <p:nvSpPr>
          <p:cNvPr id="5" name="Text Placeholder 4"/>
          <p:cNvSpPr>
            <a:spLocks noGrp="1"/>
          </p:cNvSpPr>
          <p:nvPr>
            <p:ph idx="1"/>
          </p:nvPr>
        </p:nvSpPr>
        <p:spPr/>
        <p:txBody>
          <a:bodyPr/>
          <a:lstStyle/>
          <a:p>
            <a:r>
              <a:rPr lang="en-US" dirty="0"/>
              <a:t>Bing/Google style search internal in your application</a:t>
            </a:r>
          </a:p>
          <a:p>
            <a:pPr lvl="1"/>
            <a:r>
              <a:rPr lang="en-US" dirty="0"/>
              <a:t>Respond to user questions from an answer bank</a:t>
            </a:r>
          </a:p>
          <a:p>
            <a:r>
              <a:rPr lang="en-US" dirty="0"/>
              <a:t>Interactive refinement</a:t>
            </a:r>
          </a:p>
          <a:p>
            <a:pPr lvl="1"/>
            <a:r>
              <a:rPr lang="en-US" dirty="0"/>
              <a:t>Guide search through drilldowns</a:t>
            </a:r>
          </a:p>
          <a:p>
            <a:r>
              <a:rPr lang="en-US" dirty="0"/>
              <a:t>Fuzzy lookups</a:t>
            </a:r>
          </a:p>
          <a:p>
            <a:pPr lvl="1"/>
            <a:r>
              <a:rPr lang="en-US" dirty="0"/>
              <a:t>"Did you mean...?"</a:t>
            </a:r>
          </a:p>
          <a:p>
            <a:r>
              <a:rPr lang="en-US" dirty="0"/>
              <a:t>Affect the results</a:t>
            </a:r>
          </a:p>
          <a:p>
            <a:pPr lvl="1"/>
            <a:r>
              <a:rPr lang="en-US" dirty="0"/>
              <a:t>Move items up and down</a:t>
            </a:r>
          </a:p>
        </p:txBody>
      </p:sp>
    </p:spTree>
    <p:extLst>
      <p:ext uri="{BB962C8B-B14F-4D97-AF65-F5344CB8AC3E}">
        <p14:creationId xmlns:p14="http://schemas.microsoft.com/office/powerpoint/2010/main" val="3746355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results</a:t>
            </a:r>
          </a:p>
        </p:txBody>
      </p:sp>
      <p:sp>
        <p:nvSpPr>
          <p:cNvPr id="3" name="Text Placeholder 2"/>
          <p:cNvSpPr>
            <a:spLocks noGrp="1"/>
          </p:cNvSpPr>
          <p:nvPr>
            <p:ph idx="1"/>
          </p:nvPr>
        </p:nvSpPr>
        <p:spPr/>
        <p:txBody>
          <a:bodyPr/>
          <a:lstStyle/>
          <a:p>
            <a:r>
              <a:rPr lang="en-US" dirty="0"/>
              <a:t>Azure search doesn't know everything</a:t>
            </a:r>
          </a:p>
          <a:p>
            <a:pPr lvl="1"/>
            <a:r>
              <a:rPr lang="en-US" dirty="0"/>
              <a:t>Most popular items in a product catalog</a:t>
            </a:r>
          </a:p>
          <a:p>
            <a:pPr lvl="1"/>
            <a:r>
              <a:rPr lang="en-US" dirty="0"/>
              <a:t>The importance of new items</a:t>
            </a:r>
          </a:p>
          <a:p>
            <a:pPr lvl="1"/>
            <a:r>
              <a:rPr lang="en-US" dirty="0"/>
              <a:t>Abbreviations or nicknames</a:t>
            </a:r>
          </a:p>
          <a:p>
            <a:endParaRPr lang="en-US" dirty="0"/>
          </a:p>
          <a:p>
            <a:r>
              <a:rPr lang="en-US" dirty="0"/>
              <a:t>Weights</a:t>
            </a:r>
          </a:p>
          <a:p>
            <a:pPr lvl="1"/>
            <a:r>
              <a:rPr lang="en-US" dirty="0"/>
              <a:t>Mark certain columns as more important</a:t>
            </a:r>
          </a:p>
          <a:p>
            <a:r>
              <a:rPr lang="en-US" dirty="0"/>
              <a:t>Functions</a:t>
            </a:r>
          </a:p>
          <a:p>
            <a:pPr lvl="1"/>
            <a:r>
              <a:rPr lang="en-US" dirty="0"/>
              <a:t>Control results based on numeric values, tags and freshness</a:t>
            </a:r>
          </a:p>
        </p:txBody>
      </p:sp>
    </p:spTree>
    <p:extLst>
      <p:ext uri="{BB962C8B-B14F-4D97-AF65-F5344CB8AC3E}">
        <p14:creationId xmlns:p14="http://schemas.microsoft.com/office/powerpoint/2010/main" val="117869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74645" y="1046163"/>
            <a:ext cx="10515600" cy="644525"/>
          </a:xfrm>
        </p:spPr>
        <p:txBody>
          <a:bodyPr/>
          <a:lstStyle/>
          <a:p>
            <a:r>
              <a:rPr lang="en-US" dirty="0"/>
              <a:t>Azure Search</a:t>
            </a:r>
          </a:p>
        </p:txBody>
      </p:sp>
      <p:pic>
        <p:nvPicPr>
          <p:cNvPr id="4" name="Picture 3" descr="Smartphone Excitement by erlandh - A spiky ..."/>
          <p:cNvPicPr>
            <a:picLocks noChangeAspect="1"/>
          </p:cNvPicPr>
          <p:nvPr/>
        </p:nvPicPr>
        <p:blipFill>
          <a:blip r:embed="rId2"/>
          <a:stretch>
            <a:fillRect/>
          </a:stretch>
        </p:blipFill>
        <p:spPr>
          <a:xfrm>
            <a:off x="10279316" y="1561449"/>
            <a:ext cx="841879" cy="2016475"/>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833270" y="1486746"/>
            <a:ext cx="2004505" cy="2004505"/>
          </a:xfrm>
          <a:prstGeom prst="rect">
            <a:avLst/>
          </a:prstGeom>
        </p:spPr>
      </p:pic>
      <p:sp>
        <p:nvSpPr>
          <p:cNvPr id="6" name="Cloud 5"/>
          <p:cNvSpPr/>
          <p:nvPr/>
        </p:nvSpPr>
        <p:spPr bwMode="auto">
          <a:xfrm>
            <a:off x="642749" y="4242596"/>
            <a:ext cx="3212189" cy="971127"/>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2353"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7" name="Rectangle: Rounded Corners 6"/>
          <p:cNvSpPr/>
          <p:nvPr/>
        </p:nvSpPr>
        <p:spPr bwMode="auto">
          <a:xfrm>
            <a:off x="9430320" y="3727808"/>
            <a:ext cx="2539870" cy="1045829"/>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a:lnSpc>
                <a:spcPct val="90000"/>
              </a:lnSpc>
            </a:pPr>
            <a:r>
              <a:rPr lang="en-US" sz="1961" dirty="0">
                <a:gradFill>
                  <a:gsLst>
                    <a:gs pos="0">
                      <a:srgbClr val="FFFFFF"/>
                    </a:gs>
                    <a:gs pos="100000">
                      <a:srgbClr val="FFFFFF"/>
                    </a:gs>
                  </a:gsLst>
                  <a:lin ang="5400000" scaled="0"/>
                </a:gradFill>
                <a:ea typeface="Segoe UI" pitchFamily="34" charset="0"/>
                <a:cs typeface="Segoe UI" pitchFamily="34" charset="0"/>
              </a:rPr>
              <a:t>What entertainment is available?</a:t>
            </a:r>
          </a:p>
        </p:txBody>
      </p:sp>
    </p:spTree>
    <p:extLst>
      <p:ext uri="{BB962C8B-B14F-4D97-AF65-F5344CB8AC3E}">
        <p14:creationId xmlns:p14="http://schemas.microsoft.com/office/powerpoint/2010/main" val="292769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88639E-6 3.41353E-6 L -0.2918 3.41353E-6 " pathEditMode="relative" rAng="0" ptsTypes="AA">
                                      <p:cBhvr>
                                        <p:cTn id="6" dur="2000" fill="hold"/>
                                        <p:tgtEl>
                                          <p:spTgt spid="7"/>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3.41353E-6 L -0.56165 0.15184 " pathEditMode="relative" rAng="0" ptsTypes="AA">
                                      <p:cBhvr>
                                        <p:cTn id="10" dur="2000" fill="hold"/>
                                        <p:tgtEl>
                                          <p:spTgt spid="7"/>
                                        </p:tgtEl>
                                        <p:attrNameLst>
                                          <p:attrName>ppt_x</p:attrName>
                                          <p:attrName>ppt_y</p:attrName>
                                        </p:attrNameLst>
                                      </p:cBhvr>
                                      <p:rCtr x="-13480"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ent Template - Operation M.A.X" id="{26C138CD-2B10-D846-A6BF-842154CA0E0E}" vid="{28FA5003-8EED-E44A-9BB0-36D3A0363C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614</TotalTime>
  <Words>1094</Words>
  <Application>Microsoft Office PowerPoint</Application>
  <PresentationFormat>Widescreen</PresentationFormat>
  <Paragraphs>296</Paragraphs>
  <Slides>29</Slides>
  <Notes>3</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ＭＳ Ｐゴシック</vt:lpstr>
      <vt:lpstr>Arial</vt:lpstr>
      <vt:lpstr>Calibri</vt:lpstr>
      <vt:lpstr>Calibri Light</vt:lpstr>
      <vt:lpstr>Consolas</vt:lpstr>
      <vt:lpstr>Lucida Console</vt:lpstr>
      <vt:lpstr>Segoe UI</vt:lpstr>
      <vt:lpstr>Segoe UI Light</vt:lpstr>
      <vt:lpstr>Segoe UI Semibold</vt:lpstr>
      <vt:lpstr>Wingdings</vt:lpstr>
      <vt:lpstr>Office Theme</vt:lpstr>
      <vt:lpstr>Data Driven Bots</vt:lpstr>
      <vt:lpstr>RoverStore</vt:lpstr>
      <vt:lpstr>Commands</vt:lpstr>
      <vt:lpstr>Entertainment Options</vt:lpstr>
      <vt:lpstr>Queries</vt:lpstr>
      <vt:lpstr>Why not just use LUIS?</vt:lpstr>
      <vt:lpstr>Azure Search</vt:lpstr>
      <vt:lpstr>Controlling results</vt:lpstr>
      <vt:lpstr>Azure Search</vt:lpstr>
      <vt:lpstr>Entertainment Options</vt:lpstr>
      <vt:lpstr>Azure Search</vt:lpstr>
      <vt:lpstr>RoverStore</vt:lpstr>
      <vt:lpstr>Azure Search and LUIS</vt:lpstr>
      <vt:lpstr>RoverStore</vt:lpstr>
      <vt:lpstr>Azure Search and LUIS</vt:lpstr>
      <vt:lpstr>Capabilities for Rich Search Experiences</vt:lpstr>
      <vt:lpstr>PowerPoint Presentation</vt:lpstr>
      <vt:lpstr>PowerPoint Presentation</vt:lpstr>
      <vt:lpstr>PowerPoint Presentation</vt:lpstr>
      <vt:lpstr>PowerPoint Presentation</vt:lpstr>
      <vt:lpstr>Geospatial</vt:lpstr>
      <vt:lpstr>Custom relevance</vt:lpstr>
      <vt:lpstr>Search  Traffic  Analytics</vt:lpstr>
      <vt:lpstr>Importing data into Azure Search</vt:lpstr>
      <vt:lpstr>Accessing Azure Search</vt:lpstr>
      <vt:lpstr>Query types</vt:lpstr>
      <vt:lpstr>Querying Azure Search and improving results</vt:lpstr>
      <vt:lpstr>Your turn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REMOTE RESUPPLY</dc:title>
  <dc:creator>Albert Lewis (US)</dc:creator>
  <cp:lastModifiedBy>Mickey MacDonald</cp:lastModifiedBy>
  <cp:revision>9</cp:revision>
  <dcterms:created xsi:type="dcterms:W3CDTF">2017-05-31T21:46:08Z</dcterms:created>
  <dcterms:modified xsi:type="dcterms:W3CDTF">2017-09-24T10:53:26Z</dcterms:modified>
</cp:coreProperties>
</file>