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64"/>
  </p:notesMasterIdLst>
  <p:handoutMasterIdLst>
    <p:handoutMasterId r:id="rId65"/>
  </p:handoutMasterIdLst>
  <p:sldIdLst>
    <p:sldId id="274" r:id="rId7"/>
    <p:sldId id="275" r:id="rId8"/>
    <p:sldId id="276" r:id="rId9"/>
    <p:sldId id="277" r:id="rId10"/>
    <p:sldId id="278" r:id="rId11"/>
    <p:sldId id="279" r:id="rId12"/>
    <p:sldId id="331"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6"/>
    <p:restoredTop sz="94636"/>
  </p:normalViewPr>
  <p:slideViewPr>
    <p:cSldViewPr snapToGrid="0" snapToObjects="1">
      <p:cViewPr varScale="1">
        <p:scale>
          <a:sx n="114" d="100"/>
          <a:sy n="114" d="100"/>
        </p:scale>
        <p:origin x="510" y="108"/>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9/23/2017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138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9478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9/23/2017 9:42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29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02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030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9/23/2017 9:42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8081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9/23/2017 9:42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65002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10408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9/23/2017 9:42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5510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94527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61765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515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207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004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253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830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9/23/2017 9:42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501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87127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9/23/2017 9:42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6587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1.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9/23/2017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nthemed Blank">
    <p:bg>
      <p:bgPr>
        <a:solidFill>
          <a:schemeClr val="tx2">
            <a:lumMod val="75000"/>
            <a:lumOff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099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9/23/2017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49785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0474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022273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7542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1530675"/>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653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8570" y="1255173"/>
            <a:ext cx="11474238" cy="1665521"/>
          </a:xfrm>
        </p:spPr>
        <p:txBody>
          <a:bodyPr>
            <a:spAutoFit/>
          </a:bodyPr>
          <a:lstStyle>
            <a:lvl1pPr>
              <a:spcBef>
                <a:spcPts val="588"/>
              </a:spcBef>
              <a:defRPr sz="1961"/>
            </a:lvl1pPr>
            <a:lvl2pPr>
              <a:spcBef>
                <a:spcPts val="588"/>
              </a:spcBef>
              <a:defRPr sz="1961"/>
            </a:lvl2pPr>
            <a:lvl3pPr>
              <a:spcBef>
                <a:spcPts val="588"/>
              </a:spcBef>
              <a:defRPr sz="1961"/>
            </a:lvl3pPr>
            <a:lvl4pPr>
              <a:spcBef>
                <a:spcPts val="588"/>
              </a:spcBef>
              <a:defRPr sz="1961"/>
            </a:lvl4pPr>
            <a:lvl5pPr>
              <a:spcBef>
                <a:spcPts val="588"/>
              </a:spcBef>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668582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58570" y="1344828"/>
            <a:ext cx="11474238" cy="1684051"/>
          </a:xfrm>
        </p:spPr>
        <p:txBody>
          <a:bodyPr>
            <a:spAutoFit/>
          </a:bodyPr>
          <a:lstStyle>
            <a:lvl1pPr marL="0" indent="0">
              <a:spcBef>
                <a:spcPts val="588"/>
              </a:spcBef>
              <a:buNone/>
              <a:defRPr sz="3137">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4097"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48193"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72290"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896386" indent="0">
              <a:spcBef>
                <a:spcPts val="588"/>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57163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1524932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9/23/2017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9/23/2017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9/23/2017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9/23/2017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9/23/2017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9/23/2017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7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913120" y="2005424"/>
            <a:ext cx="4951525" cy="621792"/>
          </a:xfrm>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Middleware and handoff to human</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076338" y="354800"/>
            <a:ext cx="6391432" cy="839820"/>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spc="-100" dirty="0">
                <a:solidFill>
                  <a:schemeClr val="accent2"/>
                </a:solidFill>
                <a:latin typeface="Segoe UI Light"/>
              </a:rPr>
              <a:t>Complete bot to human hand off</a:t>
            </a:r>
            <a:endParaRPr lang="en-US" sz="2745" spc="-100" dirty="0">
              <a:solidFill>
                <a:schemeClr val="accent2"/>
              </a:solidFill>
              <a:latin typeface="Segoe UI Light"/>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540795" y="3011250"/>
            <a:ext cx="515650" cy="446124"/>
          </a:xfrm>
          <a:prstGeom prst="rect">
            <a:avLst/>
          </a:prstGeom>
        </p:spPr>
      </p:pic>
      <p:sp>
        <p:nvSpPr>
          <p:cNvPr id="13" name="Rectangle: Rounded Corners 12"/>
          <p:cNvSpPr/>
          <p:nvPr/>
        </p:nvSpPr>
        <p:spPr>
          <a:xfrm>
            <a:off x="4377852" y="3011251"/>
            <a:ext cx="3788405" cy="850991"/>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kern="0" dirty="0">
                <a:solidFill>
                  <a:prstClr val="black"/>
                </a:solidFill>
                <a:latin typeface="Segoe UI Light"/>
              </a:rPr>
              <a:t>Thank you for providing all this information. I have John with me now who will take from here and help you out</a:t>
            </a:r>
          </a:p>
        </p:txBody>
      </p:sp>
      <p:sp>
        <p:nvSpPr>
          <p:cNvPr id="14" name="Rectangle: Rounded Corners 13"/>
          <p:cNvSpPr/>
          <p:nvPr/>
        </p:nvSpPr>
        <p:spPr>
          <a:xfrm>
            <a:off x="4377852" y="4150653"/>
            <a:ext cx="3788405" cy="959453"/>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kern="0" dirty="0">
                <a:solidFill>
                  <a:prstClr val="black"/>
                </a:solidFill>
                <a:latin typeface="Segoe UI Light"/>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540795" y="4150653"/>
            <a:ext cx="515650" cy="446124"/>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2631824" y="508847"/>
            <a:ext cx="6391432" cy="67758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spc="-100" dirty="0">
                <a:solidFill>
                  <a:schemeClr val="accent2"/>
                </a:solidFill>
                <a:latin typeface="Segoe UI Light"/>
              </a:rPr>
              <a:t>Supervised bot to human hand off</a:t>
            </a:r>
            <a:endParaRPr lang="en-US" sz="2745" spc="-100" dirty="0">
              <a:solidFill>
                <a:schemeClr val="accent2"/>
              </a:solidFill>
              <a:latin typeface="Segoe UI Light"/>
            </a:endParaRPr>
          </a:p>
        </p:txBody>
      </p:sp>
      <p:sp>
        <p:nvSpPr>
          <p:cNvPr id="8" name="Rectangle: Rounded Corners 7"/>
          <p:cNvSpPr/>
          <p:nvPr/>
        </p:nvSpPr>
        <p:spPr>
          <a:xfrm>
            <a:off x="4206559" y="2451788"/>
            <a:ext cx="4453038" cy="420983"/>
          </a:xfrm>
          <a:prstGeom prst="roundRect">
            <a:avLst/>
          </a:prstGeom>
          <a:solidFill>
            <a:srgbClr val="C7EDFC"/>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I’ve tried these steps, my computer still won’t turn on</a:t>
            </a:r>
          </a:p>
        </p:txBody>
      </p:sp>
      <p:sp>
        <p:nvSpPr>
          <p:cNvPr id="10" name="Rectangle: Rounded Corners 9"/>
          <p:cNvSpPr/>
          <p:nvPr/>
        </p:nvSpPr>
        <p:spPr>
          <a:xfrm>
            <a:off x="4206559" y="5545830"/>
            <a:ext cx="4453038" cy="420983"/>
          </a:xfrm>
          <a:prstGeom prst="roundRect">
            <a:avLst/>
          </a:prstGeom>
          <a:solidFill>
            <a:srgbClr val="C7EDFC"/>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Sounds lovely, thank you</a:t>
            </a:r>
          </a:p>
        </p:txBody>
      </p:sp>
      <p:sp>
        <p:nvSpPr>
          <p:cNvPr id="11" name="Rectangle: Rounded Corners 10"/>
          <p:cNvSpPr/>
          <p:nvPr/>
        </p:nvSpPr>
        <p:spPr>
          <a:xfrm>
            <a:off x="3705534" y="4784699"/>
            <a:ext cx="4835753" cy="571976"/>
          </a:xfrm>
          <a:prstGeom prst="roundRect">
            <a:avLst/>
          </a:prstGeom>
          <a:solidFill>
            <a:srgbClr val="F0F4F8"/>
          </a:solidFill>
          <a:ln w="12700" cap="flat" cmpd="sng" algn="ctr">
            <a:noFill/>
            <a:prstDash val="solid"/>
            <a:miter lim="800000"/>
          </a:ln>
          <a:effectLst/>
        </p:spPr>
        <p:txBody>
          <a:bodyPr rtlCol="0" anchor="ctr"/>
          <a:lstStyle/>
          <a:p>
            <a:pPr defTabSz="896386" eaLnBrk="1" fontAlgn="auto" hangingPunct="1">
              <a:spcBef>
                <a:spcPts val="0"/>
              </a:spcBef>
              <a:spcAft>
                <a:spcPts val="0"/>
              </a:spcAft>
              <a:defRPr/>
            </a:pPr>
            <a:r>
              <a:rPr lang="en-US" sz="1372" kern="0" dirty="0">
                <a:solidFill>
                  <a:prstClr val="black"/>
                </a:solidFill>
                <a:latin typeface="Segoe UI Light"/>
              </a:rPr>
              <a:t>I suggest us to request a hardware service. We can have one of our service engineers look at your computer</a:t>
            </a:r>
          </a:p>
        </p:txBody>
      </p:sp>
      <p:sp>
        <p:nvSpPr>
          <p:cNvPr id="18" name="Rectangle: Rounded Corners 17"/>
          <p:cNvSpPr/>
          <p:nvPr/>
        </p:nvSpPr>
        <p:spPr>
          <a:xfrm>
            <a:off x="3705534" y="3061925"/>
            <a:ext cx="4916934" cy="1533618"/>
          </a:xfrm>
          <a:prstGeom prst="roundRect">
            <a:avLst/>
          </a:prstGeom>
          <a:solidFill>
            <a:srgbClr val="F0F4F8"/>
          </a:solidFill>
          <a:ln w="12700" cap="flat" cmpd="sng" algn="ctr">
            <a:noFill/>
            <a:prstDash val="solid"/>
            <a:miter lim="800000"/>
          </a:ln>
          <a:effectLst/>
        </p:spPr>
        <p:txBody>
          <a:bodyPr rtlCol="0" anchor="t"/>
          <a:lstStyle/>
          <a:p>
            <a:pPr defTabSz="896386" eaLnBrk="1" fontAlgn="auto" hangingPunct="1">
              <a:spcBef>
                <a:spcPts val="0"/>
              </a:spcBef>
              <a:spcAft>
                <a:spcPts val="0"/>
              </a:spcAft>
              <a:defRPr/>
            </a:pPr>
            <a:r>
              <a:rPr lang="en-US" sz="1372" i="1" kern="0" dirty="0">
                <a:solidFill>
                  <a:srgbClr val="FF0000"/>
                </a:solidFill>
                <a:latin typeface="Segoe UI Light"/>
              </a:rPr>
              <a:t>Note to operator: It sounds like the user will need hardware replacement, what next step should I take?</a:t>
            </a:r>
          </a:p>
        </p:txBody>
      </p:sp>
      <p:sp>
        <p:nvSpPr>
          <p:cNvPr id="19" name="Flowchart: Terminator 18"/>
          <p:cNvSpPr/>
          <p:nvPr/>
        </p:nvSpPr>
        <p:spPr>
          <a:xfrm>
            <a:off x="3827954" y="3823058"/>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Apologize to user</a:t>
            </a:r>
          </a:p>
        </p:txBody>
      </p:sp>
      <p:sp>
        <p:nvSpPr>
          <p:cNvPr id="20" name="Flowchart: Terminator 19"/>
          <p:cNvSpPr/>
          <p:nvPr/>
        </p:nvSpPr>
        <p:spPr>
          <a:xfrm>
            <a:off x="5450106" y="3823058"/>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Suggest hardware service</a:t>
            </a:r>
          </a:p>
        </p:txBody>
      </p:sp>
      <p:sp>
        <p:nvSpPr>
          <p:cNvPr id="21" name="Flowchart: Terminator 20"/>
          <p:cNvSpPr/>
          <p:nvPr/>
        </p:nvSpPr>
        <p:spPr>
          <a:xfrm>
            <a:off x="7078372" y="3823059"/>
            <a:ext cx="1499731" cy="657148"/>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eaLnBrk="1" fontAlgn="auto" hangingPunct="1">
              <a:spcBef>
                <a:spcPts val="0"/>
              </a:spcBef>
              <a:spcAft>
                <a:spcPts val="0"/>
              </a:spcAft>
              <a:defRPr/>
            </a:pPr>
            <a:r>
              <a:rPr lang="en-US" sz="1372" kern="0" dirty="0">
                <a:solidFill>
                  <a:srgbClr val="0074AF"/>
                </a:solidFill>
                <a:latin typeface="Segoe UI Light"/>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971342" y="3061926"/>
            <a:ext cx="515650" cy="446124"/>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971342" y="4784699"/>
            <a:ext cx="515650" cy="446124"/>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000477" y="549634"/>
            <a:ext cx="3404419" cy="644525"/>
          </a:xfrm>
        </p:spPr>
        <p:txBody>
          <a:bodyPr>
            <a:normAutofit/>
          </a:bodyPr>
          <a:lstStyle/>
          <a:p>
            <a:r>
              <a:rPr lang="pt-BR" dirty="0"/>
              <a:t>Handoff to Human</a:t>
            </a:r>
            <a:endParaRPr lang="en-US" dirty="0"/>
          </a:p>
        </p:txBody>
      </p:sp>
      <p:sp>
        <p:nvSpPr>
          <p:cNvPr id="4" name="Title 16"/>
          <p:cNvSpPr txBox="1">
            <a:spLocks/>
          </p:cNvSpPr>
          <p:nvPr/>
        </p:nvSpPr>
        <p:spPr>
          <a:xfrm>
            <a:off x="304335" y="1288864"/>
            <a:ext cx="10796704" cy="400768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endParaRPr lang="en-US" sz="3529" spc="-100" dirty="0">
              <a:solidFill>
                <a:srgbClr val="FFFFFF"/>
              </a:solidFill>
              <a:latin typeface="Segoe UI Light"/>
            </a:endParaRPr>
          </a:p>
          <a:p>
            <a:pPr defTabSz="914367" fontAlgn="auto">
              <a:spcAft>
                <a:spcPts val="0"/>
              </a:spcAft>
              <a:defRPr/>
            </a:pPr>
            <a:endParaRPr lang="en-US" sz="3529" spc="-100" dirty="0">
              <a:solidFill>
                <a:srgbClr val="FFFFFF"/>
              </a:solidFill>
              <a:latin typeface="Segoe UI Light"/>
            </a:endParaRPr>
          </a:p>
          <a:p>
            <a:pPr defTabSz="914367" fontAlgn="auto">
              <a:spcAft>
                <a:spcPts val="0"/>
              </a:spcAft>
              <a:defRPr/>
            </a:pPr>
            <a:r>
              <a:rPr lang="en-US" sz="3529" spc="-100" dirty="0">
                <a:solidFill>
                  <a:srgbClr val="FFFFFF"/>
                </a:solidFill>
                <a:latin typeface="Segoe UI Light"/>
                <a:hlinkClick r:id="rId3"/>
              </a:rPr>
              <a:t>https://docs.microsoft.com/en-us/bot-framework/bot-design-pattern-handoff-human</a:t>
            </a:r>
            <a:r>
              <a:rPr lang="en-US" sz="3529" spc="-100" dirty="0">
                <a:solidFill>
                  <a:srgbClr val="FFFFFF"/>
                </a:solidFill>
                <a:latin typeface="Segoe UI Light"/>
              </a:rPr>
              <a:t> </a:t>
            </a:r>
            <a:endParaRPr lang="en-US" sz="2745" spc="-100" dirty="0">
              <a:solidFill>
                <a:srgbClr val="FFFFFF"/>
              </a:solidFill>
              <a:latin typeface="Segoe UI Light"/>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046163"/>
            <a:ext cx="10515600" cy="644525"/>
          </a:xfrm>
        </p:spPr>
        <p:txBody>
          <a:bodyPr/>
          <a:lstStyle/>
          <a:p>
            <a:pPr algn="ctr"/>
            <a:r>
              <a:rPr lang="en-US" dirty="0"/>
              <a:t>Anatomy of a handoff</a:t>
            </a:r>
          </a:p>
        </p:txBody>
      </p:sp>
      <p:grpSp>
        <p:nvGrpSpPr>
          <p:cNvPr id="4" name="Group 3"/>
          <p:cNvGrpSpPr/>
          <p:nvPr/>
        </p:nvGrpSpPr>
        <p:grpSpPr>
          <a:xfrm>
            <a:off x="4826065" y="2009661"/>
            <a:ext cx="2080725" cy="269698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961"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74872" y="2827175"/>
            <a:ext cx="2227146" cy="770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894079" y="2895909"/>
            <a:ext cx="2227146" cy="770183"/>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2974871" y="3597359"/>
            <a:ext cx="2280281" cy="869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5" name="Smiley Face 4"/>
          <p:cNvSpPr/>
          <p:nvPr/>
        </p:nvSpPr>
        <p:spPr>
          <a:xfrm>
            <a:off x="5458929" y="4175524"/>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4952421" y="644608"/>
            <a:ext cx="1837163" cy="238128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6429485" y="4831607"/>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5458928" y="5200887"/>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835917" y="2253727"/>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835916" y="3281001"/>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493345" y="3025896"/>
            <a:ext cx="1324203" cy="374793"/>
          </a:xfrm>
          <a:prstGeom prst="rect">
            <a:avLst/>
          </a:prstGeom>
          <a:noFill/>
        </p:spPr>
        <p:txBody>
          <a:bodyPr wrap="square" rtlCol="0">
            <a:spAutoFit/>
          </a:bodyPr>
          <a:lstStyle/>
          <a:p>
            <a:r>
              <a:rPr lang="en-US" dirty="0"/>
              <a:t>Customers</a:t>
            </a:r>
          </a:p>
        </p:txBody>
      </p:sp>
      <p:cxnSp>
        <p:nvCxnSpPr>
          <p:cNvPr id="181" name="Straight Arrow Connector 180"/>
          <p:cNvCxnSpPr/>
          <p:nvPr/>
        </p:nvCxnSpPr>
        <p:spPr>
          <a:xfrm flipV="1">
            <a:off x="2974872" y="2112766"/>
            <a:ext cx="2227146" cy="330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74872" y="2827175"/>
            <a:ext cx="2227146" cy="770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cxnSp>
        <p:nvCxnSpPr>
          <p:cNvPr id="7" name="Straight Arrow Connector 6"/>
          <p:cNvCxnSpPr/>
          <p:nvPr/>
        </p:nvCxnSpPr>
        <p:spPr>
          <a:xfrm>
            <a:off x="3027415" y="2188748"/>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27414" y="1235127"/>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27415" y="468251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27414" y="372889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idx="1"/>
          </p:nvPr>
        </p:nvSpPr>
        <p:spPr/>
        <p:txBody>
          <a:bodyPr/>
          <a:lstStyle/>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19835" y="178555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705" dirty="0"/>
          </a:p>
        </p:txBody>
      </p:sp>
      <p:sp>
        <p:nvSpPr>
          <p:cNvPr id="6" name="Content Placeholder 2"/>
          <p:cNvSpPr txBox="1">
            <a:spLocks/>
          </p:cNvSpPr>
          <p:nvPr/>
        </p:nvSpPr>
        <p:spPr>
          <a:xfrm>
            <a:off x="149405" y="149891"/>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529" dirty="0"/>
          </a:p>
          <a:p>
            <a:endParaRPr lang="en-US" sz="3529" dirty="0"/>
          </a:p>
          <a:p>
            <a:endParaRPr lang="en-US" sz="3529" dirty="0"/>
          </a:p>
          <a:p>
            <a:endParaRPr lang="en-US" sz="3529"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idx="1"/>
          </p:nvPr>
        </p:nvSpPr>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cxnSp>
        <p:nvCxnSpPr>
          <p:cNvPr id="7" name="Straight Arrow Connector 6"/>
          <p:cNvCxnSpPr/>
          <p:nvPr/>
        </p:nvCxnSpPr>
        <p:spPr>
          <a:xfrm>
            <a:off x="3027415" y="2188748"/>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27414" y="1235127"/>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27415" y="468251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27414" y="3728894"/>
            <a:ext cx="5643255" cy="838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a:t>Customers</a:t>
            </a:r>
            <a:endParaRPr lang="en-US"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idx="1"/>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19835" y="1785555"/>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705" dirty="0"/>
          </a:p>
        </p:txBody>
      </p:sp>
      <p:sp>
        <p:nvSpPr>
          <p:cNvPr id="6" name="Content Placeholder 2"/>
          <p:cNvSpPr txBox="1">
            <a:spLocks/>
          </p:cNvSpPr>
          <p:nvPr/>
        </p:nvSpPr>
        <p:spPr>
          <a:xfrm>
            <a:off x="149405" y="149891"/>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529" dirty="0"/>
          </a:p>
          <a:p>
            <a:endParaRPr lang="en-US" sz="3529" dirty="0"/>
          </a:p>
          <a:p>
            <a:endParaRPr lang="en-US" sz="3529" dirty="0"/>
          </a:p>
          <a:p>
            <a:endParaRPr lang="en-US" sz="3529"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idx="1"/>
          </p:nvPr>
        </p:nvSpPr>
        <p:spPr/>
        <p:txBody>
          <a:bodyPr/>
          <a:lstStyle/>
          <a:p>
            <a:r>
              <a:rPr lang="en-US" sz="3600" dirty="0"/>
              <a:t>	switch (</a:t>
            </a:r>
            <a:r>
              <a:rPr lang="en-US" sz="3600" dirty="0" err="1"/>
              <a:t>conversation.state</a:t>
            </a:r>
            <a:r>
              <a:rPr lang="en-US" sz="3600" dirty="0"/>
              <a:t>) {</a:t>
            </a:r>
          </a:p>
          <a:p>
            <a:r>
              <a:rPr lang="en-US" sz="3600" dirty="0"/>
              <a:t>  	  case </a:t>
            </a:r>
            <a:r>
              <a:rPr lang="en-US" sz="3600" dirty="0" err="1"/>
              <a:t>ConversationState.Bot</a:t>
            </a:r>
            <a:r>
              <a:rPr lang="en-US" sz="3600" dirty="0"/>
              <a:t>:</a:t>
            </a:r>
          </a:p>
          <a:p>
            <a:r>
              <a:rPr lang="en-US" sz="3600" dirty="0"/>
              <a:t>		next();</a:t>
            </a:r>
          </a:p>
          <a:p>
            <a:r>
              <a:rPr lang="en-US" sz="3600" dirty="0"/>
              <a:t>	}</a:t>
            </a:r>
          </a:p>
          <a:p>
            <a:endParaRPr lang="en-US" sz="3600"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68346" y="1476648"/>
            <a:ext cx="1269249"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25891"/>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66683"/>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idx="1"/>
          </p:nvPr>
        </p:nvSpPr>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4"/>
            <a:ext cx="2070244" cy="856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315027" y="3635713"/>
            <a:ext cx="181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649096" y="2563067"/>
            <a:ext cx="2070244" cy="842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1046163"/>
            <a:ext cx="10515600" cy="644525"/>
          </a:xfrm>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52555" y="2383172"/>
            <a:ext cx="2962630" cy="31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idx="1"/>
          </p:nvPr>
        </p:nvSpPr>
        <p:spPr/>
        <p:txBody>
          <a:bodyPr/>
          <a:lstStyle/>
          <a:p>
            <a:r>
              <a:rPr lang="en-US" sz="3145" spc="-29" dirty="0">
                <a:solidFill>
                  <a:srgbClr val="0072C6"/>
                </a:solidFill>
                <a:latin typeface="+mj-lt"/>
              </a:rPr>
              <a:t>Customer bot logic</a:t>
            </a:r>
          </a:p>
          <a:p>
            <a:pPr lvl="1"/>
            <a:r>
              <a:rPr lang="en-US" sz="2353" dirty="0"/>
              <a:t>Intent/Command (“connect to agent”)</a:t>
            </a:r>
          </a:p>
          <a:p>
            <a:pPr lvl="1"/>
            <a:r>
              <a:rPr lang="en-US" sz="2353" dirty="0"/>
              <a:t>Text analytics (“This is getting really annoying”)</a:t>
            </a:r>
          </a:p>
          <a:p>
            <a:pPr lvl="1"/>
            <a:r>
              <a:rPr lang="en-US" sz="2353"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idx="1"/>
          </p:nvPr>
        </p:nvSpPr>
        <p:spPr/>
        <p:txBody>
          <a:bodyPr/>
          <a:lstStyle/>
          <a:p>
            <a:r>
              <a:rPr lang="en-US" sz="2745" dirty="0"/>
              <a:t>switch (</a:t>
            </a:r>
            <a:r>
              <a:rPr lang="en-US" sz="2745" dirty="0" err="1"/>
              <a:t>conversation.state</a:t>
            </a:r>
            <a:r>
              <a:rPr lang="en-US" sz="2745" dirty="0"/>
              <a:t>) {</a:t>
            </a:r>
          </a:p>
          <a:p>
            <a:r>
              <a:rPr lang="en-US" sz="2745" dirty="0"/>
              <a:t>  case </a:t>
            </a:r>
            <a:r>
              <a:rPr lang="en-US" sz="2745" dirty="0" err="1"/>
              <a:t>ConversationState.Waiting</a:t>
            </a:r>
            <a:r>
              <a:rPr lang="en-US" sz="2745" dirty="0"/>
              <a:t>:</a:t>
            </a:r>
          </a:p>
          <a:p>
            <a:r>
              <a:rPr lang="en-US" sz="2745" dirty="0"/>
              <a:t>    </a:t>
            </a:r>
            <a:r>
              <a:rPr lang="en-US" sz="2745" dirty="0" err="1"/>
              <a:t>session.send</a:t>
            </a:r>
            <a:r>
              <a:rPr lang="en-US" sz="2745" dirty="0"/>
              <a:t>("Connecting you...");</a:t>
            </a:r>
          </a:p>
          <a:p>
            <a:r>
              <a:rPr lang="en-US" sz="2745" dirty="0"/>
              <a:t>    return;</a:t>
            </a:r>
          </a:p>
          <a:p>
            <a:r>
              <a:rPr lang="en-US" sz="2745"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sp>
        <p:nvSpPr>
          <p:cNvPr id="2" name="Rounded Rectangle 1"/>
          <p:cNvSpPr/>
          <p:nvPr/>
        </p:nvSpPr>
        <p:spPr>
          <a:xfrm>
            <a:off x="3312622" y="2554617"/>
            <a:ext cx="1507198" cy="1796272"/>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7965" y="2090193"/>
            <a:ext cx="1171409" cy="374793"/>
          </a:xfrm>
          <a:prstGeom prst="rect">
            <a:avLst/>
          </a:prstGeom>
          <a:noFill/>
        </p:spPr>
        <p:txBody>
          <a:bodyPr wrap="square" rtlCol="0">
            <a:spAutoFit/>
          </a:bodyPr>
          <a:lstStyle/>
          <a:p>
            <a:r>
              <a:rPr lang="en-US"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289530" y="1476648"/>
            <a:ext cx="1329698"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219687" y="1503570"/>
            <a:ext cx="2763977"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Waiting</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cxnSp>
        <p:nvCxnSpPr>
          <p:cNvPr id="40" name="Straight Arrow Connector 39"/>
          <p:cNvCxnSpPr/>
          <p:nvPr/>
        </p:nvCxnSpPr>
        <p:spPr>
          <a:xfrm flipH="1" flipV="1">
            <a:off x="2557965" y="2115006"/>
            <a:ext cx="2647414" cy="28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idx="1"/>
          </p:nvPr>
        </p:nvSpPr>
        <p:spPr/>
        <p:txBody>
          <a:bodyPr/>
          <a:lstStyle/>
          <a:p>
            <a:r>
              <a:rPr lang="en-US" sz="2400" dirty="0"/>
              <a:t>	switch (</a:t>
            </a:r>
            <a:r>
              <a:rPr lang="en-US" sz="2400" dirty="0" err="1"/>
              <a:t>conversation.state</a:t>
            </a:r>
            <a:r>
              <a:rPr lang="en-US" sz="2400" dirty="0"/>
              <a:t>) {</a:t>
            </a:r>
          </a:p>
          <a:p>
            <a:r>
              <a:rPr lang="en-US" sz="2400" dirty="0"/>
              <a:t>  	  case </a:t>
            </a:r>
            <a:r>
              <a:rPr lang="en-US" sz="2400" dirty="0" err="1"/>
              <a:t>ConversationState.Agent</a:t>
            </a:r>
            <a:r>
              <a:rPr lang="en-US" sz="2400" dirty="0"/>
              <a:t>: </a:t>
            </a:r>
          </a:p>
          <a:p>
            <a:r>
              <a:rPr lang="en-US" sz="2400" dirty="0"/>
              <a:t>		</a:t>
            </a:r>
            <a:r>
              <a:rPr lang="en-US" sz="2400" dirty="0" err="1"/>
              <a:t>bot.send</a:t>
            </a:r>
            <a:r>
              <a:rPr lang="en-US" sz="2400" dirty="0"/>
              <a:t>(</a:t>
            </a:r>
          </a:p>
          <a:p>
            <a:r>
              <a:rPr lang="en-US" sz="2400" dirty="0"/>
              <a:t>		  new </a:t>
            </a:r>
            <a:r>
              <a:rPr lang="en-US" sz="2400" dirty="0" err="1"/>
              <a:t>builder.Message</a:t>
            </a:r>
            <a:r>
              <a:rPr lang="en-US" sz="2400" dirty="0"/>
              <a:t>()</a:t>
            </a:r>
          </a:p>
          <a:p>
            <a:r>
              <a:rPr lang="en-US" sz="2400" dirty="0"/>
              <a:t>			.address(</a:t>
            </a:r>
            <a:r>
              <a:rPr lang="en-US" sz="2400" dirty="0" err="1"/>
              <a:t>conversation.agent</a:t>
            </a:r>
            <a:r>
              <a:rPr lang="en-US" sz="2400" dirty="0"/>
              <a:t>)</a:t>
            </a:r>
          </a:p>
          <a:p>
            <a:r>
              <a:rPr lang="en-US" sz="2400" dirty="0"/>
              <a:t>			.text(</a:t>
            </a:r>
            <a:r>
              <a:rPr lang="en-US" sz="2400" dirty="0" err="1"/>
              <a:t>message.text</a:t>
            </a:r>
            <a:r>
              <a:rPr lang="en-US" sz="2400" dirty="0"/>
              <a:t>));</a:t>
            </a:r>
          </a:p>
          <a:p>
            <a:r>
              <a:rPr lang="en-US" sz="2400" dirty="0"/>
              <a:t>		return;</a:t>
            </a:r>
          </a:p>
          <a:p>
            <a:r>
              <a:rPr lang="en-US" sz="2400" dirty="0"/>
              <a:t>	}</a:t>
            </a:r>
          </a:p>
          <a:p>
            <a:endParaRPr lang="en-US" sz="2400" dirty="0"/>
          </a:p>
          <a:p>
            <a:endParaRPr lang="en-US" sz="2400"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36817" y="5169220"/>
            <a:ext cx="1542831" cy="374793"/>
          </a:xfrm>
          <a:prstGeom prst="rect">
            <a:avLst/>
          </a:prstGeom>
          <a:noFill/>
        </p:spPr>
        <p:txBody>
          <a:bodyPr wrap="square" rtlCol="0">
            <a:spAutoFit/>
          </a:bodyPr>
          <a:lstStyle/>
          <a:p>
            <a:r>
              <a:rPr lang="en-US" dirty="0"/>
              <a:t>“waiting”</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72233" y="1561448"/>
            <a:ext cx="3693703"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Agent</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idx="1"/>
          </p:nvPr>
        </p:nvSpPr>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12622" y="2554617"/>
            <a:ext cx="1507198" cy="1796272"/>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9" name="Straight Arrow Connector 8"/>
          <p:cNvCxnSpPr/>
          <p:nvPr/>
        </p:nvCxnSpPr>
        <p:spPr>
          <a:xfrm>
            <a:off x="2557966" y="2400447"/>
            <a:ext cx="657132" cy="35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557966" y="4587647"/>
            <a:ext cx="1185693" cy="8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557965" y="2115006"/>
            <a:ext cx="2647414" cy="28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12622" y="2554617"/>
            <a:ext cx="1507198"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idx="1"/>
          </p:nvPr>
        </p:nvSpPr>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ConversationState.Watch</a:t>
            </a:r>
            <a:r>
              <a:rPr lang="en-US" sz="2800" dirty="0"/>
              <a:t>:</a:t>
            </a:r>
          </a:p>
          <a:p>
            <a:r>
              <a:rPr lang="en-US" sz="2800" dirty="0"/>
              <a:t>	</a:t>
            </a:r>
            <a:r>
              <a:rPr lang="en-US" sz="2800" dirty="0" err="1"/>
              <a:t>bot.send</a:t>
            </a:r>
            <a:r>
              <a:rPr lang="en-US" sz="2800" dirty="0"/>
              <a:t>(</a:t>
            </a:r>
          </a:p>
          <a:p>
            <a:r>
              <a:rPr lang="en-US" sz="2800" dirty="0"/>
              <a:t>	  new </a:t>
            </a:r>
            <a:r>
              <a:rPr lang="en-US" sz="2800" dirty="0" err="1"/>
              <a:t>builder.Message</a:t>
            </a:r>
            <a:r>
              <a:rPr lang="en-US" sz="2800" dirty="0"/>
              <a:t>()</a:t>
            </a:r>
          </a:p>
          <a:p>
            <a:r>
              <a:rPr lang="en-US" sz="2800" dirty="0"/>
              <a:t>	    .address(</a:t>
            </a:r>
            <a:r>
              <a:rPr lang="en-US" sz="2800" dirty="0" err="1"/>
              <a:t>conversation.agent</a:t>
            </a:r>
            <a:r>
              <a:rPr lang="en-US" sz="2800" dirty="0"/>
              <a:t>)</a:t>
            </a:r>
          </a:p>
          <a:p>
            <a:r>
              <a:rPr lang="en-US" sz="2800" dirty="0"/>
              <a:t>	    .text(</a:t>
            </a:r>
            <a:r>
              <a:rPr lang="en-US" sz="2800" dirty="0" err="1"/>
              <a:t>message.text</a:t>
            </a:r>
            <a:r>
              <a:rPr lang="en-US" sz="2800" dirty="0"/>
              <a:t>));</a:t>
            </a:r>
          </a:p>
          <a:p>
            <a:r>
              <a:rPr lang="en-US" sz="2800" dirty="0"/>
              <a:t>	next();</a:t>
            </a:r>
          </a:p>
          <a:p>
            <a:endParaRPr lang="en-US" sz="2800"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135594" y="4587649"/>
            <a:ext cx="1814255" cy="1562146"/>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86981" y="5237353"/>
            <a:ext cx="1974936" cy="367477"/>
          </a:xfrm>
          <a:prstGeom prst="rect">
            <a:avLst/>
          </a:prstGeom>
          <a:noFill/>
        </p:spPr>
        <p:txBody>
          <a:bodyPr wrap="square" rtlCol="0">
            <a:spAutoFit/>
          </a:bodyPr>
          <a:lstStyle/>
          <a:p>
            <a:r>
              <a:rPr lang="en-US" dirty="0"/>
              <a:t>“watch customer”</a:t>
            </a:r>
          </a:p>
        </p:txBody>
      </p:sp>
      <p:sp>
        <p:nvSpPr>
          <p:cNvPr id="39" name="Rounded Rectangle 1"/>
          <p:cNvSpPr/>
          <p:nvPr/>
        </p:nvSpPr>
        <p:spPr>
          <a:xfrm>
            <a:off x="3312622" y="2554617"/>
            <a:ext cx="1507198"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135594" y="4587649"/>
            <a:ext cx="1814255" cy="1562146"/>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6" name="Straight Arrow Connector 5"/>
          <p:cNvCxnSpPr/>
          <p:nvPr/>
        </p:nvCxnSpPr>
        <p:spPr>
          <a:xfrm flipV="1">
            <a:off x="2657964" y="4587647"/>
            <a:ext cx="1014269" cy="95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12622" y="2554617"/>
            <a:ext cx="1507198" cy="1796272"/>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
        <p:nvSpPr>
          <p:cNvPr id="40" name="TextBox 39"/>
          <p:cNvSpPr txBox="1"/>
          <p:nvPr/>
        </p:nvSpPr>
        <p:spPr>
          <a:xfrm>
            <a:off x="3493544" y="1156624"/>
            <a:ext cx="402179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57952" y="2546855"/>
            <a:ext cx="1494433" cy="1796272"/>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a:t>Customers</a:t>
            </a:r>
            <a:endParaRPr lang="en-US" dirty="0"/>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980489" y="2546855"/>
            <a:ext cx="2194249" cy="1796272"/>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Smiley Face 4"/>
          <p:cNvSpPr/>
          <p:nvPr/>
        </p:nvSpPr>
        <p:spPr>
          <a:xfrm>
            <a:off x="1637597" y="4395728"/>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p:cNvGrpSpPr/>
          <p:nvPr/>
        </p:nvGrpSpPr>
        <p:grpSpPr>
          <a:xfrm>
            <a:off x="9250543" y="1845927"/>
            <a:ext cx="2122147" cy="275067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a:endParaRPr lang="en-US" sz="2000" dirty="0">
                <a:gradFill>
                  <a:gsLst>
                    <a:gs pos="5439">
                      <a:srgbClr val="F8F8F8"/>
                    </a:gs>
                    <a:gs pos="10000">
                      <a:srgbClr val="F8F8F8"/>
                    </a:gs>
                  </a:gsLst>
                  <a:lin ang="5400000" scaled="0"/>
                </a:gradFill>
              </a:endParaRPr>
            </a:p>
          </p:txBody>
        </p:sp>
      </p:grpSp>
      <p:sp>
        <p:nvSpPr>
          <p:cNvPr id="138" name="TextBox 137"/>
          <p:cNvSpPr txBox="1"/>
          <p:nvPr/>
        </p:nvSpPr>
        <p:spPr>
          <a:xfrm>
            <a:off x="289530" y="5175191"/>
            <a:ext cx="914270" cy="374793"/>
          </a:xfrm>
          <a:prstGeom prst="rect">
            <a:avLst/>
          </a:prstGeom>
          <a:noFill/>
        </p:spPr>
        <p:txBody>
          <a:bodyPr wrap="square" rtlCol="0">
            <a:spAutoFit/>
          </a:bodyPr>
          <a:lstStyle/>
          <a:p>
            <a:r>
              <a:rPr lang="en-US" dirty="0"/>
              <a:t>Agents</a:t>
            </a:r>
          </a:p>
        </p:txBody>
      </p:sp>
      <p:sp>
        <p:nvSpPr>
          <p:cNvPr id="139" name="Smiley Face 138"/>
          <p:cNvSpPr/>
          <p:nvPr/>
        </p:nvSpPr>
        <p:spPr>
          <a:xfrm>
            <a:off x="1637596" y="5421092"/>
            <a:ext cx="773493" cy="77349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Smiley Face 139"/>
          <p:cNvSpPr/>
          <p:nvPr/>
        </p:nvSpPr>
        <p:spPr>
          <a:xfrm>
            <a:off x="1637597" y="704479"/>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Smiley Face 140"/>
          <p:cNvSpPr/>
          <p:nvPr/>
        </p:nvSpPr>
        <p:spPr>
          <a:xfrm>
            <a:off x="1637596" y="1731753"/>
            <a:ext cx="773493" cy="77349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p:cNvSpPr txBox="1"/>
          <p:nvPr/>
        </p:nvSpPr>
        <p:spPr>
          <a:xfrm>
            <a:off x="343941" y="1476648"/>
            <a:ext cx="1275287" cy="374793"/>
          </a:xfrm>
          <a:prstGeom prst="rect">
            <a:avLst/>
          </a:prstGeom>
          <a:noFill/>
        </p:spPr>
        <p:txBody>
          <a:bodyPr wrap="square" rtlCol="0">
            <a:spAutoFit/>
          </a:bodyPr>
          <a:lstStyle/>
          <a:p>
            <a:r>
              <a:rPr lang="en-US" dirty="0"/>
              <a:t>Customers</a:t>
            </a:r>
          </a:p>
        </p:txBody>
      </p:sp>
      <p:sp>
        <p:nvSpPr>
          <p:cNvPr id="143" name="Can 142"/>
          <p:cNvSpPr/>
          <p:nvPr/>
        </p:nvSpPr>
        <p:spPr>
          <a:xfrm>
            <a:off x="5205379" y="4587648"/>
            <a:ext cx="1744470" cy="1606937"/>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Conversational</a:t>
            </a:r>
          </a:p>
          <a:p>
            <a:pPr algn="ctr"/>
            <a:r>
              <a:rPr lang="en-US" dirty="0"/>
              <a:t>Metadata</a:t>
            </a:r>
          </a:p>
        </p:txBody>
      </p:sp>
      <p:cxnSp>
        <p:nvCxnSpPr>
          <p:cNvPr id="3" name="Straight Arrow Connector 2"/>
          <p:cNvCxnSpPr/>
          <p:nvPr/>
        </p:nvCxnSpPr>
        <p:spPr>
          <a:xfrm>
            <a:off x="2649096" y="2274833"/>
            <a:ext cx="708856" cy="23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15027" y="3258233"/>
            <a:ext cx="1818032" cy="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557966" y="4587647"/>
            <a:ext cx="2422524" cy="109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357952" y="2546855"/>
            <a:ext cx="1494433" cy="1796272"/>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idx="1"/>
          </p:nvPr>
        </p:nvSpPr>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6675"/>
            <a:ext cx="11655425" cy="900113"/>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327745" y="325304"/>
            <a:ext cx="4066113" cy="82015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1">
                    <a:lumMod val="75000"/>
                  </a:schemeClr>
                </a:solidFill>
                <a:latin typeface="Segoe UI Light"/>
              </a:rPr>
              <a:t>Common scenario</a:t>
            </a:r>
            <a:endParaRPr lang="en-US" sz="2745" b="1" spc="-100" dirty="0">
              <a:solidFill>
                <a:schemeClr val="accent1">
                  <a:lumMod val="75000"/>
                </a:schemeClr>
              </a:solidFill>
              <a:latin typeface="Segoe UI Light"/>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6675"/>
            <a:ext cx="11655425" cy="900113"/>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327745" y="325304"/>
            <a:ext cx="4066113" cy="82015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1">
                    <a:lumMod val="75000"/>
                  </a:schemeClr>
                </a:solidFill>
                <a:latin typeface="Segoe UI Light"/>
              </a:rPr>
              <a:t>Common scenario</a:t>
            </a:r>
            <a:endParaRPr lang="en-US" sz="2745" b="1" spc="-100" dirty="0">
              <a:solidFill>
                <a:schemeClr val="accent1">
                  <a:lumMod val="75000"/>
                </a:schemeClr>
              </a:solidFill>
              <a:latin typeface="Segoe UI Light"/>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76200">
            <a:solidFill>
              <a:schemeClr val="accent1">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6E6157-4CB6-4CE7-8ADB-92C57EECD244}"/>
              </a:ext>
            </a:extLst>
          </p:cNvPr>
          <p:cNvPicPr>
            <a:picLocks noChangeAspect="1"/>
          </p:cNvPicPr>
          <p:nvPr/>
        </p:nvPicPr>
        <p:blipFill>
          <a:blip r:embed="rId3"/>
          <a:stretch>
            <a:fillRect/>
          </a:stretch>
        </p:blipFill>
        <p:spPr>
          <a:xfrm>
            <a:off x="1240366" y="2159065"/>
            <a:ext cx="8112955" cy="36446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2524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792153" y="2644628"/>
            <a:ext cx="1699194" cy="97112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Customer call</a:t>
            </a:r>
          </a:p>
        </p:txBody>
      </p:sp>
      <p:sp>
        <p:nvSpPr>
          <p:cNvPr id="6" name="Rectangle 5"/>
          <p:cNvSpPr/>
          <p:nvPr/>
        </p:nvSpPr>
        <p:spPr bwMode="auto">
          <a:xfrm>
            <a:off x="3854938" y="2397734"/>
            <a:ext cx="2315764" cy="1419339"/>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solidFill>
                  <a:srgbClr val="FFFF00"/>
                </a:solidFill>
                <a:latin typeface="Segoe UI Light"/>
                <a:ea typeface="Segoe UI" pitchFamily="34" charset="0"/>
                <a:cs typeface="Segoe UI" pitchFamily="34" charset="0"/>
              </a:rPr>
              <a:t>First triage/data collection</a:t>
            </a:r>
          </a:p>
        </p:txBody>
      </p:sp>
      <p:sp>
        <p:nvSpPr>
          <p:cNvPr id="7" name="Rectangle 6"/>
          <p:cNvSpPr/>
          <p:nvPr/>
        </p:nvSpPr>
        <p:spPr bwMode="auto">
          <a:xfrm>
            <a:off x="7590041" y="2409395"/>
            <a:ext cx="2315764" cy="1419339"/>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solidFill>
                  <a:srgbClr val="FFFF00"/>
                </a:solidFill>
                <a:latin typeface="Segoe UI Light"/>
                <a:cs typeface="Segoe UI" pitchFamily="34" charset="0"/>
              </a:rPr>
              <a:t>Simple and repetitive solutions</a:t>
            </a:r>
          </a:p>
        </p:txBody>
      </p:sp>
      <p:sp>
        <p:nvSpPr>
          <p:cNvPr id="8" name="Rectangle 7"/>
          <p:cNvSpPr/>
          <p:nvPr/>
        </p:nvSpPr>
        <p:spPr bwMode="auto">
          <a:xfrm>
            <a:off x="7590041" y="4624233"/>
            <a:ext cx="2315764" cy="141933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585003" y="3130192"/>
            <a:ext cx="1214187"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301152" y="3095162"/>
            <a:ext cx="1214187"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301152" y="4101318"/>
            <a:ext cx="1020232" cy="597617"/>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214744" y="1475365"/>
            <a:ext cx="3461962" cy="153371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1961" b="1" spc="-100" dirty="0">
                <a:solidFill>
                  <a:schemeClr val="accent1">
                    <a:lumMod val="75000"/>
                  </a:schemeClr>
                </a:solidFill>
                <a:latin typeface="Segoe UI Semilight"/>
              </a:rPr>
              <a:t>If it is simple and repetitive, it can be coded. Bots can accelerate it</a:t>
            </a:r>
            <a:endParaRPr lang="en-US" sz="1568" b="1" spc="-100" dirty="0">
              <a:solidFill>
                <a:schemeClr val="accent1">
                  <a:lumMod val="75000"/>
                </a:schemeClr>
              </a:solidFill>
              <a:latin typeface="Segoe UI Semilight"/>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1" y="67409"/>
            <a:ext cx="11655079" cy="899537"/>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1557949" y="369548"/>
            <a:ext cx="9016645" cy="68250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auto">
              <a:spcAft>
                <a:spcPts val="0"/>
              </a:spcAft>
              <a:defRPr/>
            </a:pPr>
            <a:r>
              <a:rPr lang="en-US" sz="3529" b="1" spc="-100" dirty="0">
                <a:solidFill>
                  <a:schemeClr val="accent2"/>
                </a:solidFill>
                <a:latin typeface="Segoe UI Light"/>
              </a:rPr>
              <a:t>Bot to human hand off: Complete or supervised</a:t>
            </a:r>
            <a:endParaRPr lang="en-US" sz="2745" b="1" spc="-100" dirty="0">
              <a:solidFill>
                <a:schemeClr val="accent2"/>
              </a:solidFill>
              <a:latin typeface="Segoe UI Light"/>
            </a:endParaRPr>
          </a:p>
        </p:txBody>
      </p:sp>
      <p:sp>
        <p:nvSpPr>
          <p:cNvPr id="8" name="Rectangle 7"/>
          <p:cNvSpPr/>
          <p:nvPr/>
        </p:nvSpPr>
        <p:spPr bwMode="auto">
          <a:xfrm>
            <a:off x="7590041" y="4624233"/>
            <a:ext cx="2315764" cy="14193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defRPr/>
            </a:pPr>
            <a:r>
              <a:rPr lang="en-US" sz="2353" dirty="0">
                <a:gradFill>
                  <a:gsLst>
                    <a:gs pos="0">
                      <a:srgbClr val="FFFFFF"/>
                    </a:gs>
                    <a:gs pos="100000">
                      <a:srgbClr val="FFFFFF"/>
                    </a:gs>
                  </a:gsLst>
                  <a:lin ang="5400000" scaled="0"/>
                </a:gradFill>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POTX [Read-Only]" id="{D484DE5D-B44C-4802-B346-0E6C4D03F25A}" vid="{B3DA0E1A-5936-432C-9D59-91562B602E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578</TotalTime>
  <Words>1261</Words>
  <Application>Microsoft Office PowerPoint</Application>
  <PresentationFormat>Widescreen</PresentationFormat>
  <Paragraphs>362</Paragraphs>
  <Slides>57</Slides>
  <Notes>19</Notes>
  <HiddenSlides>44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Calibri Light</vt:lpstr>
      <vt:lpstr>Consolas</vt:lpstr>
      <vt:lpstr>Lucida Console</vt:lpstr>
      <vt:lpstr>Segoe UI</vt:lpstr>
      <vt:lpstr>Segoe UI Light</vt:lpstr>
      <vt:lpstr>Segoe UI Semibold</vt:lpstr>
      <vt:lpstr>Segoe UI Semilight</vt:lpstr>
      <vt:lpstr>Wingdings</vt:lpstr>
      <vt:lpstr>Office Theme</vt:lpstr>
      <vt:lpstr>Middleware and handoff to human</vt:lpstr>
      <vt:lpstr>Intercepting messages</vt:lpstr>
      <vt:lpstr>Privacy concerns</vt:lpstr>
      <vt:lpstr>Even more privacy concerns</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Mickey MacDonald</cp:lastModifiedBy>
  <cp:revision>7</cp:revision>
  <dcterms:created xsi:type="dcterms:W3CDTF">2017-05-31T21:46:08Z</dcterms:created>
  <dcterms:modified xsi:type="dcterms:W3CDTF">2017-09-24T10:54:02Z</dcterms:modified>
</cp:coreProperties>
</file>