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4"/>
  </p:notesMasterIdLst>
  <p:sldIdLst>
    <p:sldId id="268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jat Kehinde" userId="3446832d8b5566ec" providerId="LiveId" clId="{BB5292ED-FEF1-4714-B8FF-71967667120B}"/>
    <pc:docChg chg="addSld delSld">
      <pc:chgData name="Adijat Kehinde" userId="3446832d8b5566ec" providerId="LiveId" clId="{BB5292ED-FEF1-4714-B8FF-71967667120B}" dt="2024-06-14T01:35:55.220" v="1" actId="2696"/>
      <pc:docMkLst>
        <pc:docMk/>
      </pc:docMkLst>
      <pc:sldChg chg="new del">
        <pc:chgData name="Adijat Kehinde" userId="3446832d8b5566ec" providerId="LiveId" clId="{BB5292ED-FEF1-4714-B8FF-71967667120B}" dt="2024-06-14T01:35:55.220" v="1" actId="2696"/>
        <pc:sldMkLst>
          <pc:docMk/>
          <pc:sldMk cId="426193379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6491-B279-4D98-BF2A-FF3889CB9B6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AF7B-8E5F-41D8-AA65-3B2CCAE0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7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55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2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5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6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3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6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6/13/2024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06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37A59-386B-1486-DCA7-8B8F47C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ADIJAT TAIWO KEHINDE</a:t>
            </a:r>
          </a:p>
        </p:txBody>
      </p:sp>
    </p:spTree>
    <p:extLst>
      <p:ext uri="{BB962C8B-B14F-4D97-AF65-F5344CB8AC3E}">
        <p14:creationId xmlns:p14="http://schemas.microsoft.com/office/powerpoint/2010/main" val="35347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26C8-EC35-D4E4-A5AE-4DAA542D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 fontScale="90000"/>
          </a:bodyPr>
          <a:lstStyle/>
          <a:p>
            <a:r>
              <a:rPr lang="en-US" sz="4100"/>
              <a:t>Implementing Feedback-driven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B0B2-2C01-C454-F7CF-4CA6C4E0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1000"/>
              </a:lnSpc>
            </a:pPr>
            <a:r>
              <a:rPr lang="en-US" sz="2000" dirty="0"/>
              <a:t>Actionable insights derived from customer feedback guide iterative development and drive meaningful changes in product features and user experience.</a:t>
            </a:r>
          </a:p>
          <a:p>
            <a:pPr>
              <a:lnSpc>
                <a:spcPct val="91000"/>
              </a:lnSpc>
            </a:pPr>
            <a:r>
              <a:rPr lang="en-US" sz="2000" dirty="0"/>
              <a:t>Iterative Development: Embracing an iterative approach to implementing feedback, with frequent releases and incremental improvements.</a:t>
            </a:r>
          </a:p>
          <a:p>
            <a:pPr>
              <a:lnSpc>
                <a:spcPct val="91000"/>
              </a:lnSpc>
            </a:pPr>
            <a:r>
              <a:rPr lang="en-US" sz="2000" dirty="0"/>
              <a:t>Continuous Feedback Loop: Establishing mechanisms for ongoing feedback collection, analysis, and response throughout the product lifecycle.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130AD23-AEB1-8248-82D1-FCE412AFA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4" r="9560" b="-3"/>
          <a:stretch/>
        </p:blipFill>
        <p:spPr>
          <a:xfrm>
            <a:off x="7545155" y="-24338"/>
            <a:ext cx="4645319" cy="46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2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22C4-DE95-FFE8-184F-B97B45F1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65BA-6F02-7125-A138-2C5E7FBF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1000"/>
              </a:lnSpc>
            </a:pPr>
            <a:r>
              <a:rPr lang="en-US" sz="2000" dirty="0"/>
              <a:t>Embracing customer feedback as a cornerstone of Scrum practices fosters a customer-centric culture and fuels innovation.</a:t>
            </a:r>
          </a:p>
          <a:p>
            <a:pPr>
              <a:lnSpc>
                <a:spcPct val="91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91000"/>
              </a:lnSpc>
            </a:pPr>
            <a:r>
              <a:rPr lang="en-US" sz="2000" dirty="0"/>
              <a:t>Customer feedback enables Scrum teams to build products that resonate with users, drive business success, and foster long-term customer relationships.</a:t>
            </a:r>
          </a:p>
          <a:p>
            <a:pPr>
              <a:lnSpc>
                <a:spcPct val="91000"/>
              </a:lnSpc>
            </a:pPr>
            <a:endParaRPr lang="en-US" sz="2200" dirty="0">
              <a:latin typeface="+mj-lt"/>
            </a:endParaRPr>
          </a:p>
        </p:txBody>
      </p:sp>
      <p:pic>
        <p:nvPicPr>
          <p:cNvPr id="15" name="Picture 14" descr="Three arrows on bullseye">
            <a:extLst>
              <a:ext uri="{FF2B5EF4-FFF2-40B4-BE49-F238E27FC236}">
                <a16:creationId xmlns:a16="http://schemas.microsoft.com/office/drawing/2014/main" id="{A12BFF8E-C37F-E54C-FB4E-05406FF9A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8" r="37557" b="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389B-9308-24BC-4BE4-396FACD2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Content Placeholder 4" descr="Hands forming circle">
            <a:extLst>
              <a:ext uri="{FF2B5EF4-FFF2-40B4-BE49-F238E27FC236}">
                <a16:creationId xmlns:a16="http://schemas.microsoft.com/office/drawing/2014/main" id="{BE411145-17F9-F7FD-FD76-F571CB58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9" b="19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4D6-4D22-3888-8E71-7E079245A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200">
                <a:solidFill>
                  <a:schemeClr val="bg1"/>
                </a:solidFill>
              </a:rPr>
              <a:t>Leveraging Customer Feedback in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DC2CA-14EA-B9A4-5478-247F38DDA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91000"/>
              </a:lnSpc>
            </a:pPr>
            <a:r>
              <a:rPr lang="en-US" sz="3100"/>
              <a:t>Enhancing Product Development Through Customer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5184-3640-A7FB-43EE-5DC68447C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9" r="2864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E069-B457-8932-9885-C2761B3B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tx1"/>
                </a:solidFill>
              </a:rPr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48DF-CB07-142B-A391-6CE0BAE0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10" y="2647951"/>
            <a:ext cx="4500737" cy="359410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1000"/>
              </a:lnSpc>
            </a:pPr>
            <a:r>
              <a:rPr lang="en-US" sz="1800" dirty="0"/>
              <a:t>This presentation explores the vital role of customer feedback in agile development methodologies like Scrum.</a:t>
            </a:r>
          </a:p>
          <a:p>
            <a:pPr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Customer Feedback: Insights, opinions, and reactions provided by customers regarding a product or service.</a:t>
            </a:r>
          </a:p>
          <a:p>
            <a:pPr marL="742950" lvl="1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Scrum: An agile framework for managing software development, emphasizing iterative and incremental development.</a:t>
            </a:r>
          </a:p>
          <a:p>
            <a:pPr>
              <a:lnSpc>
                <a:spcPct val="91000"/>
              </a:lnSpc>
            </a:pPr>
            <a:endParaRPr lang="en-US" sz="1300" dirty="0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2A7993A4-4E88-8FC5-832C-01BDC680D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6" r="20048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6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87A-D3E8-D320-31BA-1DC98397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solidFill>
                  <a:schemeClr val="tx1"/>
                </a:solidFill>
              </a:rPr>
              <a:t>What is Customer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B7E9-4E9E-2078-16A5-BF06D29A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18" y="2542654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600" dirty="0"/>
              <a:t>Customer feedback encompasses various forms of input from users, ranging from direct comments to indirect behavioral data.</a:t>
            </a:r>
          </a:p>
          <a:p>
            <a:pPr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Direct Feedback: Explicit input from customers through surveys, interviews, reviews, and direct communication channels.</a:t>
            </a:r>
          </a:p>
          <a:p>
            <a:pPr marL="742950" lvl="1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Indirect Feedback: Implicit feedback gathered from user behavior, such as usage data, analytics, and support tickets.</a:t>
            </a:r>
          </a:p>
          <a:p>
            <a:pPr>
              <a:lnSpc>
                <a:spcPct val="91000"/>
              </a:lnSpc>
            </a:pPr>
            <a:endParaRPr lang="en-US" sz="1600" dirty="0"/>
          </a:p>
          <a:p>
            <a:pPr>
              <a:lnSpc>
                <a:spcPct val="91000"/>
              </a:lnSpc>
            </a:pPr>
            <a:endParaRPr lang="en-US" sz="1300" dirty="0"/>
          </a:p>
          <a:p>
            <a:pPr marL="457200" lvl="1" indent="0">
              <a:lnSpc>
                <a:spcPct val="91000"/>
              </a:lnSpc>
              <a:buNone/>
            </a:pPr>
            <a:endParaRPr lang="en-US" sz="1300" dirty="0"/>
          </a:p>
          <a:p>
            <a:pPr>
              <a:lnSpc>
                <a:spcPct val="91000"/>
              </a:lnSpc>
            </a:pPr>
            <a:endParaRPr lang="en-US" sz="1300" dirty="0"/>
          </a:p>
        </p:txBody>
      </p:sp>
      <p:pic>
        <p:nvPicPr>
          <p:cNvPr id="22" name="Picture 21" descr="Multi-coloured paper-craft art">
            <a:extLst>
              <a:ext uri="{FF2B5EF4-FFF2-40B4-BE49-F238E27FC236}">
                <a16:creationId xmlns:a16="http://schemas.microsoft.com/office/drawing/2014/main" id="{E483C2E6-AD21-2553-47C7-3C9A378D9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5" r="19206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193-C7A2-1DDD-BBD6-7284BABA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 fontScale="90000"/>
          </a:bodyPr>
          <a:lstStyle/>
          <a:p>
            <a:r>
              <a:rPr lang="en-US" sz="6100" dirty="0"/>
              <a:t>Types of Customer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1FF3-95AD-B689-A13C-FB51139D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800" dirty="0"/>
              <a:t>Overview: Customer feedback can be categorized into different types based on its source, format, and context.</a:t>
            </a:r>
          </a:p>
          <a:p>
            <a:pPr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Solicited Feedback: Feedback actively requested from customers through surveys, interviews, or feedback forms.</a:t>
            </a:r>
          </a:p>
          <a:p>
            <a:pPr marL="742950" lvl="1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Unsolicited Feedback: Feedback spontaneously provided by customers through reviews, social media posts, or support interactions.</a:t>
            </a:r>
          </a:p>
          <a:p>
            <a:pPr>
              <a:lnSpc>
                <a:spcPct val="91000"/>
              </a:lnSpc>
            </a:pPr>
            <a:endParaRPr lang="en-US" sz="1400" dirty="0"/>
          </a:p>
        </p:txBody>
      </p:sp>
      <p:pic>
        <p:nvPicPr>
          <p:cNvPr id="5" name="Picture 4" descr="Multi-coloured dialogue boxes">
            <a:extLst>
              <a:ext uri="{FF2B5EF4-FFF2-40B4-BE49-F238E27FC236}">
                <a16:creationId xmlns:a16="http://schemas.microsoft.com/office/drawing/2014/main" id="{0722E9CF-CED4-2480-E2E5-D3D0B1254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4" r="13069" b="2"/>
          <a:stretch/>
        </p:blipFill>
        <p:spPr>
          <a:xfrm>
            <a:off x="7545155" y="-24338"/>
            <a:ext cx="4645319" cy="46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45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6B10-089D-1602-E8D0-24BF10DD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 fontScale="90000"/>
          </a:bodyPr>
          <a:lstStyle/>
          <a:p>
            <a:r>
              <a:rPr lang="en-US" sz="4100"/>
              <a:t>Benefits of Customer Feedback in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5B2B-A80A-DA40-39B7-B557A50F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1000"/>
              </a:lnSpc>
            </a:pPr>
            <a:r>
              <a:rPr lang="en-US" sz="2200"/>
              <a:t>Incorporating customer feedback into Scrum practices yields numerous advantages for product development and team collaboration.</a:t>
            </a:r>
          </a:p>
          <a:p>
            <a:pPr>
              <a:lnSpc>
                <a:spcPct val="91000"/>
              </a:lnSpc>
            </a:pPr>
            <a:r>
              <a:rPr lang="en-US" sz="2200"/>
              <a:t>Improved Product-Market Fit: Aligning product features and functionalities with customer needs and market demands.</a:t>
            </a:r>
          </a:p>
          <a:p>
            <a:pPr>
              <a:lnSpc>
                <a:spcPct val="91000"/>
              </a:lnSpc>
            </a:pPr>
            <a:r>
              <a:rPr lang="en-US" sz="2200"/>
              <a:t>Enhanced Customer Satisfaction: Increasing customer delight and loyalty by addressing pain points and fulfilling expectations.</a:t>
            </a:r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19C5D4AA-AF26-5651-49EF-499D1C2A7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9" r="22230" b="-1"/>
          <a:stretch/>
        </p:blipFill>
        <p:spPr>
          <a:xfrm>
            <a:off x="7545155" y="-24338"/>
            <a:ext cx="4645319" cy="46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A9E2-689C-6B31-7BA9-D2C3226D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Integrating Customer Feedback into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F525-781F-F275-E1A8-217E5D7D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800" dirty="0"/>
              <a:t>Scrum teams can integrate customer feedback seamlessly into their workflow to drive continuous improvement.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Feedback as Backlog Items: Treating customer feedback as actionable backlog items to prioritize and implement in sprints.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Feedback Review Sessions: Scheduled meetings to review and discuss customer feedback, often conducted during sprint reviews.</a:t>
            </a:r>
          </a:p>
        </p:txBody>
      </p:sp>
      <p:pic>
        <p:nvPicPr>
          <p:cNvPr id="15" name="Picture 14" descr="Three arrows on bullseye">
            <a:extLst>
              <a:ext uri="{FF2B5EF4-FFF2-40B4-BE49-F238E27FC236}">
                <a16:creationId xmlns:a16="http://schemas.microsoft.com/office/drawing/2014/main" id="{FD43F9F6-559F-DF97-709D-B2E2A9A74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8" r="37557" b="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1B01-F395-831C-EEE4-4F6F338D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tx1"/>
                </a:solidFill>
              </a:rPr>
              <a:t>Best Practices for Collecting Customer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FE9B-AA44-1D6C-1DC0-97CA361C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Autofit/>
          </a:bodyPr>
          <a:lstStyle/>
          <a:p>
            <a:pPr>
              <a:lnSpc>
                <a:spcPct val="91000"/>
              </a:lnSpc>
            </a:pPr>
            <a:r>
              <a:rPr lang="en-US" sz="1800" dirty="0"/>
              <a:t>Adopting effective strategies for collecting customer feedback ensures the quality and relevance of the input gathered.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Multichannel Feedback Collection: Leveraging diverse channels (e.g., surveys, social media, customer support) to capture feedback from different touchpoints.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Contextual Inquiry: Conducting in-depth interviews or observations to understand the context and motivations behind customer feedback.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BD8902-92B0-B7C2-D1AF-396598B6B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3" r="2" b="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8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2C18-43D5-A17F-8BF4-02626020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solidFill>
                  <a:schemeClr val="tx1"/>
                </a:solidFill>
              </a:rPr>
              <a:t>Analyzing and Prioritizing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589F-0EB9-AC39-0F91-975460A8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Autofit/>
          </a:bodyPr>
          <a:lstStyle/>
          <a:p>
            <a:pPr>
              <a:lnSpc>
                <a:spcPct val="91000"/>
              </a:lnSpc>
            </a:pPr>
            <a:r>
              <a:rPr lang="en-US" sz="1800" dirty="0"/>
              <a:t>Analyzing and prioritizing customer feedback empowers Scrum teams to focus on high-impact improvements and optimizations.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Quantitative Analysis: Using metrics and statistical techniques to quantify the frequency, severity, and significance of feedback.</a:t>
            </a:r>
          </a:p>
          <a:p>
            <a:pPr>
              <a:lnSpc>
                <a:spcPct val="91000"/>
              </a:lnSpc>
            </a:pPr>
            <a:r>
              <a:rPr lang="en-US" sz="1800" dirty="0"/>
              <a:t>Qualitative Analysis: Examining the underlying themes, sentiments, and narratives expressed in customer feedback to identify patterns and insights.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09CA44CD-362F-9E36-59FA-C13F5AF29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7" r="13464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05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712</TotalTime>
  <Words>538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Ion</vt:lpstr>
      <vt:lpstr>BY ADIJAT TAIWO KEHINDE</vt:lpstr>
      <vt:lpstr>Leveraging Customer Feedback in Scrum</vt:lpstr>
      <vt:lpstr> Introduction</vt:lpstr>
      <vt:lpstr>What is Customer Feedback?</vt:lpstr>
      <vt:lpstr>Types of Customer Feedback</vt:lpstr>
      <vt:lpstr>Benefits of Customer Feedback in Scrum</vt:lpstr>
      <vt:lpstr>Integrating Customer Feedback into Scrum</vt:lpstr>
      <vt:lpstr>Best Practices for Collecting Customer Feedback</vt:lpstr>
      <vt:lpstr>Analyzing and Prioritizing Feedback</vt:lpstr>
      <vt:lpstr>Implementing Feedback-driven Changes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ADIJAT TAIWO KEHINDE</dc:title>
  <dc:creator>Adijat Kehinde</dc:creator>
  <cp:lastModifiedBy>Adijat Kehinde</cp:lastModifiedBy>
  <cp:revision>1</cp:revision>
  <dcterms:created xsi:type="dcterms:W3CDTF">2024-06-13T03:26:56Z</dcterms:created>
  <dcterms:modified xsi:type="dcterms:W3CDTF">2024-06-14T01:35:55Z</dcterms:modified>
</cp:coreProperties>
</file>