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51" r:id="rId2"/>
    <p:sldMasterId id="2147483731" r:id="rId3"/>
    <p:sldMasterId id="2147483733"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047"/>
    <p:restoredTop sz="96143"/>
  </p:normalViewPr>
  <p:slideViewPr>
    <p:cSldViewPr snapToGrid="0">
      <p:cViewPr varScale="1">
        <p:scale>
          <a:sx n="167" d="100"/>
          <a:sy n="167" d="100"/>
        </p:scale>
        <p:origin x="840"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B341705-768E-0D47-BC38-6E715BC37FB9}" type="datetimeFigureOut">
              <a:rPr lang="nl-NL" smtClean="0"/>
              <a:t>08-02-2023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28CBE95-7965-084E-AC7E-D8DC1D9063E1}" type="slidenum">
              <a:rPr lang="nl-NL" smtClean="0"/>
              <a:t>‹nr.›</a:t>
            </a:fld>
            <a:endParaRPr lang="nl-NL"/>
          </a:p>
        </p:txBody>
      </p:sp>
    </p:spTree>
    <p:extLst>
      <p:ext uri="{BB962C8B-B14F-4D97-AF65-F5344CB8AC3E}">
        <p14:creationId xmlns:p14="http://schemas.microsoft.com/office/powerpoint/2010/main" val="357940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46935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4" y="728522"/>
            <a:ext cx="246203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Agile</a:t>
            </a:r>
            <a:endParaRPr lang="en-NL" sz="9600" dirty="0">
              <a:solidFill>
                <a:schemeClr val="bg1"/>
              </a:solidFill>
              <a:latin typeface="American Captain" pitchFamily="2" charset="77"/>
            </a:endParaRPr>
          </a:p>
          <a:p>
            <a:pPr>
              <a:lnSpc>
                <a:spcPts val="10200"/>
              </a:lnSpc>
            </a:pPr>
            <a:r>
              <a:rPr lang="nl-NL" sz="9600" dirty="0" err="1">
                <a:solidFill>
                  <a:schemeClr val="bg1"/>
                </a:solidFill>
                <a:latin typeface="American Captain" pitchFamily="2" charset="77"/>
              </a:rPr>
              <a:t>Principles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2.2</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9" name="TextBox 8">
            <a:extLst>
              <a:ext uri="{FF2B5EF4-FFF2-40B4-BE49-F238E27FC236}">
                <a16:creationId xmlns:a16="http://schemas.microsoft.com/office/drawing/2014/main" id="{9364206F-D878-3F83-A338-92C6125F4F45}"/>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Agile principles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DBD474AF-DB95-EC6F-D0A9-7B214B22C13F}"/>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77EDCC84-CA21-DE45-026E-7598221B87D1}"/>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5E5CE-7540-9C66-C09B-FE7F445ED79B}"/>
              </a:ext>
            </a:extLst>
          </p:cNvPr>
          <p:cNvSpPr>
            <a:spLocks noGrp="1"/>
          </p:cNvSpPr>
          <p:nvPr>
            <p:ph type="title"/>
          </p:nvPr>
        </p:nvSpPr>
        <p:spPr>
          <a:xfrm>
            <a:off x="534988" y="295275"/>
            <a:ext cx="6705600" cy="1071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7E164316-8B57-244E-5C78-40BA7528743F}"/>
              </a:ext>
            </a:extLst>
          </p:cNvPr>
          <p:cNvSpPr>
            <a:spLocks noGrp="1"/>
          </p:cNvSpPr>
          <p:nvPr>
            <p:ph type="body" idx="1"/>
          </p:nvPr>
        </p:nvSpPr>
        <p:spPr>
          <a:xfrm>
            <a:off x="534988" y="1476375"/>
            <a:ext cx="6705600" cy="35163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B386B53B-C920-47C8-BCC4-882915F22BAA}"/>
              </a:ext>
            </a:extLst>
          </p:cNvPr>
          <p:cNvSpPr>
            <a:spLocks noGrp="1"/>
          </p:cNvSpPr>
          <p:nvPr>
            <p:ph type="dt" sz="half" idx="2"/>
          </p:nvPr>
        </p:nvSpPr>
        <p:spPr>
          <a:xfrm>
            <a:off x="534988" y="5138738"/>
            <a:ext cx="1749425" cy="29368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NL"/>
          </a:p>
        </p:txBody>
      </p:sp>
      <p:sp>
        <p:nvSpPr>
          <p:cNvPr id="5" name="Footer Placeholder 4">
            <a:extLst>
              <a:ext uri="{FF2B5EF4-FFF2-40B4-BE49-F238E27FC236}">
                <a16:creationId xmlns:a16="http://schemas.microsoft.com/office/drawing/2014/main" id="{F73B9E96-57A7-BA84-1091-293324B04D19}"/>
              </a:ext>
            </a:extLst>
          </p:cNvPr>
          <p:cNvSpPr>
            <a:spLocks noGrp="1"/>
          </p:cNvSpPr>
          <p:nvPr>
            <p:ph type="ftr" sz="quarter" idx="3"/>
          </p:nvPr>
        </p:nvSpPr>
        <p:spPr>
          <a:xfrm>
            <a:off x="2574925" y="5138738"/>
            <a:ext cx="2625725" cy="29368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V 1.0</a:t>
            </a:r>
            <a:endParaRPr lang="en-NL"/>
          </a:p>
        </p:txBody>
      </p:sp>
      <p:sp>
        <p:nvSpPr>
          <p:cNvPr id="6" name="Slide Number Placeholder 5">
            <a:extLst>
              <a:ext uri="{FF2B5EF4-FFF2-40B4-BE49-F238E27FC236}">
                <a16:creationId xmlns:a16="http://schemas.microsoft.com/office/drawing/2014/main" id="{A2DCD9A7-7627-4507-4AF4-0A29CC7D69E1}"/>
              </a:ext>
            </a:extLst>
          </p:cNvPr>
          <p:cNvSpPr>
            <a:spLocks noGrp="1"/>
          </p:cNvSpPr>
          <p:nvPr>
            <p:ph type="sldNum" sz="quarter" idx="4"/>
          </p:nvPr>
        </p:nvSpPr>
        <p:spPr>
          <a:xfrm>
            <a:off x="5491163" y="5138738"/>
            <a:ext cx="1749425" cy="293687"/>
          </a:xfrm>
          <a:prstGeom prst="rect">
            <a:avLst/>
          </a:prstGeom>
        </p:spPr>
        <p:txBody>
          <a:bodyPr vert="horz" lIns="91440" tIns="45720" rIns="91440" bIns="45720" rtlCol="0" anchor="ctr"/>
          <a:lstStyle>
            <a:lvl1pPr algn="r">
              <a:defRPr sz="1200">
                <a:solidFill>
                  <a:schemeClr val="tx1">
                    <a:tint val="75000"/>
                  </a:schemeClr>
                </a:solidFill>
              </a:defRPr>
            </a:lvl1pPr>
          </a:lstStyle>
          <a:p>
            <a:fld id="{3C75786A-9505-7F49-9EA4-C5D1FEFFEED9}" type="slidenum">
              <a:rPr lang="en-NL" smtClean="0"/>
              <a:t>‹nr.›</a:t>
            </a:fld>
            <a:endParaRPr lang="en-NL"/>
          </a:p>
        </p:txBody>
      </p:sp>
    </p:spTree>
    <p:extLst>
      <p:ext uri="{BB962C8B-B14F-4D97-AF65-F5344CB8AC3E}">
        <p14:creationId xmlns:p14="http://schemas.microsoft.com/office/powerpoint/2010/main" val="249717022"/>
      </p:ext>
    </p:extLst>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2"/>
          <a:srcRect l="9786" t="25471" r="19821" b="29132"/>
          <a:stretch/>
        </p:blipFill>
        <p:spPr>
          <a:xfrm>
            <a:off x="6168224" y="352394"/>
            <a:ext cx="1214285" cy="783118"/>
          </a:xfrm>
          <a:prstGeom prst="rect">
            <a:avLst/>
          </a:prstGeom>
        </p:spPr>
      </p:pic>
      <p:sp>
        <p:nvSpPr>
          <p:cNvPr id="6" name="Footer Placeholder 4">
            <a:extLst>
              <a:ext uri="{FF2B5EF4-FFF2-40B4-BE49-F238E27FC236}">
                <a16:creationId xmlns:a16="http://schemas.microsoft.com/office/drawing/2014/main" id="{ABAAB540-E80F-2465-76AB-7A045D53756D}"/>
              </a:ext>
            </a:extLst>
          </p:cNvPr>
          <p:cNvSpPr>
            <a:spLocks noGrp="1"/>
          </p:cNvSpPr>
          <p:nvPr>
            <p:ph type="ftr" sz="quarter" idx="3"/>
          </p:nvPr>
        </p:nvSpPr>
        <p:spPr>
          <a:xfrm>
            <a:off x="5681351" y="5016604"/>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50" r:id="rId9"/>
    <p:sldLayoutId id="2147483742" r:id="rId10"/>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08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2EE9F3C-4E07-24ED-B0D1-41F2A6B1508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83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F44AED8-BE9F-6633-692F-9B34B6E2F392}"/>
              </a:ext>
            </a:extLst>
          </p:cNvPr>
          <p:cNvSpPr>
            <a:spLocks noGrp="1"/>
          </p:cNvSpPr>
          <p:nvPr>
            <p:ph type="body" sz="quarter" idx="12"/>
          </p:nvPr>
        </p:nvSpPr>
        <p:spPr/>
        <p:txBody>
          <a:bodyPr/>
          <a:lstStyle/>
          <a:p>
            <a:r>
              <a:rPr lang="en-US" dirty="0"/>
              <a:t>Build projects      around motivated individuals. Give them the environment and support they need and trust them to get the job done.</a:t>
            </a:r>
            <a:endParaRPr lang="nl-NL" dirty="0"/>
          </a:p>
        </p:txBody>
      </p:sp>
    </p:spTree>
    <p:extLst>
      <p:ext uri="{BB962C8B-B14F-4D97-AF65-F5344CB8AC3E}">
        <p14:creationId xmlns:p14="http://schemas.microsoft.com/office/powerpoint/2010/main" val="51748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53FD5F4-BC90-4639-2210-DFB306D8CBB2}"/>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02665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C393A51-D1E6-BE5E-06A4-62C24922FC21}"/>
              </a:ext>
            </a:extLst>
          </p:cNvPr>
          <p:cNvSpPr>
            <a:spLocks noGrp="1"/>
          </p:cNvSpPr>
          <p:nvPr>
            <p:ph type="body" sz="quarter" idx="12"/>
          </p:nvPr>
        </p:nvSpPr>
        <p:spPr/>
        <p:txBody>
          <a:bodyPr/>
          <a:lstStyle/>
          <a:p>
            <a:r>
              <a:rPr lang="en-US" dirty="0"/>
              <a:t>The most efficient    and effective method of conveying information to and within a development team is face-to-face conversation.</a:t>
            </a:r>
            <a:endParaRPr lang="nl-NL" dirty="0"/>
          </a:p>
        </p:txBody>
      </p:sp>
    </p:spTree>
    <p:extLst>
      <p:ext uri="{BB962C8B-B14F-4D97-AF65-F5344CB8AC3E}">
        <p14:creationId xmlns:p14="http://schemas.microsoft.com/office/powerpoint/2010/main" val="37685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9837327-B2D7-CDA6-A954-C99F0B23317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27238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DEE8C69-1DD9-6501-87A5-EF24F98BF5E0}"/>
              </a:ext>
            </a:extLst>
          </p:cNvPr>
          <p:cNvSpPr>
            <a:spLocks noGrp="1"/>
          </p:cNvSpPr>
          <p:nvPr>
            <p:ph type="body" sz="quarter" idx="12"/>
          </p:nvPr>
        </p:nvSpPr>
        <p:spPr/>
        <p:txBody>
          <a:bodyPr/>
          <a:lstStyle/>
          <a:p>
            <a:r>
              <a:rPr lang="en-US" dirty="0"/>
              <a:t>Working software is the primary measure of progress.</a:t>
            </a:r>
            <a:endParaRPr lang="nl-NL" dirty="0"/>
          </a:p>
        </p:txBody>
      </p:sp>
    </p:spTree>
    <p:extLst>
      <p:ext uri="{BB962C8B-B14F-4D97-AF65-F5344CB8AC3E}">
        <p14:creationId xmlns:p14="http://schemas.microsoft.com/office/powerpoint/2010/main" val="1147676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611B36D1-EC24-004B-387E-9D775D038365}"/>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63849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F6D501-9C6B-F60D-3F12-849381DB104C}"/>
              </a:ext>
            </a:extLst>
          </p:cNvPr>
          <p:cNvSpPr>
            <a:spLocks noGrp="1"/>
          </p:cNvSpPr>
          <p:nvPr>
            <p:ph type="body" sz="quarter" idx="12"/>
          </p:nvPr>
        </p:nvSpPr>
        <p:spPr/>
        <p:txBody>
          <a:bodyPr/>
          <a:lstStyle/>
          <a:p>
            <a:r>
              <a:rPr lang="en-US" dirty="0"/>
              <a:t>Agile processes promote sustainable development. The sponsors, developers, and users should be able to maintain a constant pace indefinitely.</a:t>
            </a:r>
            <a:endParaRPr lang="nl-NL" dirty="0"/>
          </a:p>
        </p:txBody>
      </p:sp>
    </p:spTree>
    <p:extLst>
      <p:ext uri="{BB962C8B-B14F-4D97-AF65-F5344CB8AC3E}">
        <p14:creationId xmlns:p14="http://schemas.microsoft.com/office/powerpoint/2010/main" val="1488457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327B3BDE-9281-8760-10CA-2D256D4B752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57662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3661C3A-B4DD-3FE8-5E9A-ECC279F1B361}"/>
              </a:ext>
            </a:extLst>
          </p:cNvPr>
          <p:cNvSpPr>
            <a:spLocks noGrp="1"/>
          </p:cNvSpPr>
          <p:nvPr>
            <p:ph type="body" sz="quarter" idx="12"/>
          </p:nvPr>
        </p:nvSpPr>
        <p:spPr/>
        <p:txBody>
          <a:bodyPr/>
          <a:lstStyle/>
          <a:p>
            <a:r>
              <a:rPr lang="en-US" dirty="0"/>
              <a:t>Continuous attention to technical excellence and good design enhances agility.</a:t>
            </a:r>
            <a:endParaRPr lang="nl-NL" dirty="0"/>
          </a:p>
        </p:txBody>
      </p:sp>
    </p:spTree>
    <p:extLst>
      <p:ext uri="{BB962C8B-B14F-4D97-AF65-F5344CB8AC3E}">
        <p14:creationId xmlns:p14="http://schemas.microsoft.com/office/powerpoint/2010/main" val="408983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A979C85-6310-5201-C5DB-9F96CB4852C7}"/>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047017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CF3B9DF-0012-1B0C-B59B-13292D251E4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074019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CF855A1-F235-E37C-E8D6-3894BD79E617}"/>
              </a:ext>
            </a:extLst>
          </p:cNvPr>
          <p:cNvSpPr>
            <a:spLocks noGrp="1"/>
          </p:cNvSpPr>
          <p:nvPr>
            <p:ph type="body" sz="quarter" idx="12"/>
          </p:nvPr>
        </p:nvSpPr>
        <p:spPr/>
        <p:txBody>
          <a:bodyPr/>
          <a:lstStyle/>
          <a:p>
            <a:r>
              <a:rPr lang="en-US" dirty="0"/>
              <a:t>Simplicity - the art of maximizing the amount of work not done - is essential.</a:t>
            </a:r>
            <a:endParaRPr lang="nl-NL" dirty="0"/>
          </a:p>
        </p:txBody>
      </p:sp>
    </p:spTree>
    <p:extLst>
      <p:ext uri="{BB962C8B-B14F-4D97-AF65-F5344CB8AC3E}">
        <p14:creationId xmlns:p14="http://schemas.microsoft.com/office/powerpoint/2010/main" val="1353559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E03F213-71E8-2C5A-E651-88F7CBA3118F}"/>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582455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6125366-39DC-9E81-319F-57B4133F64C7}"/>
              </a:ext>
            </a:extLst>
          </p:cNvPr>
          <p:cNvSpPr>
            <a:spLocks noGrp="1"/>
          </p:cNvSpPr>
          <p:nvPr>
            <p:ph type="body" sz="quarter" idx="12"/>
          </p:nvPr>
        </p:nvSpPr>
        <p:spPr/>
        <p:txBody>
          <a:bodyPr/>
          <a:lstStyle/>
          <a:p>
            <a:r>
              <a:rPr lang="en-US" dirty="0"/>
              <a:t>The best architectures, requirements and designs emerge from self-organizing teams.</a:t>
            </a:r>
            <a:endParaRPr lang="nl-NL" dirty="0"/>
          </a:p>
        </p:txBody>
      </p:sp>
    </p:spTree>
    <p:extLst>
      <p:ext uri="{BB962C8B-B14F-4D97-AF65-F5344CB8AC3E}">
        <p14:creationId xmlns:p14="http://schemas.microsoft.com/office/powerpoint/2010/main" val="1529130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6293E155-4605-1F79-1041-C794153B2E7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747218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43D7F42-CF59-E40E-A8FE-4F534EE82212}"/>
              </a:ext>
            </a:extLst>
          </p:cNvPr>
          <p:cNvSpPr>
            <a:spLocks noGrp="1"/>
          </p:cNvSpPr>
          <p:nvPr>
            <p:ph type="body" sz="quarter" idx="12"/>
          </p:nvPr>
        </p:nvSpPr>
        <p:spPr/>
        <p:txBody>
          <a:bodyPr/>
          <a:lstStyle/>
          <a:p>
            <a:r>
              <a:rPr lang="en-US" dirty="0"/>
              <a:t>At regular intervals,  the team reflects on how to become more effective, then tunes and adjusts its behavior accordingly.</a:t>
            </a:r>
            <a:endParaRPr lang="nl-NL" dirty="0"/>
          </a:p>
        </p:txBody>
      </p:sp>
    </p:spTree>
    <p:extLst>
      <p:ext uri="{BB962C8B-B14F-4D97-AF65-F5344CB8AC3E}">
        <p14:creationId xmlns:p14="http://schemas.microsoft.com/office/powerpoint/2010/main" val="29736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6617BF8-7851-C4CD-72FB-616AAAF8426D}"/>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32317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CBE573C-A9B3-4D7C-2533-D2B6C04E69F2}"/>
              </a:ext>
            </a:extLst>
          </p:cNvPr>
          <p:cNvSpPr>
            <a:spLocks noGrp="1"/>
          </p:cNvSpPr>
          <p:nvPr>
            <p:ph type="body" sz="quarter" idx="12"/>
          </p:nvPr>
        </p:nvSpPr>
        <p:spPr/>
        <p:txBody>
          <a:bodyPr/>
          <a:lstStyle/>
          <a:p>
            <a:r>
              <a:rPr lang="en-US" dirty="0"/>
              <a:t>Our highest priority is to satisfy the customer through early and continuous delivery of valuable software.</a:t>
            </a:r>
            <a:endParaRPr lang="nl-NL" dirty="0"/>
          </a:p>
        </p:txBody>
      </p:sp>
    </p:spTree>
    <p:extLst>
      <p:ext uri="{BB962C8B-B14F-4D97-AF65-F5344CB8AC3E}">
        <p14:creationId xmlns:p14="http://schemas.microsoft.com/office/powerpoint/2010/main" val="251012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DD80E55C-39CE-6D15-D69B-D6C0306F07A7}"/>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31027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3E15956-B2DE-D154-67E5-47A78A8DD032}"/>
              </a:ext>
            </a:extLst>
          </p:cNvPr>
          <p:cNvSpPr>
            <a:spLocks noGrp="1"/>
          </p:cNvSpPr>
          <p:nvPr>
            <p:ph type="body" sz="quarter" idx="12"/>
          </p:nvPr>
        </p:nvSpPr>
        <p:spPr/>
        <p:txBody>
          <a:bodyPr/>
          <a:lstStyle/>
          <a:p>
            <a:r>
              <a:rPr lang="en-US" dirty="0"/>
              <a:t>Welcome changing requirements, even late in development. Agile processes harness change for the customer's competitive advantage.</a:t>
            </a:r>
            <a:endParaRPr lang="nl-NL" dirty="0"/>
          </a:p>
        </p:txBody>
      </p:sp>
    </p:spTree>
    <p:extLst>
      <p:ext uri="{BB962C8B-B14F-4D97-AF65-F5344CB8AC3E}">
        <p14:creationId xmlns:p14="http://schemas.microsoft.com/office/powerpoint/2010/main" val="257977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1D2D130-DE9E-A9B8-32D8-0774A1539505}"/>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87120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ADD7063-3568-8760-D13A-C792CE7E552F}"/>
              </a:ext>
            </a:extLst>
          </p:cNvPr>
          <p:cNvSpPr>
            <a:spLocks noGrp="1"/>
          </p:cNvSpPr>
          <p:nvPr>
            <p:ph type="body" sz="quarter" idx="12"/>
          </p:nvPr>
        </p:nvSpPr>
        <p:spPr/>
        <p:txBody>
          <a:bodyPr/>
          <a:lstStyle/>
          <a:p>
            <a:r>
              <a:rPr lang="en-US" dirty="0"/>
              <a:t>Deliver working software frequently, from a couple of weeks to a couple of months, with a preference to the shorter timescale.</a:t>
            </a:r>
            <a:endParaRPr lang="nl-NL" dirty="0"/>
          </a:p>
        </p:txBody>
      </p:sp>
    </p:spTree>
    <p:extLst>
      <p:ext uri="{BB962C8B-B14F-4D97-AF65-F5344CB8AC3E}">
        <p14:creationId xmlns:p14="http://schemas.microsoft.com/office/powerpoint/2010/main" val="227340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68DCAF92-F69C-AF29-8A32-036D644A09B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13153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CA2E8-A205-95B5-8DEA-DFB92E5C30D5}"/>
              </a:ext>
            </a:extLst>
          </p:cNvPr>
          <p:cNvSpPr>
            <a:spLocks noGrp="1"/>
          </p:cNvSpPr>
          <p:nvPr>
            <p:ph type="body" sz="quarter" idx="12"/>
          </p:nvPr>
        </p:nvSpPr>
        <p:spPr/>
        <p:txBody>
          <a:bodyPr/>
          <a:lstStyle/>
          <a:p>
            <a:r>
              <a:rPr lang="en-US" dirty="0"/>
              <a:t>Business people and developers must work together daily throughout the project.</a:t>
            </a:r>
            <a:endParaRPr lang="nl-NL" dirty="0"/>
          </a:p>
        </p:txBody>
      </p:sp>
    </p:spTree>
    <p:extLst>
      <p:ext uri="{BB962C8B-B14F-4D97-AF65-F5344CB8AC3E}">
        <p14:creationId xmlns:p14="http://schemas.microsoft.com/office/powerpoint/2010/main" val="672360152"/>
      </p:ext>
    </p:extLst>
  </p:cSld>
  <p:clrMapOvr>
    <a:masterClrMapping/>
  </p:clrMapOvr>
</p:sld>
</file>

<file path=ppt/theme/theme1.xml><?xml version="1.0" encoding="utf-8"?>
<a:theme xmlns:a="http://schemas.openxmlformats.org/drawingml/2006/main" name="SF Games PPT Theme A5 v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2" id="{785E4C14-133A-2E42-8C42-7A4188B51603}" vid="{EC7BA25E-18DB-8E4B-92B5-45DB0DDBE39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0</TotalTime>
  <Words>233</Words>
  <Application>Microsoft Macintosh PowerPoint</Application>
  <PresentationFormat>Aangepast</PresentationFormat>
  <Paragraphs>25</Paragraphs>
  <Slides>26</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26</vt:i4>
      </vt:variant>
    </vt:vector>
  </HeadingPairs>
  <TitlesOfParts>
    <vt:vector size="36" baseType="lpstr">
      <vt:lpstr>American Captain</vt:lpstr>
      <vt:lpstr>Arial</vt:lpstr>
      <vt:lpstr>Calibri</vt:lpstr>
      <vt:lpstr>Calibri Light</vt:lpstr>
      <vt:lpstr>Marvel</vt:lpstr>
      <vt:lpstr>Ubuntu</vt:lpstr>
      <vt:lpstr>SF Games PPT Theme A5 v2.2</vt:lpstr>
      <vt:lpstr>Custom Design</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1</cp:revision>
  <dcterms:created xsi:type="dcterms:W3CDTF">2023-02-08T18:11:10Z</dcterms:created>
  <dcterms:modified xsi:type="dcterms:W3CDTF">2023-02-08T20:03:26Z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2023-02-08T20:03:26Z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09409a99-5f53-48cd-8086-9f44509f5e11</vt:lpwstr>
  </property>
  <property fmtid="{D5CDD505-2E9C-101B-9397-08002B2CF9AE}" pid="8" name="MSIP_Label_d2dc6f62-bb58-4b94-b6ca-9af54699d31b_ContentBits">
    <vt:lpwstr>0</vt:lpwstr>
  </property>
</Properties>
</file>