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Lst>
  <p:sldSz cx="10691813" cy="7559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D"/>
    <a:srgbClr val="9416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28"/>
    <p:restoredTop sz="94653"/>
  </p:normalViewPr>
  <p:slideViewPr>
    <p:cSldViewPr snapToGrid="0">
      <p:cViewPr varScale="1">
        <p:scale>
          <a:sx n="153" d="100"/>
          <a:sy n="153" d="100"/>
        </p:scale>
        <p:origin x="15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1237197"/>
            <a:ext cx="9088041" cy="2631887"/>
          </a:xfrm>
        </p:spPr>
        <p:txBody>
          <a:bodyPr anchor="b"/>
          <a:lstStyle>
            <a:lvl1pPr algn="ctr">
              <a:defRPr sz="6614"/>
            </a:lvl1pPr>
          </a:lstStyle>
          <a:p>
            <a:r>
              <a:rPr lang="en-GB"/>
              <a:t>Click to edit Master title style</a:t>
            </a:r>
            <a:endParaRPr lang="en-US" dirty="0"/>
          </a:p>
        </p:txBody>
      </p:sp>
      <p:sp>
        <p:nvSpPr>
          <p:cNvPr id="3" name="Subtitle 2"/>
          <p:cNvSpPr>
            <a:spLocks noGrp="1"/>
          </p:cNvSpPr>
          <p:nvPr>
            <p:ph type="subTitle" idx="1"/>
          </p:nvPr>
        </p:nvSpPr>
        <p:spPr>
          <a:xfrm>
            <a:off x="1336477" y="3970580"/>
            <a:ext cx="8018860"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842ABD2-1F66-F64A-9F98-2B58381EDAE6}" type="datetimeFigureOut">
              <a:rPr lang="en-NL" smtClean="0"/>
              <a:t>11/09/2022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EA2C0148-4887-4944-AC79-EEA61B2859D8}" type="slidenum">
              <a:rPr lang="en-NL" smtClean="0"/>
              <a:t>‹#›</a:t>
            </a:fld>
            <a:endParaRPr lang="en-NL"/>
          </a:p>
        </p:txBody>
      </p:sp>
    </p:spTree>
    <p:extLst>
      <p:ext uri="{BB962C8B-B14F-4D97-AF65-F5344CB8AC3E}">
        <p14:creationId xmlns:p14="http://schemas.microsoft.com/office/powerpoint/2010/main" val="3057968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842ABD2-1F66-F64A-9F98-2B58381EDAE6}" type="datetimeFigureOut">
              <a:rPr lang="en-NL" smtClean="0"/>
              <a:t>11/09/2022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EA2C0148-4887-4944-AC79-EEA61B2859D8}" type="slidenum">
              <a:rPr lang="en-NL" smtClean="0"/>
              <a:t>‹#›</a:t>
            </a:fld>
            <a:endParaRPr lang="en-NL"/>
          </a:p>
        </p:txBody>
      </p:sp>
    </p:spTree>
    <p:extLst>
      <p:ext uri="{BB962C8B-B14F-4D97-AF65-F5344CB8AC3E}">
        <p14:creationId xmlns:p14="http://schemas.microsoft.com/office/powerpoint/2010/main" val="1022157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402483"/>
            <a:ext cx="2305422" cy="640647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35063" y="402483"/>
            <a:ext cx="6782619" cy="64064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842ABD2-1F66-F64A-9F98-2B58381EDAE6}" type="datetimeFigureOut">
              <a:rPr lang="en-NL" smtClean="0"/>
              <a:t>11/09/2022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EA2C0148-4887-4944-AC79-EEA61B2859D8}" type="slidenum">
              <a:rPr lang="en-NL" smtClean="0"/>
              <a:t>‹#›</a:t>
            </a:fld>
            <a:endParaRPr lang="en-NL"/>
          </a:p>
        </p:txBody>
      </p:sp>
    </p:spTree>
    <p:extLst>
      <p:ext uri="{BB962C8B-B14F-4D97-AF65-F5344CB8AC3E}">
        <p14:creationId xmlns:p14="http://schemas.microsoft.com/office/powerpoint/2010/main" val="1273831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842ABD2-1F66-F64A-9F98-2B58381EDAE6}" type="datetimeFigureOut">
              <a:rPr lang="en-NL" smtClean="0"/>
              <a:t>11/09/2022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EA2C0148-4887-4944-AC79-EEA61B2859D8}" type="slidenum">
              <a:rPr lang="en-NL" smtClean="0"/>
              <a:t>‹#›</a:t>
            </a:fld>
            <a:endParaRPr lang="en-NL"/>
          </a:p>
        </p:txBody>
      </p:sp>
    </p:spTree>
    <p:extLst>
      <p:ext uri="{BB962C8B-B14F-4D97-AF65-F5344CB8AC3E}">
        <p14:creationId xmlns:p14="http://schemas.microsoft.com/office/powerpoint/2010/main" val="137106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494" y="1884671"/>
            <a:ext cx="9221689" cy="3144614"/>
          </a:xfrm>
        </p:spPr>
        <p:txBody>
          <a:bodyPr anchor="b"/>
          <a:lstStyle>
            <a:lvl1pPr>
              <a:defRPr sz="6614"/>
            </a:lvl1pPr>
          </a:lstStyle>
          <a:p>
            <a:r>
              <a:rPr lang="en-GB"/>
              <a:t>Click to edit Master title style</a:t>
            </a:r>
            <a:endParaRPr lang="en-US" dirty="0"/>
          </a:p>
        </p:txBody>
      </p:sp>
      <p:sp>
        <p:nvSpPr>
          <p:cNvPr id="3" name="Text Placeholder 2"/>
          <p:cNvSpPr>
            <a:spLocks noGrp="1"/>
          </p:cNvSpPr>
          <p:nvPr>
            <p:ph type="body" idx="1"/>
          </p:nvPr>
        </p:nvSpPr>
        <p:spPr>
          <a:xfrm>
            <a:off x="729494" y="5059035"/>
            <a:ext cx="9221689" cy="1653678"/>
          </a:xfrm>
        </p:spPr>
        <p:txBody>
          <a:bodyPr/>
          <a:lstStyle>
            <a:lvl1pPr marL="0" indent="0">
              <a:buNone/>
              <a:defRPr sz="2646">
                <a:solidFill>
                  <a:schemeClr val="tx1"/>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842ABD2-1F66-F64A-9F98-2B58381EDAE6}" type="datetimeFigureOut">
              <a:rPr lang="en-NL" smtClean="0"/>
              <a:t>11/09/2022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EA2C0148-4887-4944-AC79-EEA61B2859D8}" type="slidenum">
              <a:rPr lang="en-NL" smtClean="0"/>
              <a:t>‹#›</a:t>
            </a:fld>
            <a:endParaRPr lang="en-NL"/>
          </a:p>
        </p:txBody>
      </p:sp>
    </p:spTree>
    <p:extLst>
      <p:ext uri="{BB962C8B-B14F-4D97-AF65-F5344CB8AC3E}">
        <p14:creationId xmlns:p14="http://schemas.microsoft.com/office/powerpoint/2010/main" val="3097857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735062" y="2012414"/>
            <a:ext cx="4544021" cy="479654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412730" y="2012414"/>
            <a:ext cx="4544021" cy="479654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842ABD2-1F66-F64A-9F98-2B58381EDAE6}" type="datetimeFigureOut">
              <a:rPr lang="en-NL" smtClean="0"/>
              <a:t>11/09/2022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EA2C0148-4887-4944-AC79-EEA61B2859D8}" type="slidenum">
              <a:rPr lang="en-NL" smtClean="0"/>
              <a:t>‹#›</a:t>
            </a:fld>
            <a:endParaRPr lang="en-NL"/>
          </a:p>
        </p:txBody>
      </p:sp>
    </p:spTree>
    <p:extLst>
      <p:ext uri="{BB962C8B-B14F-4D97-AF65-F5344CB8AC3E}">
        <p14:creationId xmlns:p14="http://schemas.microsoft.com/office/powerpoint/2010/main" val="2225961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402484"/>
            <a:ext cx="9221689" cy="1461188"/>
          </a:xfrm>
        </p:spPr>
        <p:txBody>
          <a:bodyPr/>
          <a:lstStyle/>
          <a:p>
            <a:r>
              <a:rPr lang="en-GB"/>
              <a:t>Click to edit Master title style</a:t>
            </a:r>
            <a:endParaRPr lang="en-US" dirty="0"/>
          </a:p>
        </p:txBody>
      </p:sp>
      <p:sp>
        <p:nvSpPr>
          <p:cNvPr id="3" name="Text Placeholder 2"/>
          <p:cNvSpPr>
            <a:spLocks noGrp="1"/>
          </p:cNvSpPr>
          <p:nvPr>
            <p:ph type="body" idx="1"/>
          </p:nvPr>
        </p:nvSpPr>
        <p:spPr>
          <a:xfrm>
            <a:off x="736456" y="1853171"/>
            <a:ext cx="4523137"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GB"/>
              <a:t>Click to edit Master text styles</a:t>
            </a:r>
          </a:p>
        </p:txBody>
      </p:sp>
      <p:sp>
        <p:nvSpPr>
          <p:cNvPr id="4" name="Content Placeholder 3"/>
          <p:cNvSpPr>
            <a:spLocks noGrp="1"/>
          </p:cNvSpPr>
          <p:nvPr>
            <p:ph sz="half" idx="2"/>
          </p:nvPr>
        </p:nvSpPr>
        <p:spPr>
          <a:xfrm>
            <a:off x="736456" y="2761381"/>
            <a:ext cx="4523137" cy="40615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412731" y="1853171"/>
            <a:ext cx="4545413"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GB"/>
              <a:t>Click to edit Master text styles</a:t>
            </a:r>
          </a:p>
        </p:txBody>
      </p:sp>
      <p:sp>
        <p:nvSpPr>
          <p:cNvPr id="6" name="Content Placeholder 5"/>
          <p:cNvSpPr>
            <a:spLocks noGrp="1"/>
          </p:cNvSpPr>
          <p:nvPr>
            <p:ph sz="quarter" idx="4"/>
          </p:nvPr>
        </p:nvSpPr>
        <p:spPr>
          <a:xfrm>
            <a:off x="5412731" y="2761381"/>
            <a:ext cx="4545413" cy="40615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842ABD2-1F66-F64A-9F98-2B58381EDAE6}" type="datetimeFigureOut">
              <a:rPr lang="en-NL" smtClean="0"/>
              <a:t>11/09/2022</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EA2C0148-4887-4944-AC79-EEA61B2859D8}" type="slidenum">
              <a:rPr lang="en-NL" smtClean="0"/>
              <a:t>‹#›</a:t>
            </a:fld>
            <a:endParaRPr lang="en-NL"/>
          </a:p>
        </p:txBody>
      </p:sp>
    </p:spTree>
    <p:extLst>
      <p:ext uri="{BB962C8B-B14F-4D97-AF65-F5344CB8AC3E}">
        <p14:creationId xmlns:p14="http://schemas.microsoft.com/office/powerpoint/2010/main" val="2230935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842ABD2-1F66-F64A-9F98-2B58381EDAE6}" type="datetimeFigureOut">
              <a:rPr lang="en-NL" smtClean="0"/>
              <a:t>11/09/2022</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EA2C0148-4887-4944-AC79-EEA61B2859D8}" type="slidenum">
              <a:rPr lang="en-NL" smtClean="0"/>
              <a:t>‹#›</a:t>
            </a:fld>
            <a:endParaRPr lang="en-NL"/>
          </a:p>
        </p:txBody>
      </p:sp>
    </p:spTree>
    <p:extLst>
      <p:ext uri="{BB962C8B-B14F-4D97-AF65-F5344CB8AC3E}">
        <p14:creationId xmlns:p14="http://schemas.microsoft.com/office/powerpoint/2010/main" val="156807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2ABD2-1F66-F64A-9F98-2B58381EDAE6}" type="datetimeFigureOut">
              <a:rPr lang="en-NL" smtClean="0"/>
              <a:t>11/09/2022</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EA2C0148-4887-4944-AC79-EEA61B2859D8}" type="slidenum">
              <a:rPr lang="en-NL" smtClean="0"/>
              <a:t>‹#›</a:t>
            </a:fld>
            <a:endParaRPr lang="en-NL"/>
          </a:p>
        </p:txBody>
      </p:sp>
    </p:spTree>
    <p:extLst>
      <p:ext uri="{BB962C8B-B14F-4D97-AF65-F5344CB8AC3E}">
        <p14:creationId xmlns:p14="http://schemas.microsoft.com/office/powerpoint/2010/main" val="289637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en-GB"/>
              <a:t>Click to edit Master title style</a:t>
            </a:r>
            <a:endParaRPr lang="en-US" dirty="0"/>
          </a:p>
        </p:txBody>
      </p:sp>
      <p:sp>
        <p:nvSpPr>
          <p:cNvPr id="3" name="Content Placeholder 2"/>
          <p:cNvSpPr>
            <a:spLocks noGrp="1"/>
          </p:cNvSpPr>
          <p:nvPr>
            <p:ph idx="1"/>
          </p:nvPr>
        </p:nvSpPr>
        <p:spPr>
          <a:xfrm>
            <a:off x="4545413" y="1088455"/>
            <a:ext cx="5412730"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GB"/>
              <a:t>Click to edit Master text styles</a:t>
            </a:r>
          </a:p>
        </p:txBody>
      </p:sp>
      <p:sp>
        <p:nvSpPr>
          <p:cNvPr id="5" name="Date Placeholder 4"/>
          <p:cNvSpPr>
            <a:spLocks noGrp="1"/>
          </p:cNvSpPr>
          <p:nvPr>
            <p:ph type="dt" sz="half" idx="10"/>
          </p:nvPr>
        </p:nvSpPr>
        <p:spPr/>
        <p:txBody>
          <a:bodyPr/>
          <a:lstStyle/>
          <a:p>
            <a:fld id="{3842ABD2-1F66-F64A-9F98-2B58381EDAE6}" type="datetimeFigureOut">
              <a:rPr lang="en-NL" smtClean="0"/>
              <a:t>11/09/2022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EA2C0148-4887-4944-AC79-EEA61B2859D8}" type="slidenum">
              <a:rPr lang="en-NL" smtClean="0"/>
              <a:t>‹#›</a:t>
            </a:fld>
            <a:endParaRPr lang="en-NL"/>
          </a:p>
        </p:txBody>
      </p:sp>
    </p:spTree>
    <p:extLst>
      <p:ext uri="{BB962C8B-B14F-4D97-AF65-F5344CB8AC3E}">
        <p14:creationId xmlns:p14="http://schemas.microsoft.com/office/powerpoint/2010/main" val="3927168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en-GB"/>
              <a:t>Click to edit Master title style</a:t>
            </a:r>
            <a:endParaRPr lang="en-US" dirty="0"/>
          </a:p>
        </p:txBody>
      </p:sp>
      <p:sp>
        <p:nvSpPr>
          <p:cNvPr id="3" name="Picture Placeholder 2"/>
          <p:cNvSpPr>
            <a:spLocks noGrp="1" noChangeAspect="1"/>
          </p:cNvSpPr>
          <p:nvPr>
            <p:ph type="pic" idx="1"/>
          </p:nvPr>
        </p:nvSpPr>
        <p:spPr>
          <a:xfrm>
            <a:off x="4545413" y="1088455"/>
            <a:ext cx="5412730"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GB"/>
              <a:t>Click icon to add picture</a:t>
            </a:r>
            <a:endParaRPr lang="en-US"/>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GB"/>
              <a:t>Click to edit Master text styles</a:t>
            </a:r>
          </a:p>
        </p:txBody>
      </p:sp>
      <p:sp>
        <p:nvSpPr>
          <p:cNvPr id="5" name="Date Placeholder 4"/>
          <p:cNvSpPr>
            <a:spLocks noGrp="1"/>
          </p:cNvSpPr>
          <p:nvPr>
            <p:ph type="dt" sz="half" idx="10"/>
          </p:nvPr>
        </p:nvSpPr>
        <p:spPr/>
        <p:txBody>
          <a:bodyPr/>
          <a:lstStyle/>
          <a:p>
            <a:fld id="{3842ABD2-1F66-F64A-9F98-2B58381EDAE6}" type="datetimeFigureOut">
              <a:rPr lang="en-NL" smtClean="0"/>
              <a:t>11/09/2022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EA2C0148-4887-4944-AC79-EEA61B2859D8}" type="slidenum">
              <a:rPr lang="en-NL" smtClean="0"/>
              <a:t>‹#›</a:t>
            </a:fld>
            <a:endParaRPr lang="en-NL"/>
          </a:p>
        </p:txBody>
      </p:sp>
    </p:spTree>
    <p:extLst>
      <p:ext uri="{BB962C8B-B14F-4D97-AF65-F5344CB8AC3E}">
        <p14:creationId xmlns:p14="http://schemas.microsoft.com/office/powerpoint/2010/main" val="3468266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402484"/>
            <a:ext cx="9221689" cy="146118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735062" y="2012414"/>
            <a:ext cx="9221689" cy="479654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35062" y="7006700"/>
            <a:ext cx="2405658"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3842ABD2-1F66-F64A-9F98-2B58381EDAE6}" type="datetimeFigureOut">
              <a:rPr lang="en-NL" smtClean="0"/>
              <a:t>11/09/2022</a:t>
            </a:fld>
            <a:endParaRPr lang="en-NL"/>
          </a:p>
        </p:txBody>
      </p:sp>
      <p:sp>
        <p:nvSpPr>
          <p:cNvPr id="5" name="Footer Placeholder 4"/>
          <p:cNvSpPr>
            <a:spLocks noGrp="1"/>
          </p:cNvSpPr>
          <p:nvPr>
            <p:ph type="ftr" sz="quarter" idx="3"/>
          </p:nvPr>
        </p:nvSpPr>
        <p:spPr>
          <a:xfrm>
            <a:off x="3541663" y="7006700"/>
            <a:ext cx="3608487"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7551093" y="7006700"/>
            <a:ext cx="2405658"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EA2C0148-4887-4944-AC79-EEA61B2859D8}" type="slidenum">
              <a:rPr lang="en-NL" smtClean="0"/>
              <a:t>‹#›</a:t>
            </a:fld>
            <a:endParaRPr lang="en-NL"/>
          </a:p>
        </p:txBody>
      </p:sp>
    </p:spTree>
    <p:extLst>
      <p:ext uri="{BB962C8B-B14F-4D97-AF65-F5344CB8AC3E}">
        <p14:creationId xmlns:p14="http://schemas.microsoft.com/office/powerpoint/2010/main" val="2893603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D76B0-57BB-DBD1-6EDB-02BBEBF0D2AA}"/>
              </a:ext>
            </a:extLst>
          </p:cNvPr>
          <p:cNvSpPr/>
          <p:nvPr/>
        </p:nvSpPr>
        <p:spPr>
          <a:xfrm>
            <a:off x="300080" y="307571"/>
            <a:ext cx="10091651" cy="6932815"/>
          </a:xfrm>
          <a:prstGeom prst="rect">
            <a:avLst/>
          </a:prstGeom>
          <a:solidFill>
            <a:srgbClr val="660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 name="Rectangle 4">
            <a:extLst>
              <a:ext uri="{FF2B5EF4-FFF2-40B4-BE49-F238E27FC236}">
                <a16:creationId xmlns:a16="http://schemas.microsoft.com/office/drawing/2014/main" id="{559E862A-2EA1-EFA4-6E51-04E37CCB1166}"/>
              </a:ext>
            </a:extLst>
          </p:cNvPr>
          <p:cNvSpPr/>
          <p:nvPr/>
        </p:nvSpPr>
        <p:spPr>
          <a:xfrm>
            <a:off x="435856" y="459972"/>
            <a:ext cx="2589977" cy="64562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3000">
                <a:solidFill>
                  <a:schemeClr val="tx1"/>
                </a:solidFill>
                <a:latin typeface="American Captain" pitchFamily="2" charset="77"/>
              </a:rPr>
              <a:t>Growing Friction</a:t>
            </a:r>
          </a:p>
        </p:txBody>
      </p:sp>
      <p:sp>
        <p:nvSpPr>
          <p:cNvPr id="6" name="TextBox 5">
            <a:extLst>
              <a:ext uri="{FF2B5EF4-FFF2-40B4-BE49-F238E27FC236}">
                <a16:creationId xmlns:a16="http://schemas.microsoft.com/office/drawing/2014/main" id="{BB9A05A4-185A-6587-EBF8-14AD1048A42C}"/>
              </a:ext>
            </a:extLst>
          </p:cNvPr>
          <p:cNvSpPr txBox="1"/>
          <p:nvPr/>
        </p:nvSpPr>
        <p:spPr>
          <a:xfrm>
            <a:off x="1172915" y="2028259"/>
            <a:ext cx="8345978" cy="3170099"/>
          </a:xfrm>
          <a:prstGeom prst="rect">
            <a:avLst/>
          </a:prstGeom>
          <a:noFill/>
        </p:spPr>
        <p:txBody>
          <a:bodyPr wrap="square" rtlCol="0">
            <a:spAutoFit/>
          </a:bodyPr>
          <a:lstStyle/>
          <a:p>
            <a:pPr algn="ctr"/>
            <a:r>
              <a:rPr lang="en-GB" sz="2000" dirty="0">
                <a:solidFill>
                  <a:schemeClr val="bg1"/>
                </a:solidFill>
                <a:latin typeface="Manrope" pitchFamily="2" charset="0"/>
              </a:rPr>
              <a:t>You are facilitating a Sprint Retrospective after a challenging Sprint. The environment failed, people had unexpected absences, and there was growing friction between two Developers. </a:t>
            </a:r>
          </a:p>
          <a:p>
            <a:pPr algn="ctr"/>
            <a:endParaRPr lang="en-GB" sz="2000" dirty="0">
              <a:solidFill>
                <a:schemeClr val="bg1"/>
              </a:solidFill>
              <a:latin typeface="Manrope" pitchFamily="2" charset="0"/>
            </a:endParaRPr>
          </a:p>
          <a:p>
            <a:pPr algn="ctr"/>
            <a:r>
              <a:rPr lang="en-GB" sz="2000" dirty="0">
                <a:solidFill>
                  <a:schemeClr val="bg1"/>
                </a:solidFill>
                <a:latin typeface="Manrope" pitchFamily="2" charset="0"/>
              </a:rPr>
              <a:t>Not long before the Sprint Retrospective starts, the two Developers start arguing about an incident. Another Developer signs, saying, “Here we go again…” and then start doing something on this phone. The other Developers are quiet.</a:t>
            </a:r>
          </a:p>
          <a:p>
            <a:pPr algn="ctr"/>
            <a:endParaRPr lang="en-GB" sz="2000" dirty="0">
              <a:solidFill>
                <a:schemeClr val="bg1"/>
              </a:solidFill>
              <a:latin typeface="Manrope" pitchFamily="2" charset="0"/>
            </a:endParaRPr>
          </a:p>
          <a:p>
            <a:pPr algn="ctr"/>
            <a:r>
              <a:rPr lang="en-GB" sz="2000" b="1" dirty="0">
                <a:solidFill>
                  <a:schemeClr val="bg1"/>
                </a:solidFill>
                <a:latin typeface="Manrope" pitchFamily="2" charset="0"/>
              </a:rPr>
              <a:t> </a:t>
            </a:r>
            <a:endParaRPr lang="en-NL" sz="2000" dirty="0">
              <a:solidFill>
                <a:schemeClr val="bg1"/>
              </a:solidFill>
              <a:latin typeface="Manrope" pitchFamily="2" charset="0"/>
            </a:endParaRPr>
          </a:p>
        </p:txBody>
      </p:sp>
      <p:sp>
        <p:nvSpPr>
          <p:cNvPr id="7" name="TextBox 6">
            <a:extLst>
              <a:ext uri="{FF2B5EF4-FFF2-40B4-BE49-F238E27FC236}">
                <a16:creationId xmlns:a16="http://schemas.microsoft.com/office/drawing/2014/main" id="{A93AE487-DAD7-A44B-A023-4AE3FDEC341A}"/>
              </a:ext>
            </a:extLst>
          </p:cNvPr>
          <p:cNvSpPr txBox="1"/>
          <p:nvPr/>
        </p:nvSpPr>
        <p:spPr>
          <a:xfrm>
            <a:off x="1543448" y="5218433"/>
            <a:ext cx="7604913" cy="769441"/>
          </a:xfrm>
          <a:prstGeom prst="rect">
            <a:avLst/>
          </a:prstGeom>
          <a:solidFill>
            <a:schemeClr val="tx1"/>
          </a:solidFill>
        </p:spPr>
        <p:txBody>
          <a:bodyPr wrap="square" rtlCol="0">
            <a:spAutoFit/>
          </a:bodyPr>
          <a:lstStyle/>
          <a:p>
            <a:pPr algn="ctr"/>
            <a:r>
              <a:rPr lang="en-GB" sz="2200" b="1" dirty="0">
                <a:solidFill>
                  <a:schemeClr val="bg1"/>
                </a:solidFill>
                <a:latin typeface="Manrope" pitchFamily="2" charset="0"/>
              </a:rPr>
              <a:t>How would you handle this situation? </a:t>
            </a:r>
          </a:p>
          <a:p>
            <a:pPr algn="ctr"/>
            <a:r>
              <a:rPr lang="en-GB" sz="2200" b="1" dirty="0">
                <a:solidFill>
                  <a:schemeClr val="bg1"/>
                </a:solidFill>
                <a:latin typeface="Manrope" pitchFamily="2" charset="0"/>
              </a:rPr>
              <a:t>Which Scrum Master stance(s) would you choose?</a:t>
            </a:r>
          </a:p>
        </p:txBody>
      </p:sp>
      <p:pic>
        <p:nvPicPr>
          <p:cNvPr id="9" name="Picture 8" descr="Logo, company name&#10;&#10;Description automatically generated">
            <a:extLst>
              <a:ext uri="{FF2B5EF4-FFF2-40B4-BE49-F238E27FC236}">
                <a16:creationId xmlns:a16="http://schemas.microsoft.com/office/drawing/2014/main" id="{B4EDC0F6-85F8-8C82-184D-6FEB3B22D33D}"/>
              </a:ext>
            </a:extLst>
          </p:cNvPr>
          <p:cNvPicPr>
            <a:picLocks noChangeAspect="1"/>
          </p:cNvPicPr>
          <p:nvPr/>
        </p:nvPicPr>
        <p:blipFill>
          <a:blip r:embed="rId2"/>
          <a:stretch>
            <a:fillRect/>
          </a:stretch>
        </p:blipFill>
        <p:spPr>
          <a:xfrm>
            <a:off x="8815490" y="401175"/>
            <a:ext cx="1406805" cy="920548"/>
          </a:xfrm>
          <a:prstGeom prst="rect">
            <a:avLst/>
          </a:prstGeom>
        </p:spPr>
      </p:pic>
    </p:spTree>
    <p:extLst>
      <p:ext uri="{BB962C8B-B14F-4D97-AF65-F5344CB8AC3E}">
        <p14:creationId xmlns:p14="http://schemas.microsoft.com/office/powerpoint/2010/main" val="379354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D76B0-57BB-DBD1-6EDB-02BBEBF0D2AA}"/>
              </a:ext>
            </a:extLst>
          </p:cNvPr>
          <p:cNvSpPr/>
          <p:nvPr/>
        </p:nvSpPr>
        <p:spPr>
          <a:xfrm>
            <a:off x="300080" y="307571"/>
            <a:ext cx="10091651" cy="6932815"/>
          </a:xfrm>
          <a:prstGeom prst="rect">
            <a:avLst/>
          </a:prstGeom>
          <a:solidFill>
            <a:srgbClr val="660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 name="Rectangle 4">
            <a:extLst>
              <a:ext uri="{FF2B5EF4-FFF2-40B4-BE49-F238E27FC236}">
                <a16:creationId xmlns:a16="http://schemas.microsoft.com/office/drawing/2014/main" id="{559E862A-2EA1-EFA4-6E51-04E37CCB1166}"/>
              </a:ext>
            </a:extLst>
          </p:cNvPr>
          <p:cNvSpPr/>
          <p:nvPr/>
        </p:nvSpPr>
        <p:spPr>
          <a:xfrm>
            <a:off x="435856" y="459972"/>
            <a:ext cx="4734660" cy="64562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3000">
                <a:solidFill>
                  <a:schemeClr val="tx1"/>
                </a:solidFill>
                <a:latin typeface="American Captain" pitchFamily="2" charset="77"/>
              </a:rPr>
              <a:t>When things seen to go smoothly</a:t>
            </a:r>
          </a:p>
        </p:txBody>
      </p:sp>
      <p:sp>
        <p:nvSpPr>
          <p:cNvPr id="6" name="TextBox 5">
            <a:extLst>
              <a:ext uri="{FF2B5EF4-FFF2-40B4-BE49-F238E27FC236}">
                <a16:creationId xmlns:a16="http://schemas.microsoft.com/office/drawing/2014/main" id="{BB9A05A4-185A-6587-EBF8-14AD1048A42C}"/>
              </a:ext>
            </a:extLst>
          </p:cNvPr>
          <p:cNvSpPr txBox="1"/>
          <p:nvPr/>
        </p:nvSpPr>
        <p:spPr>
          <a:xfrm>
            <a:off x="1172915" y="1350818"/>
            <a:ext cx="8345978" cy="4093428"/>
          </a:xfrm>
          <a:prstGeom prst="rect">
            <a:avLst/>
          </a:prstGeom>
          <a:noFill/>
        </p:spPr>
        <p:txBody>
          <a:bodyPr wrap="square" rtlCol="0">
            <a:spAutoFit/>
          </a:bodyPr>
          <a:lstStyle/>
          <a:p>
            <a:pPr algn="ctr"/>
            <a:r>
              <a:rPr lang="en-GB" sz="2000" dirty="0">
                <a:solidFill>
                  <a:schemeClr val="bg1"/>
                </a:solidFill>
                <a:latin typeface="Manrope" pitchFamily="2" charset="0"/>
              </a:rPr>
              <a:t>You are Scrum Master of a Scrum Team who has been together for several Sprints. The Scrum team understands Scrum and is doing it. They all get along and genuinely enjoy the new way of working. You have observed the following:</a:t>
            </a:r>
          </a:p>
          <a:p>
            <a:pPr algn="ctr"/>
            <a:endParaRPr lang="en-NL" sz="2000" dirty="0">
              <a:solidFill>
                <a:schemeClr val="bg1"/>
              </a:solidFill>
              <a:latin typeface="Manrope" pitchFamily="2" charset="0"/>
            </a:endParaRPr>
          </a:p>
          <a:p>
            <a:pPr marL="342900" indent="-342900">
              <a:buFontTx/>
              <a:buChar char="-"/>
            </a:pPr>
            <a:r>
              <a:rPr lang="en-NL" sz="2000" dirty="0">
                <a:solidFill>
                  <a:schemeClr val="bg1"/>
                </a:solidFill>
                <a:latin typeface="Manrope" pitchFamily="2" charset="0"/>
              </a:rPr>
              <a:t>They do not always have a Done Increment by the end of the Sprint, but they are trying.</a:t>
            </a:r>
          </a:p>
          <a:p>
            <a:pPr marL="342900" indent="-342900">
              <a:buFontTx/>
              <a:buChar char="-"/>
            </a:pPr>
            <a:r>
              <a:rPr lang="en-NL" sz="2000" dirty="0">
                <a:solidFill>
                  <a:schemeClr val="bg1"/>
                </a:solidFill>
                <a:latin typeface="Manrope" pitchFamily="2" charset="0"/>
              </a:rPr>
              <a:t>Some errors and defects have been released, but they have been quickly resolved.</a:t>
            </a:r>
          </a:p>
          <a:p>
            <a:pPr marL="342900" indent="-342900">
              <a:buFontTx/>
              <a:buChar char="-"/>
            </a:pPr>
            <a:r>
              <a:rPr lang="en-NL" sz="2000" dirty="0">
                <a:solidFill>
                  <a:schemeClr val="bg1"/>
                </a:solidFill>
                <a:latin typeface="Manrope" pitchFamily="2" charset="0"/>
              </a:rPr>
              <a:t>The stakeholders are content. This is better than annual waterfall releases.</a:t>
            </a:r>
          </a:p>
          <a:p>
            <a:pPr marL="342900" indent="-342900">
              <a:buFontTx/>
              <a:buChar char="-"/>
            </a:pPr>
            <a:r>
              <a:rPr lang="en-NL" sz="2000" dirty="0">
                <a:solidFill>
                  <a:schemeClr val="bg1"/>
                </a:solidFill>
                <a:latin typeface="Manrope" pitchFamily="2" charset="0"/>
              </a:rPr>
              <a:t>It feels like users are satisfied with the new feature recently released.</a:t>
            </a:r>
            <a:endParaRPr lang="en-GB" sz="2000" dirty="0">
              <a:solidFill>
                <a:schemeClr val="bg1"/>
              </a:solidFill>
              <a:latin typeface="Manrope" pitchFamily="2" charset="0"/>
            </a:endParaRPr>
          </a:p>
        </p:txBody>
      </p:sp>
      <p:sp>
        <p:nvSpPr>
          <p:cNvPr id="7" name="TextBox 6">
            <a:extLst>
              <a:ext uri="{FF2B5EF4-FFF2-40B4-BE49-F238E27FC236}">
                <a16:creationId xmlns:a16="http://schemas.microsoft.com/office/drawing/2014/main" id="{A93AE487-DAD7-A44B-A023-4AE3FDEC341A}"/>
              </a:ext>
            </a:extLst>
          </p:cNvPr>
          <p:cNvSpPr txBox="1"/>
          <p:nvPr/>
        </p:nvSpPr>
        <p:spPr>
          <a:xfrm>
            <a:off x="1543447" y="5572874"/>
            <a:ext cx="7604913" cy="769441"/>
          </a:xfrm>
          <a:prstGeom prst="rect">
            <a:avLst/>
          </a:prstGeom>
          <a:solidFill>
            <a:schemeClr val="tx1"/>
          </a:solidFill>
        </p:spPr>
        <p:txBody>
          <a:bodyPr wrap="square" rtlCol="0">
            <a:spAutoFit/>
          </a:bodyPr>
          <a:lstStyle/>
          <a:p>
            <a:pPr algn="ctr"/>
            <a:r>
              <a:rPr lang="en-GB" sz="2200" b="1" dirty="0">
                <a:solidFill>
                  <a:schemeClr val="bg1"/>
                </a:solidFill>
                <a:latin typeface="Manrope" pitchFamily="2" charset="0"/>
              </a:rPr>
              <a:t>How would you approach this situation?</a:t>
            </a:r>
          </a:p>
          <a:p>
            <a:pPr algn="ctr"/>
            <a:r>
              <a:rPr lang="en-GB" sz="2200" b="1" dirty="0">
                <a:solidFill>
                  <a:schemeClr val="bg1"/>
                </a:solidFill>
                <a:latin typeface="Manrope" pitchFamily="2" charset="0"/>
              </a:rPr>
              <a:t>Which Scrum Master stance(s) would you choose?</a:t>
            </a:r>
          </a:p>
        </p:txBody>
      </p:sp>
      <p:pic>
        <p:nvPicPr>
          <p:cNvPr id="2" name="Picture 1" descr="Logo, company name&#10;&#10;Description automatically generated">
            <a:extLst>
              <a:ext uri="{FF2B5EF4-FFF2-40B4-BE49-F238E27FC236}">
                <a16:creationId xmlns:a16="http://schemas.microsoft.com/office/drawing/2014/main" id="{07FB5399-46B3-C313-407A-4CF8C22936C3}"/>
              </a:ext>
            </a:extLst>
          </p:cNvPr>
          <p:cNvPicPr>
            <a:picLocks noChangeAspect="1"/>
          </p:cNvPicPr>
          <p:nvPr/>
        </p:nvPicPr>
        <p:blipFill>
          <a:blip r:embed="rId2"/>
          <a:stretch>
            <a:fillRect/>
          </a:stretch>
        </p:blipFill>
        <p:spPr>
          <a:xfrm>
            <a:off x="8815490" y="401175"/>
            <a:ext cx="1406805" cy="920548"/>
          </a:xfrm>
          <a:prstGeom prst="rect">
            <a:avLst/>
          </a:prstGeom>
        </p:spPr>
      </p:pic>
    </p:spTree>
    <p:extLst>
      <p:ext uri="{BB962C8B-B14F-4D97-AF65-F5344CB8AC3E}">
        <p14:creationId xmlns:p14="http://schemas.microsoft.com/office/powerpoint/2010/main" val="345027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D76B0-57BB-DBD1-6EDB-02BBEBF0D2AA}"/>
              </a:ext>
            </a:extLst>
          </p:cNvPr>
          <p:cNvSpPr/>
          <p:nvPr/>
        </p:nvSpPr>
        <p:spPr>
          <a:xfrm>
            <a:off x="300080" y="307571"/>
            <a:ext cx="10091651" cy="6932815"/>
          </a:xfrm>
          <a:prstGeom prst="rect">
            <a:avLst/>
          </a:prstGeom>
          <a:solidFill>
            <a:srgbClr val="660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 name="Rectangle 4">
            <a:extLst>
              <a:ext uri="{FF2B5EF4-FFF2-40B4-BE49-F238E27FC236}">
                <a16:creationId xmlns:a16="http://schemas.microsoft.com/office/drawing/2014/main" id="{559E862A-2EA1-EFA4-6E51-04E37CCB1166}"/>
              </a:ext>
            </a:extLst>
          </p:cNvPr>
          <p:cNvSpPr/>
          <p:nvPr/>
        </p:nvSpPr>
        <p:spPr>
          <a:xfrm>
            <a:off x="435856" y="459972"/>
            <a:ext cx="3529315" cy="64562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3000">
                <a:solidFill>
                  <a:schemeClr val="tx1"/>
                </a:solidFill>
                <a:latin typeface="American Captain" pitchFamily="2" charset="77"/>
              </a:rPr>
              <a:t>When the pressure is on</a:t>
            </a:r>
          </a:p>
        </p:txBody>
      </p:sp>
      <p:sp>
        <p:nvSpPr>
          <p:cNvPr id="6" name="TextBox 5">
            <a:extLst>
              <a:ext uri="{FF2B5EF4-FFF2-40B4-BE49-F238E27FC236}">
                <a16:creationId xmlns:a16="http://schemas.microsoft.com/office/drawing/2014/main" id="{BB9A05A4-185A-6587-EBF8-14AD1048A42C}"/>
              </a:ext>
            </a:extLst>
          </p:cNvPr>
          <p:cNvSpPr txBox="1"/>
          <p:nvPr/>
        </p:nvSpPr>
        <p:spPr>
          <a:xfrm>
            <a:off x="1172913" y="2215093"/>
            <a:ext cx="8345978" cy="1631216"/>
          </a:xfrm>
          <a:prstGeom prst="rect">
            <a:avLst/>
          </a:prstGeom>
          <a:noFill/>
        </p:spPr>
        <p:txBody>
          <a:bodyPr wrap="square" rtlCol="0">
            <a:spAutoFit/>
          </a:bodyPr>
          <a:lstStyle/>
          <a:p>
            <a:pPr algn="ctr"/>
            <a:r>
              <a:rPr lang="nl-NL" sz="2000" dirty="0">
                <a:solidFill>
                  <a:schemeClr val="bg1"/>
                </a:solidFill>
                <a:latin typeface="Manrope" pitchFamily="2" charset="0"/>
              </a:rPr>
              <a:t>A release </a:t>
            </a:r>
            <a:r>
              <a:rPr lang="nl-NL" sz="2000" dirty="0" err="1">
                <a:solidFill>
                  <a:schemeClr val="bg1"/>
                </a:solidFill>
                <a:latin typeface="Manrope" pitchFamily="2" charset="0"/>
              </a:rPr>
              <a:t>that</a:t>
            </a:r>
            <a:r>
              <a:rPr lang="nl-NL" sz="2000" dirty="0">
                <a:solidFill>
                  <a:schemeClr val="bg1"/>
                </a:solidFill>
                <a:latin typeface="Manrope" pitchFamily="2" charset="0"/>
              </a:rPr>
              <a:t> your Scrum team is </a:t>
            </a:r>
            <a:r>
              <a:rPr lang="nl-NL" sz="2000" dirty="0" err="1">
                <a:solidFill>
                  <a:schemeClr val="bg1"/>
                </a:solidFill>
                <a:latin typeface="Manrope" pitchFamily="2" charset="0"/>
              </a:rPr>
              <a:t>working</a:t>
            </a:r>
            <a:r>
              <a:rPr lang="nl-NL" sz="2000" dirty="0">
                <a:solidFill>
                  <a:schemeClr val="bg1"/>
                </a:solidFill>
                <a:latin typeface="Manrope" pitchFamily="2" charset="0"/>
              </a:rPr>
              <a:t> on is late. </a:t>
            </a:r>
            <a:r>
              <a:rPr lang="nl-NL" sz="2000" dirty="0" err="1">
                <a:solidFill>
                  <a:schemeClr val="bg1"/>
                </a:solidFill>
                <a:latin typeface="Manrope" pitchFamily="2" charset="0"/>
              </a:rPr>
              <a:t>Pressure</a:t>
            </a:r>
            <a:r>
              <a:rPr lang="nl-NL" sz="2000" dirty="0">
                <a:solidFill>
                  <a:schemeClr val="bg1"/>
                </a:solidFill>
                <a:latin typeface="Manrope" pitchFamily="2" charset="0"/>
              </a:rPr>
              <a:t> </a:t>
            </a:r>
            <a:r>
              <a:rPr lang="nl-NL" sz="2000" dirty="0" err="1">
                <a:solidFill>
                  <a:schemeClr val="bg1"/>
                </a:solidFill>
                <a:latin typeface="Manrope" pitchFamily="2" charset="0"/>
              </a:rPr>
              <a:t>from</a:t>
            </a:r>
            <a:r>
              <a:rPr lang="nl-NL" sz="2000" dirty="0">
                <a:solidFill>
                  <a:schemeClr val="bg1"/>
                </a:solidFill>
                <a:latin typeface="Manrope" pitchFamily="2" charset="0"/>
              </a:rPr>
              <a:t> the </a:t>
            </a:r>
            <a:r>
              <a:rPr lang="nl-NL" sz="2000" dirty="0" err="1">
                <a:solidFill>
                  <a:schemeClr val="bg1"/>
                </a:solidFill>
                <a:latin typeface="Manrope" pitchFamily="2" charset="0"/>
              </a:rPr>
              <a:t>organization</a:t>
            </a:r>
            <a:r>
              <a:rPr lang="nl-NL" sz="2000" dirty="0">
                <a:solidFill>
                  <a:schemeClr val="bg1"/>
                </a:solidFill>
                <a:latin typeface="Manrope" pitchFamily="2" charset="0"/>
              </a:rPr>
              <a:t> to </a:t>
            </a:r>
            <a:r>
              <a:rPr lang="nl-NL" sz="2000" dirty="0" err="1">
                <a:solidFill>
                  <a:schemeClr val="bg1"/>
                </a:solidFill>
                <a:latin typeface="Manrope" pitchFamily="2" charset="0"/>
              </a:rPr>
              <a:t>deliver</a:t>
            </a:r>
            <a:r>
              <a:rPr lang="nl-NL" sz="2000" dirty="0">
                <a:solidFill>
                  <a:schemeClr val="bg1"/>
                </a:solidFill>
                <a:latin typeface="Manrope" pitchFamily="2" charset="0"/>
              </a:rPr>
              <a:t> is </a:t>
            </a:r>
            <a:r>
              <a:rPr lang="nl-NL" sz="2000" dirty="0" err="1">
                <a:solidFill>
                  <a:schemeClr val="bg1"/>
                </a:solidFill>
                <a:latin typeface="Manrope" pitchFamily="2" charset="0"/>
              </a:rPr>
              <a:t>exponentially</a:t>
            </a:r>
            <a:r>
              <a:rPr lang="nl-NL" sz="2000" dirty="0">
                <a:solidFill>
                  <a:schemeClr val="bg1"/>
                </a:solidFill>
                <a:latin typeface="Manrope" pitchFamily="2" charset="0"/>
              </a:rPr>
              <a:t> </a:t>
            </a:r>
            <a:r>
              <a:rPr lang="nl-NL" sz="2000" dirty="0" err="1">
                <a:solidFill>
                  <a:schemeClr val="bg1"/>
                </a:solidFill>
                <a:latin typeface="Manrope" pitchFamily="2" charset="0"/>
              </a:rPr>
              <a:t>increasing</a:t>
            </a:r>
            <a:r>
              <a:rPr lang="nl-NL" sz="2000" dirty="0">
                <a:solidFill>
                  <a:schemeClr val="bg1"/>
                </a:solidFill>
                <a:latin typeface="Manrope" pitchFamily="2" charset="0"/>
              </a:rPr>
              <a:t>. </a:t>
            </a:r>
          </a:p>
          <a:p>
            <a:pPr algn="ctr"/>
            <a:endParaRPr lang="nl-NL" sz="2000" dirty="0">
              <a:solidFill>
                <a:schemeClr val="bg1"/>
              </a:solidFill>
              <a:latin typeface="Manrope" pitchFamily="2" charset="0"/>
            </a:endParaRPr>
          </a:p>
          <a:p>
            <a:pPr algn="ctr"/>
            <a:r>
              <a:rPr lang="nl-NL" sz="2000" dirty="0">
                <a:solidFill>
                  <a:schemeClr val="bg1"/>
                </a:solidFill>
                <a:latin typeface="Manrope" pitchFamily="2" charset="0"/>
              </a:rPr>
              <a:t>To save time </a:t>
            </a:r>
            <a:r>
              <a:rPr lang="nl-NL" sz="2000" dirty="0" err="1">
                <a:solidFill>
                  <a:schemeClr val="bg1"/>
                </a:solidFill>
                <a:latin typeface="Manrope" pitchFamily="2" charset="0"/>
              </a:rPr>
              <a:t>and</a:t>
            </a:r>
            <a:r>
              <a:rPr lang="nl-NL" sz="2000" dirty="0">
                <a:solidFill>
                  <a:schemeClr val="bg1"/>
                </a:solidFill>
                <a:latin typeface="Manrope" pitchFamily="2" charset="0"/>
              </a:rPr>
              <a:t> </a:t>
            </a:r>
            <a:r>
              <a:rPr lang="nl-NL" sz="2000" dirty="0" err="1">
                <a:solidFill>
                  <a:schemeClr val="bg1"/>
                </a:solidFill>
                <a:latin typeface="Manrope" pitchFamily="2" charset="0"/>
              </a:rPr>
              <a:t>gain</a:t>
            </a:r>
            <a:r>
              <a:rPr lang="nl-NL" sz="2000" dirty="0">
                <a:solidFill>
                  <a:schemeClr val="bg1"/>
                </a:solidFill>
                <a:latin typeface="Manrope" pitchFamily="2" charset="0"/>
              </a:rPr>
              <a:t> </a:t>
            </a:r>
            <a:r>
              <a:rPr lang="nl-NL" sz="2000" dirty="0" err="1">
                <a:solidFill>
                  <a:schemeClr val="bg1"/>
                </a:solidFill>
                <a:latin typeface="Manrope" pitchFamily="2" charset="0"/>
              </a:rPr>
              <a:t>productivity</a:t>
            </a:r>
            <a:r>
              <a:rPr lang="nl-NL" sz="2000" dirty="0">
                <a:solidFill>
                  <a:schemeClr val="bg1"/>
                </a:solidFill>
                <a:latin typeface="Manrope" pitchFamily="2" charset="0"/>
              </a:rPr>
              <a:t>, the team </a:t>
            </a:r>
            <a:r>
              <a:rPr lang="nl-NL" sz="2000" dirty="0" err="1">
                <a:solidFill>
                  <a:schemeClr val="bg1"/>
                </a:solidFill>
                <a:latin typeface="Manrope" pitchFamily="2" charset="0"/>
              </a:rPr>
              <a:t>decides</a:t>
            </a:r>
            <a:r>
              <a:rPr lang="nl-NL" sz="2000" dirty="0">
                <a:solidFill>
                  <a:schemeClr val="bg1"/>
                </a:solidFill>
                <a:latin typeface="Manrope" pitchFamily="2" charset="0"/>
              </a:rPr>
              <a:t> to stop </a:t>
            </a:r>
            <a:r>
              <a:rPr lang="nl-NL" sz="2000" dirty="0" err="1">
                <a:solidFill>
                  <a:schemeClr val="bg1"/>
                </a:solidFill>
                <a:latin typeface="Manrope" pitchFamily="2" charset="0"/>
              </a:rPr>
              <a:t>doing</a:t>
            </a:r>
            <a:r>
              <a:rPr lang="nl-NL" sz="2000" dirty="0">
                <a:solidFill>
                  <a:schemeClr val="bg1"/>
                </a:solidFill>
                <a:latin typeface="Manrope" pitchFamily="2" charset="0"/>
              </a:rPr>
              <a:t> the Sprint </a:t>
            </a:r>
            <a:r>
              <a:rPr lang="nl-NL" sz="2000" dirty="0" err="1">
                <a:solidFill>
                  <a:schemeClr val="bg1"/>
                </a:solidFill>
                <a:latin typeface="Manrope" pitchFamily="2" charset="0"/>
              </a:rPr>
              <a:t>Retrospectives</a:t>
            </a:r>
            <a:r>
              <a:rPr lang="nl-NL" sz="2000" dirty="0">
                <a:solidFill>
                  <a:schemeClr val="bg1"/>
                </a:solidFill>
                <a:latin typeface="Manrope" pitchFamily="2" charset="0"/>
              </a:rPr>
              <a:t> </a:t>
            </a:r>
            <a:r>
              <a:rPr lang="nl-NL" sz="2000" dirty="0" err="1">
                <a:solidFill>
                  <a:schemeClr val="bg1"/>
                </a:solidFill>
                <a:latin typeface="Manrope" pitchFamily="2" charset="0"/>
              </a:rPr>
              <a:t>and</a:t>
            </a:r>
            <a:r>
              <a:rPr lang="nl-NL" sz="2000" dirty="0">
                <a:solidFill>
                  <a:schemeClr val="bg1"/>
                </a:solidFill>
                <a:latin typeface="Manrope" pitchFamily="2" charset="0"/>
              </a:rPr>
              <a:t> Daily Scrums. </a:t>
            </a:r>
          </a:p>
        </p:txBody>
      </p:sp>
      <p:sp>
        <p:nvSpPr>
          <p:cNvPr id="7" name="TextBox 6">
            <a:extLst>
              <a:ext uri="{FF2B5EF4-FFF2-40B4-BE49-F238E27FC236}">
                <a16:creationId xmlns:a16="http://schemas.microsoft.com/office/drawing/2014/main" id="{A93AE487-DAD7-A44B-A023-4AE3FDEC341A}"/>
              </a:ext>
            </a:extLst>
          </p:cNvPr>
          <p:cNvSpPr txBox="1"/>
          <p:nvPr/>
        </p:nvSpPr>
        <p:spPr>
          <a:xfrm>
            <a:off x="1543445" y="4389186"/>
            <a:ext cx="7604913" cy="769441"/>
          </a:xfrm>
          <a:prstGeom prst="rect">
            <a:avLst/>
          </a:prstGeom>
          <a:solidFill>
            <a:schemeClr val="tx1"/>
          </a:solidFill>
        </p:spPr>
        <p:txBody>
          <a:bodyPr wrap="square" rtlCol="0">
            <a:spAutoFit/>
          </a:bodyPr>
          <a:lstStyle/>
          <a:p>
            <a:pPr algn="ctr"/>
            <a:r>
              <a:rPr lang="en-GB" sz="2200" b="1">
                <a:solidFill>
                  <a:schemeClr val="bg1"/>
                </a:solidFill>
                <a:latin typeface="Manrope" pitchFamily="2" charset="0"/>
              </a:rPr>
              <a:t>How would you approach this situation?</a:t>
            </a:r>
          </a:p>
          <a:p>
            <a:pPr algn="ctr"/>
            <a:r>
              <a:rPr lang="en-GB" sz="2200" b="1">
                <a:solidFill>
                  <a:schemeClr val="bg1"/>
                </a:solidFill>
                <a:latin typeface="Manrope" pitchFamily="2" charset="0"/>
              </a:rPr>
              <a:t>Which Scrum Master stance(s) would you choose?</a:t>
            </a:r>
          </a:p>
        </p:txBody>
      </p:sp>
      <p:pic>
        <p:nvPicPr>
          <p:cNvPr id="2" name="Picture 1" descr="Logo, company name&#10;&#10;Description automatically generated">
            <a:extLst>
              <a:ext uri="{FF2B5EF4-FFF2-40B4-BE49-F238E27FC236}">
                <a16:creationId xmlns:a16="http://schemas.microsoft.com/office/drawing/2014/main" id="{A6A08F0E-04A0-5133-71AE-5371AC0D97C0}"/>
              </a:ext>
            </a:extLst>
          </p:cNvPr>
          <p:cNvPicPr>
            <a:picLocks noChangeAspect="1"/>
          </p:cNvPicPr>
          <p:nvPr/>
        </p:nvPicPr>
        <p:blipFill>
          <a:blip r:embed="rId2"/>
          <a:stretch>
            <a:fillRect/>
          </a:stretch>
        </p:blipFill>
        <p:spPr>
          <a:xfrm>
            <a:off x="8815490" y="401175"/>
            <a:ext cx="1406805" cy="920548"/>
          </a:xfrm>
          <a:prstGeom prst="rect">
            <a:avLst/>
          </a:prstGeom>
        </p:spPr>
      </p:pic>
    </p:spTree>
    <p:extLst>
      <p:ext uri="{BB962C8B-B14F-4D97-AF65-F5344CB8AC3E}">
        <p14:creationId xmlns:p14="http://schemas.microsoft.com/office/powerpoint/2010/main" val="327714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D76B0-57BB-DBD1-6EDB-02BBEBF0D2AA}"/>
              </a:ext>
            </a:extLst>
          </p:cNvPr>
          <p:cNvSpPr/>
          <p:nvPr/>
        </p:nvSpPr>
        <p:spPr>
          <a:xfrm>
            <a:off x="300080" y="307571"/>
            <a:ext cx="10091651" cy="6932815"/>
          </a:xfrm>
          <a:prstGeom prst="rect">
            <a:avLst/>
          </a:prstGeom>
          <a:solidFill>
            <a:srgbClr val="660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 name="Rectangle 4">
            <a:extLst>
              <a:ext uri="{FF2B5EF4-FFF2-40B4-BE49-F238E27FC236}">
                <a16:creationId xmlns:a16="http://schemas.microsoft.com/office/drawing/2014/main" id="{559E862A-2EA1-EFA4-6E51-04E37CCB1166}"/>
              </a:ext>
            </a:extLst>
          </p:cNvPr>
          <p:cNvSpPr/>
          <p:nvPr/>
        </p:nvSpPr>
        <p:spPr>
          <a:xfrm>
            <a:off x="435856" y="459972"/>
            <a:ext cx="3086013" cy="64562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000" dirty="0" err="1">
                <a:solidFill>
                  <a:schemeClr val="tx1"/>
                </a:solidFill>
                <a:latin typeface="American Captain" pitchFamily="2" charset="77"/>
              </a:rPr>
              <a:t>IncREASE</a:t>
            </a:r>
            <a:r>
              <a:rPr lang="nl-NL" sz="3000" dirty="0">
                <a:solidFill>
                  <a:schemeClr val="tx1"/>
                </a:solidFill>
                <a:latin typeface="American Captain" pitchFamily="2" charset="77"/>
              </a:rPr>
              <a:t> THE </a:t>
            </a:r>
            <a:r>
              <a:rPr lang="en-NL" sz="3000" dirty="0">
                <a:solidFill>
                  <a:schemeClr val="tx1"/>
                </a:solidFill>
                <a:latin typeface="American Captain" pitchFamily="2" charset="77"/>
              </a:rPr>
              <a:t>velocity</a:t>
            </a:r>
          </a:p>
        </p:txBody>
      </p:sp>
      <p:sp>
        <p:nvSpPr>
          <p:cNvPr id="6" name="TextBox 5">
            <a:extLst>
              <a:ext uri="{FF2B5EF4-FFF2-40B4-BE49-F238E27FC236}">
                <a16:creationId xmlns:a16="http://schemas.microsoft.com/office/drawing/2014/main" id="{BB9A05A4-185A-6587-EBF8-14AD1048A42C}"/>
              </a:ext>
            </a:extLst>
          </p:cNvPr>
          <p:cNvSpPr txBox="1"/>
          <p:nvPr/>
        </p:nvSpPr>
        <p:spPr>
          <a:xfrm>
            <a:off x="1172914" y="2455688"/>
            <a:ext cx="8345978" cy="1015663"/>
          </a:xfrm>
          <a:prstGeom prst="rect">
            <a:avLst/>
          </a:prstGeom>
          <a:noFill/>
        </p:spPr>
        <p:txBody>
          <a:bodyPr wrap="square" rtlCol="0">
            <a:spAutoFit/>
          </a:bodyPr>
          <a:lstStyle/>
          <a:p>
            <a:pPr algn="ctr"/>
            <a:r>
              <a:rPr lang="nl-NL" sz="2000" dirty="0">
                <a:solidFill>
                  <a:schemeClr val="bg1"/>
                </a:solidFill>
                <a:latin typeface="Manrope" pitchFamily="2" charset="0"/>
              </a:rPr>
              <a:t>The IT Manager comes to </a:t>
            </a:r>
            <a:r>
              <a:rPr lang="nl-NL" sz="2000" dirty="0" err="1">
                <a:solidFill>
                  <a:schemeClr val="bg1"/>
                </a:solidFill>
                <a:latin typeface="Manrope" pitchFamily="2" charset="0"/>
              </a:rPr>
              <a:t>you</a:t>
            </a:r>
            <a:r>
              <a:rPr lang="nl-NL" sz="2000" dirty="0">
                <a:solidFill>
                  <a:schemeClr val="bg1"/>
                </a:solidFill>
                <a:latin typeface="Manrope" pitchFamily="2" charset="0"/>
              </a:rPr>
              <a:t> </a:t>
            </a:r>
            <a:r>
              <a:rPr lang="nl-NL" sz="2000" dirty="0" err="1">
                <a:solidFill>
                  <a:schemeClr val="bg1"/>
                </a:solidFill>
                <a:latin typeface="Manrope" pitchFamily="2" charset="0"/>
              </a:rPr>
              <a:t>and</a:t>
            </a:r>
            <a:r>
              <a:rPr lang="nl-NL" sz="2000" dirty="0">
                <a:solidFill>
                  <a:schemeClr val="bg1"/>
                </a:solidFill>
                <a:latin typeface="Manrope" pitchFamily="2" charset="0"/>
              </a:rPr>
              <a:t> </a:t>
            </a:r>
            <a:r>
              <a:rPr lang="nl-NL" sz="2000" dirty="0" err="1">
                <a:solidFill>
                  <a:schemeClr val="bg1"/>
                </a:solidFill>
                <a:latin typeface="Manrope" pitchFamily="2" charset="0"/>
              </a:rPr>
              <a:t>complains</a:t>
            </a:r>
            <a:r>
              <a:rPr lang="nl-NL" sz="2000" dirty="0">
                <a:solidFill>
                  <a:schemeClr val="bg1"/>
                </a:solidFill>
                <a:latin typeface="Manrope" pitchFamily="2" charset="0"/>
              </a:rPr>
              <a:t> </a:t>
            </a:r>
            <a:r>
              <a:rPr lang="nl-NL" sz="2000" dirty="0" err="1">
                <a:solidFill>
                  <a:schemeClr val="bg1"/>
                </a:solidFill>
                <a:latin typeface="Manrope" pitchFamily="2" charset="0"/>
              </a:rPr>
              <a:t>that</a:t>
            </a:r>
            <a:r>
              <a:rPr lang="nl-NL" sz="2000" dirty="0">
                <a:solidFill>
                  <a:schemeClr val="bg1"/>
                </a:solidFill>
                <a:latin typeface="Manrope" pitchFamily="2" charset="0"/>
              </a:rPr>
              <a:t> the Scrum team </a:t>
            </a:r>
            <a:r>
              <a:rPr lang="nl-NL" sz="2000" dirty="0" err="1">
                <a:solidFill>
                  <a:schemeClr val="bg1"/>
                </a:solidFill>
                <a:latin typeface="Manrope" pitchFamily="2" charset="0"/>
              </a:rPr>
              <a:t>isn’t</a:t>
            </a:r>
            <a:r>
              <a:rPr lang="nl-NL" sz="2000" dirty="0">
                <a:solidFill>
                  <a:schemeClr val="bg1"/>
                </a:solidFill>
                <a:latin typeface="Manrope" pitchFamily="2" charset="0"/>
              </a:rPr>
              <a:t> </a:t>
            </a:r>
            <a:r>
              <a:rPr lang="nl-NL" sz="2000" dirty="0" err="1">
                <a:solidFill>
                  <a:schemeClr val="bg1"/>
                </a:solidFill>
                <a:latin typeface="Manrope" pitchFamily="2" charset="0"/>
              </a:rPr>
              <a:t>going</a:t>
            </a:r>
            <a:r>
              <a:rPr lang="nl-NL" sz="2000" dirty="0">
                <a:solidFill>
                  <a:schemeClr val="bg1"/>
                </a:solidFill>
                <a:latin typeface="Manrope" pitchFamily="2" charset="0"/>
              </a:rPr>
              <a:t> </a:t>
            </a:r>
            <a:r>
              <a:rPr lang="nl-NL" sz="2000" dirty="0" err="1">
                <a:solidFill>
                  <a:schemeClr val="bg1"/>
                </a:solidFill>
                <a:latin typeface="Manrope" pitchFamily="2" charset="0"/>
              </a:rPr>
              <a:t>fast</a:t>
            </a:r>
            <a:r>
              <a:rPr lang="nl-NL" sz="2000" dirty="0">
                <a:solidFill>
                  <a:schemeClr val="bg1"/>
                </a:solidFill>
                <a:latin typeface="Manrope" pitchFamily="2" charset="0"/>
              </a:rPr>
              <a:t> </a:t>
            </a:r>
            <a:r>
              <a:rPr lang="nl-NL" sz="2000" dirty="0" err="1">
                <a:solidFill>
                  <a:schemeClr val="bg1"/>
                </a:solidFill>
                <a:latin typeface="Manrope" pitchFamily="2" charset="0"/>
              </a:rPr>
              <a:t>enough</a:t>
            </a:r>
            <a:r>
              <a:rPr lang="nl-NL" sz="2000" dirty="0">
                <a:solidFill>
                  <a:schemeClr val="bg1"/>
                </a:solidFill>
                <a:latin typeface="Manrope" pitchFamily="2" charset="0"/>
              </a:rPr>
              <a:t>. “The team </a:t>
            </a:r>
            <a:r>
              <a:rPr lang="nl-NL" sz="2000" dirty="0" err="1">
                <a:solidFill>
                  <a:schemeClr val="bg1"/>
                </a:solidFill>
                <a:latin typeface="Manrope" pitchFamily="2" charset="0"/>
              </a:rPr>
              <a:t>velocity</a:t>
            </a:r>
            <a:r>
              <a:rPr lang="nl-NL" sz="2000" dirty="0">
                <a:solidFill>
                  <a:schemeClr val="bg1"/>
                </a:solidFill>
                <a:latin typeface="Manrope" pitchFamily="2" charset="0"/>
              </a:rPr>
              <a:t> </a:t>
            </a:r>
            <a:r>
              <a:rPr lang="nl-NL" sz="2000" dirty="0" err="1">
                <a:solidFill>
                  <a:schemeClr val="bg1"/>
                </a:solidFill>
                <a:latin typeface="Manrope" pitchFamily="2" charset="0"/>
              </a:rPr>
              <a:t>needs</a:t>
            </a:r>
            <a:r>
              <a:rPr lang="nl-NL" sz="2000" dirty="0">
                <a:solidFill>
                  <a:schemeClr val="bg1"/>
                </a:solidFill>
                <a:latin typeface="Manrope" pitchFamily="2" charset="0"/>
              </a:rPr>
              <a:t> to go up </a:t>
            </a:r>
            <a:r>
              <a:rPr lang="nl-NL" sz="2000" dirty="0" err="1">
                <a:solidFill>
                  <a:schemeClr val="bg1"/>
                </a:solidFill>
                <a:latin typeface="Manrope" pitchFamily="2" charset="0"/>
              </a:rPr>
              <a:t>if</a:t>
            </a:r>
            <a:r>
              <a:rPr lang="nl-NL" sz="2000" dirty="0">
                <a:solidFill>
                  <a:schemeClr val="bg1"/>
                </a:solidFill>
                <a:latin typeface="Manrope" pitchFamily="2" charset="0"/>
              </a:rPr>
              <a:t> we want to meet the </a:t>
            </a:r>
            <a:r>
              <a:rPr lang="nl-NL" sz="2000" dirty="0" err="1">
                <a:solidFill>
                  <a:schemeClr val="bg1"/>
                </a:solidFill>
                <a:latin typeface="Manrope" pitchFamily="2" charset="0"/>
              </a:rPr>
              <a:t>organisational</a:t>
            </a:r>
            <a:r>
              <a:rPr lang="nl-NL" sz="2000" dirty="0">
                <a:solidFill>
                  <a:schemeClr val="bg1"/>
                </a:solidFill>
                <a:latin typeface="Manrope" pitchFamily="2" charset="0"/>
              </a:rPr>
              <a:t> </a:t>
            </a:r>
            <a:r>
              <a:rPr lang="nl-NL" sz="2000" dirty="0" err="1">
                <a:solidFill>
                  <a:schemeClr val="bg1"/>
                </a:solidFill>
                <a:latin typeface="Manrope" pitchFamily="2" charset="0"/>
              </a:rPr>
              <a:t>demand</a:t>
            </a:r>
            <a:r>
              <a:rPr lang="nl-NL" sz="2000" dirty="0">
                <a:solidFill>
                  <a:schemeClr val="bg1"/>
                </a:solidFill>
                <a:latin typeface="Manrope" pitchFamily="2" charset="0"/>
              </a:rPr>
              <a:t>”. </a:t>
            </a:r>
          </a:p>
        </p:txBody>
      </p:sp>
      <p:sp>
        <p:nvSpPr>
          <p:cNvPr id="7" name="TextBox 6">
            <a:extLst>
              <a:ext uri="{FF2B5EF4-FFF2-40B4-BE49-F238E27FC236}">
                <a16:creationId xmlns:a16="http://schemas.microsoft.com/office/drawing/2014/main" id="{A93AE487-DAD7-A44B-A023-4AE3FDEC341A}"/>
              </a:ext>
            </a:extLst>
          </p:cNvPr>
          <p:cNvSpPr txBox="1"/>
          <p:nvPr/>
        </p:nvSpPr>
        <p:spPr>
          <a:xfrm>
            <a:off x="1543445" y="4389186"/>
            <a:ext cx="7604913" cy="769441"/>
          </a:xfrm>
          <a:prstGeom prst="rect">
            <a:avLst/>
          </a:prstGeom>
          <a:solidFill>
            <a:schemeClr val="tx1"/>
          </a:solidFill>
        </p:spPr>
        <p:txBody>
          <a:bodyPr wrap="square" rtlCol="0">
            <a:spAutoFit/>
          </a:bodyPr>
          <a:lstStyle/>
          <a:p>
            <a:pPr algn="ctr"/>
            <a:r>
              <a:rPr lang="en-GB" sz="2200" b="1">
                <a:solidFill>
                  <a:schemeClr val="bg1"/>
                </a:solidFill>
                <a:latin typeface="Manrope" pitchFamily="2" charset="0"/>
              </a:rPr>
              <a:t>How would you approach this situation?</a:t>
            </a:r>
          </a:p>
          <a:p>
            <a:pPr algn="ctr"/>
            <a:r>
              <a:rPr lang="en-GB" sz="2200" b="1">
                <a:solidFill>
                  <a:schemeClr val="bg1"/>
                </a:solidFill>
                <a:latin typeface="Manrope" pitchFamily="2" charset="0"/>
              </a:rPr>
              <a:t>Which Scrum Master stance(s) would you choose?</a:t>
            </a:r>
          </a:p>
        </p:txBody>
      </p:sp>
      <p:pic>
        <p:nvPicPr>
          <p:cNvPr id="2" name="Picture 1" descr="Logo, company name&#10;&#10;Description automatically generated">
            <a:extLst>
              <a:ext uri="{FF2B5EF4-FFF2-40B4-BE49-F238E27FC236}">
                <a16:creationId xmlns:a16="http://schemas.microsoft.com/office/drawing/2014/main" id="{A6A08F0E-04A0-5133-71AE-5371AC0D97C0}"/>
              </a:ext>
            </a:extLst>
          </p:cNvPr>
          <p:cNvPicPr>
            <a:picLocks noChangeAspect="1"/>
          </p:cNvPicPr>
          <p:nvPr/>
        </p:nvPicPr>
        <p:blipFill>
          <a:blip r:embed="rId2"/>
          <a:stretch>
            <a:fillRect/>
          </a:stretch>
        </p:blipFill>
        <p:spPr>
          <a:xfrm>
            <a:off x="8815490" y="401175"/>
            <a:ext cx="1406805" cy="920548"/>
          </a:xfrm>
          <a:prstGeom prst="rect">
            <a:avLst/>
          </a:prstGeom>
        </p:spPr>
      </p:pic>
    </p:spTree>
    <p:extLst>
      <p:ext uri="{BB962C8B-B14F-4D97-AF65-F5344CB8AC3E}">
        <p14:creationId xmlns:p14="http://schemas.microsoft.com/office/powerpoint/2010/main" val="1268839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D76B0-57BB-DBD1-6EDB-02BBEBF0D2AA}"/>
              </a:ext>
            </a:extLst>
          </p:cNvPr>
          <p:cNvSpPr/>
          <p:nvPr/>
        </p:nvSpPr>
        <p:spPr>
          <a:xfrm>
            <a:off x="300080" y="307571"/>
            <a:ext cx="10091651" cy="6932815"/>
          </a:xfrm>
          <a:prstGeom prst="rect">
            <a:avLst/>
          </a:prstGeom>
          <a:solidFill>
            <a:srgbClr val="660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 name="Rectangle 4">
            <a:extLst>
              <a:ext uri="{FF2B5EF4-FFF2-40B4-BE49-F238E27FC236}">
                <a16:creationId xmlns:a16="http://schemas.microsoft.com/office/drawing/2014/main" id="{559E862A-2EA1-EFA4-6E51-04E37CCB1166}"/>
              </a:ext>
            </a:extLst>
          </p:cNvPr>
          <p:cNvSpPr/>
          <p:nvPr/>
        </p:nvSpPr>
        <p:spPr>
          <a:xfrm>
            <a:off x="435856" y="459972"/>
            <a:ext cx="4600488" cy="64562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000" dirty="0">
                <a:solidFill>
                  <a:schemeClr val="tx1"/>
                </a:solidFill>
                <a:latin typeface="American Captain" pitchFamily="2" charset="77"/>
              </a:rPr>
              <a:t>Scope creeping Project manager </a:t>
            </a:r>
            <a:endParaRPr lang="en-NL" sz="3000" dirty="0">
              <a:solidFill>
                <a:schemeClr val="tx1"/>
              </a:solidFill>
              <a:latin typeface="American Captain" pitchFamily="2" charset="77"/>
            </a:endParaRPr>
          </a:p>
        </p:txBody>
      </p:sp>
      <p:sp>
        <p:nvSpPr>
          <p:cNvPr id="6" name="TextBox 5">
            <a:extLst>
              <a:ext uri="{FF2B5EF4-FFF2-40B4-BE49-F238E27FC236}">
                <a16:creationId xmlns:a16="http://schemas.microsoft.com/office/drawing/2014/main" id="{BB9A05A4-185A-6587-EBF8-14AD1048A42C}"/>
              </a:ext>
            </a:extLst>
          </p:cNvPr>
          <p:cNvSpPr txBox="1"/>
          <p:nvPr/>
        </p:nvSpPr>
        <p:spPr>
          <a:xfrm>
            <a:off x="1172912" y="2241376"/>
            <a:ext cx="8345978" cy="1631216"/>
          </a:xfrm>
          <a:prstGeom prst="rect">
            <a:avLst/>
          </a:prstGeom>
          <a:noFill/>
        </p:spPr>
        <p:txBody>
          <a:bodyPr wrap="square" rtlCol="0">
            <a:spAutoFit/>
          </a:bodyPr>
          <a:lstStyle/>
          <a:p>
            <a:pPr algn="ctr"/>
            <a:r>
              <a:rPr lang="nl-NL" sz="2000" dirty="0">
                <a:solidFill>
                  <a:schemeClr val="bg1"/>
                </a:solidFill>
                <a:latin typeface="Manrope" pitchFamily="2" charset="0"/>
              </a:rPr>
              <a:t>Your team is in the </a:t>
            </a:r>
            <a:r>
              <a:rPr lang="nl-NL" sz="2000" dirty="0" err="1">
                <a:solidFill>
                  <a:schemeClr val="bg1"/>
                </a:solidFill>
                <a:latin typeface="Manrope" pitchFamily="2" charset="0"/>
              </a:rPr>
              <a:t>middle</a:t>
            </a:r>
            <a:r>
              <a:rPr lang="nl-NL" sz="2000" dirty="0">
                <a:solidFill>
                  <a:schemeClr val="bg1"/>
                </a:solidFill>
                <a:latin typeface="Manrope" pitchFamily="2" charset="0"/>
              </a:rPr>
              <a:t> of </a:t>
            </a:r>
            <a:r>
              <a:rPr lang="nl-NL" sz="2000" dirty="0" err="1">
                <a:solidFill>
                  <a:schemeClr val="bg1"/>
                </a:solidFill>
                <a:latin typeface="Manrope" pitchFamily="2" charset="0"/>
              </a:rPr>
              <a:t>their</a:t>
            </a:r>
            <a:r>
              <a:rPr lang="nl-NL" sz="2000" dirty="0">
                <a:solidFill>
                  <a:schemeClr val="bg1"/>
                </a:solidFill>
                <a:latin typeface="Manrope" pitchFamily="2" charset="0"/>
              </a:rPr>
              <a:t> Sprint, </a:t>
            </a:r>
            <a:r>
              <a:rPr lang="nl-NL" sz="2000" dirty="0" err="1">
                <a:solidFill>
                  <a:schemeClr val="bg1"/>
                </a:solidFill>
                <a:latin typeface="Manrope" pitchFamily="2" charset="0"/>
              </a:rPr>
              <a:t>and</a:t>
            </a:r>
            <a:r>
              <a:rPr lang="nl-NL" sz="2000" dirty="0">
                <a:solidFill>
                  <a:schemeClr val="bg1"/>
                </a:solidFill>
                <a:latin typeface="Manrope" pitchFamily="2" charset="0"/>
              </a:rPr>
              <a:t> </a:t>
            </a:r>
            <a:r>
              <a:rPr lang="nl-NL" sz="2000" dirty="0" err="1">
                <a:solidFill>
                  <a:schemeClr val="bg1"/>
                </a:solidFill>
                <a:latin typeface="Manrope" pitchFamily="2" charset="0"/>
              </a:rPr>
              <a:t>you</a:t>
            </a:r>
            <a:r>
              <a:rPr lang="nl-NL" sz="2000" dirty="0">
                <a:solidFill>
                  <a:schemeClr val="bg1"/>
                </a:solidFill>
                <a:latin typeface="Manrope" pitchFamily="2" charset="0"/>
              </a:rPr>
              <a:t> </a:t>
            </a:r>
            <a:r>
              <a:rPr lang="nl-NL" sz="2000" dirty="0" err="1">
                <a:solidFill>
                  <a:schemeClr val="bg1"/>
                </a:solidFill>
                <a:latin typeface="Manrope" pitchFamily="2" charset="0"/>
              </a:rPr>
              <a:t>noticed</a:t>
            </a:r>
            <a:r>
              <a:rPr lang="nl-NL" sz="2000" dirty="0">
                <a:solidFill>
                  <a:schemeClr val="bg1"/>
                </a:solidFill>
                <a:latin typeface="Manrope" pitchFamily="2" charset="0"/>
              </a:rPr>
              <a:t> </a:t>
            </a:r>
            <a:r>
              <a:rPr lang="nl-NL" sz="2000" dirty="0" err="1">
                <a:solidFill>
                  <a:schemeClr val="bg1"/>
                </a:solidFill>
                <a:latin typeface="Manrope" pitchFamily="2" charset="0"/>
              </a:rPr>
              <a:t>that</a:t>
            </a:r>
            <a:r>
              <a:rPr lang="nl-NL" sz="2000" dirty="0">
                <a:solidFill>
                  <a:schemeClr val="bg1"/>
                </a:solidFill>
                <a:latin typeface="Manrope" pitchFamily="2" charset="0"/>
              </a:rPr>
              <a:t> Tom, the Project Manager, </a:t>
            </a:r>
            <a:r>
              <a:rPr lang="nl-NL" sz="2000" dirty="0" err="1">
                <a:solidFill>
                  <a:schemeClr val="bg1"/>
                </a:solidFill>
                <a:latin typeface="Manrope" pitchFamily="2" charset="0"/>
              </a:rPr>
              <a:t>regularly</a:t>
            </a:r>
            <a:r>
              <a:rPr lang="nl-NL" sz="2000" dirty="0">
                <a:solidFill>
                  <a:schemeClr val="bg1"/>
                </a:solidFill>
                <a:latin typeface="Manrope" pitchFamily="2" charset="0"/>
              </a:rPr>
              <a:t> comes </a:t>
            </a:r>
            <a:r>
              <a:rPr lang="nl-NL" sz="2000" dirty="0" err="1">
                <a:solidFill>
                  <a:schemeClr val="bg1"/>
                </a:solidFill>
                <a:latin typeface="Manrope" pitchFamily="2" charset="0"/>
              </a:rPr>
              <a:t>into</a:t>
            </a:r>
            <a:r>
              <a:rPr lang="nl-NL" sz="2000" dirty="0">
                <a:solidFill>
                  <a:schemeClr val="bg1"/>
                </a:solidFill>
                <a:latin typeface="Manrope" pitchFamily="2" charset="0"/>
              </a:rPr>
              <a:t> the room </a:t>
            </a:r>
            <a:r>
              <a:rPr lang="nl-NL" sz="2000" dirty="0" err="1">
                <a:solidFill>
                  <a:schemeClr val="bg1"/>
                </a:solidFill>
                <a:latin typeface="Manrope" pitchFamily="2" charset="0"/>
              </a:rPr>
              <a:t>and</a:t>
            </a:r>
            <a:r>
              <a:rPr lang="nl-NL" sz="2000" dirty="0">
                <a:solidFill>
                  <a:schemeClr val="bg1"/>
                </a:solidFill>
                <a:latin typeface="Manrope" pitchFamily="2" charset="0"/>
              </a:rPr>
              <a:t> </a:t>
            </a:r>
            <a:r>
              <a:rPr lang="nl-NL" sz="2000" dirty="0" err="1">
                <a:solidFill>
                  <a:schemeClr val="bg1"/>
                </a:solidFill>
                <a:latin typeface="Manrope" pitchFamily="2" charset="0"/>
              </a:rPr>
              <a:t>gives</a:t>
            </a:r>
            <a:r>
              <a:rPr lang="nl-NL" sz="2000" dirty="0">
                <a:solidFill>
                  <a:schemeClr val="bg1"/>
                </a:solidFill>
                <a:latin typeface="Manrope" pitchFamily="2" charset="0"/>
              </a:rPr>
              <a:t> the Developers last-minute </a:t>
            </a:r>
            <a:r>
              <a:rPr lang="nl-NL" sz="2000" dirty="0" err="1">
                <a:solidFill>
                  <a:schemeClr val="bg1"/>
                </a:solidFill>
                <a:latin typeface="Manrope" pitchFamily="2" charset="0"/>
              </a:rPr>
              <a:t>requests</a:t>
            </a:r>
            <a:r>
              <a:rPr lang="nl-NL" sz="2000" dirty="0">
                <a:solidFill>
                  <a:schemeClr val="bg1"/>
                </a:solidFill>
                <a:latin typeface="Manrope" pitchFamily="2" charset="0"/>
              </a:rPr>
              <a:t>. It’s ok, Tom </a:t>
            </a:r>
            <a:r>
              <a:rPr lang="nl-NL" sz="2000" dirty="0" err="1">
                <a:solidFill>
                  <a:schemeClr val="bg1"/>
                </a:solidFill>
                <a:latin typeface="Manrope" pitchFamily="2" charset="0"/>
              </a:rPr>
              <a:t>said</a:t>
            </a:r>
            <a:r>
              <a:rPr lang="nl-NL" sz="2000" dirty="0">
                <a:solidFill>
                  <a:schemeClr val="bg1"/>
                </a:solidFill>
                <a:latin typeface="Manrope" pitchFamily="2" charset="0"/>
              </a:rPr>
              <a:t>. “The stakeholders (incl. the CTO) have </a:t>
            </a:r>
            <a:r>
              <a:rPr lang="nl-NL" sz="2000" dirty="0" err="1">
                <a:solidFill>
                  <a:schemeClr val="bg1"/>
                </a:solidFill>
                <a:latin typeface="Manrope" pitchFamily="2" charset="0"/>
              </a:rPr>
              <a:t>agreed</a:t>
            </a:r>
            <a:r>
              <a:rPr lang="nl-NL" sz="2000" dirty="0">
                <a:solidFill>
                  <a:schemeClr val="bg1"/>
                </a:solidFill>
                <a:latin typeface="Manrope" pitchFamily="2" charset="0"/>
              </a:rPr>
              <a:t> </a:t>
            </a:r>
            <a:r>
              <a:rPr lang="nl-NL" sz="2000" dirty="0" err="1">
                <a:solidFill>
                  <a:schemeClr val="bg1"/>
                </a:solidFill>
                <a:latin typeface="Manrope" pitchFamily="2" charset="0"/>
              </a:rPr>
              <a:t>that</a:t>
            </a:r>
            <a:r>
              <a:rPr lang="nl-NL" sz="2000" dirty="0">
                <a:solidFill>
                  <a:schemeClr val="bg1"/>
                </a:solidFill>
                <a:latin typeface="Manrope" pitchFamily="2" charset="0"/>
              </a:rPr>
              <a:t> these items are more important </a:t>
            </a:r>
            <a:r>
              <a:rPr lang="nl-NL" sz="2000" dirty="0" err="1">
                <a:solidFill>
                  <a:schemeClr val="bg1"/>
                </a:solidFill>
                <a:latin typeface="Manrope" pitchFamily="2" charset="0"/>
              </a:rPr>
              <a:t>than</a:t>
            </a:r>
            <a:r>
              <a:rPr lang="nl-NL" sz="2000" dirty="0">
                <a:solidFill>
                  <a:schemeClr val="bg1"/>
                </a:solidFill>
                <a:latin typeface="Manrope" pitchFamily="2" charset="0"/>
              </a:rPr>
              <a:t> the </a:t>
            </a:r>
            <a:r>
              <a:rPr lang="nl-NL" sz="2000" dirty="0" err="1">
                <a:solidFill>
                  <a:schemeClr val="bg1"/>
                </a:solidFill>
                <a:latin typeface="Manrope" pitchFamily="2" charset="0"/>
              </a:rPr>
              <a:t>work</a:t>
            </a:r>
            <a:r>
              <a:rPr lang="nl-NL" sz="2000" dirty="0">
                <a:solidFill>
                  <a:schemeClr val="bg1"/>
                </a:solidFill>
                <a:latin typeface="Manrope" pitchFamily="2" charset="0"/>
              </a:rPr>
              <a:t> in the </a:t>
            </a:r>
            <a:r>
              <a:rPr lang="nl-NL" sz="2000" dirty="0" err="1">
                <a:solidFill>
                  <a:schemeClr val="bg1"/>
                </a:solidFill>
                <a:latin typeface="Manrope" pitchFamily="2" charset="0"/>
              </a:rPr>
              <a:t>current</a:t>
            </a:r>
            <a:r>
              <a:rPr lang="nl-NL" sz="2000" dirty="0">
                <a:solidFill>
                  <a:schemeClr val="bg1"/>
                </a:solidFill>
                <a:latin typeface="Manrope" pitchFamily="2" charset="0"/>
              </a:rPr>
              <a:t> Sprint”.</a:t>
            </a:r>
          </a:p>
        </p:txBody>
      </p:sp>
      <p:sp>
        <p:nvSpPr>
          <p:cNvPr id="7" name="TextBox 6">
            <a:extLst>
              <a:ext uri="{FF2B5EF4-FFF2-40B4-BE49-F238E27FC236}">
                <a16:creationId xmlns:a16="http://schemas.microsoft.com/office/drawing/2014/main" id="{A93AE487-DAD7-A44B-A023-4AE3FDEC341A}"/>
              </a:ext>
            </a:extLst>
          </p:cNvPr>
          <p:cNvSpPr txBox="1"/>
          <p:nvPr/>
        </p:nvSpPr>
        <p:spPr>
          <a:xfrm>
            <a:off x="1543445" y="4389186"/>
            <a:ext cx="7604913" cy="769441"/>
          </a:xfrm>
          <a:prstGeom prst="rect">
            <a:avLst/>
          </a:prstGeom>
          <a:solidFill>
            <a:schemeClr val="tx1"/>
          </a:solidFill>
        </p:spPr>
        <p:txBody>
          <a:bodyPr wrap="square" rtlCol="0">
            <a:spAutoFit/>
          </a:bodyPr>
          <a:lstStyle/>
          <a:p>
            <a:pPr algn="ctr"/>
            <a:r>
              <a:rPr lang="en-GB" sz="2200" b="1" dirty="0">
                <a:solidFill>
                  <a:schemeClr val="bg1"/>
                </a:solidFill>
                <a:latin typeface="Manrope" pitchFamily="2" charset="0"/>
              </a:rPr>
              <a:t>How would you approach this situation?</a:t>
            </a:r>
          </a:p>
          <a:p>
            <a:pPr algn="ctr"/>
            <a:r>
              <a:rPr lang="en-GB" sz="2200" b="1" dirty="0">
                <a:solidFill>
                  <a:schemeClr val="bg1"/>
                </a:solidFill>
                <a:latin typeface="Manrope" pitchFamily="2" charset="0"/>
              </a:rPr>
              <a:t>Which Scrum Master stance(s) would you choose?</a:t>
            </a:r>
          </a:p>
        </p:txBody>
      </p:sp>
      <p:pic>
        <p:nvPicPr>
          <p:cNvPr id="2" name="Picture 1" descr="Logo, company name&#10;&#10;Description automatically generated">
            <a:extLst>
              <a:ext uri="{FF2B5EF4-FFF2-40B4-BE49-F238E27FC236}">
                <a16:creationId xmlns:a16="http://schemas.microsoft.com/office/drawing/2014/main" id="{A6A08F0E-04A0-5133-71AE-5371AC0D97C0}"/>
              </a:ext>
            </a:extLst>
          </p:cNvPr>
          <p:cNvPicPr>
            <a:picLocks noChangeAspect="1"/>
          </p:cNvPicPr>
          <p:nvPr/>
        </p:nvPicPr>
        <p:blipFill>
          <a:blip r:embed="rId2"/>
          <a:stretch>
            <a:fillRect/>
          </a:stretch>
        </p:blipFill>
        <p:spPr>
          <a:xfrm>
            <a:off x="8815490" y="401175"/>
            <a:ext cx="1406805" cy="920548"/>
          </a:xfrm>
          <a:prstGeom prst="rect">
            <a:avLst/>
          </a:prstGeom>
        </p:spPr>
      </p:pic>
    </p:spTree>
    <p:extLst>
      <p:ext uri="{BB962C8B-B14F-4D97-AF65-F5344CB8AC3E}">
        <p14:creationId xmlns:p14="http://schemas.microsoft.com/office/powerpoint/2010/main" val="3146383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D76B0-57BB-DBD1-6EDB-02BBEBF0D2AA}"/>
              </a:ext>
            </a:extLst>
          </p:cNvPr>
          <p:cNvSpPr/>
          <p:nvPr/>
        </p:nvSpPr>
        <p:spPr>
          <a:xfrm>
            <a:off x="300080" y="307571"/>
            <a:ext cx="10091651" cy="6932815"/>
          </a:xfrm>
          <a:prstGeom prst="rect">
            <a:avLst/>
          </a:prstGeom>
          <a:solidFill>
            <a:srgbClr val="660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 name="Rectangle 4">
            <a:extLst>
              <a:ext uri="{FF2B5EF4-FFF2-40B4-BE49-F238E27FC236}">
                <a16:creationId xmlns:a16="http://schemas.microsoft.com/office/drawing/2014/main" id="{559E862A-2EA1-EFA4-6E51-04E37CCB1166}"/>
              </a:ext>
            </a:extLst>
          </p:cNvPr>
          <p:cNvSpPr/>
          <p:nvPr/>
        </p:nvSpPr>
        <p:spPr>
          <a:xfrm>
            <a:off x="435856" y="459972"/>
            <a:ext cx="4014700" cy="64562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000" dirty="0">
                <a:solidFill>
                  <a:schemeClr val="tx1"/>
                </a:solidFill>
                <a:latin typeface="American Captain" pitchFamily="2" charset="77"/>
              </a:rPr>
              <a:t>Managing the Sprint </a:t>
            </a:r>
            <a:r>
              <a:rPr lang="nl-NL" sz="3000" dirty="0" err="1">
                <a:solidFill>
                  <a:schemeClr val="tx1"/>
                </a:solidFill>
                <a:latin typeface="American Captain" pitchFamily="2" charset="77"/>
              </a:rPr>
              <a:t>backlog</a:t>
            </a:r>
            <a:endParaRPr lang="en-NL" sz="3000" dirty="0">
              <a:solidFill>
                <a:schemeClr val="tx1"/>
              </a:solidFill>
              <a:latin typeface="American Captain" pitchFamily="2" charset="77"/>
            </a:endParaRPr>
          </a:p>
        </p:txBody>
      </p:sp>
      <p:sp>
        <p:nvSpPr>
          <p:cNvPr id="6" name="TextBox 5">
            <a:extLst>
              <a:ext uri="{FF2B5EF4-FFF2-40B4-BE49-F238E27FC236}">
                <a16:creationId xmlns:a16="http://schemas.microsoft.com/office/drawing/2014/main" id="{BB9A05A4-185A-6587-EBF8-14AD1048A42C}"/>
              </a:ext>
            </a:extLst>
          </p:cNvPr>
          <p:cNvSpPr txBox="1"/>
          <p:nvPr/>
        </p:nvSpPr>
        <p:spPr>
          <a:xfrm>
            <a:off x="1172914" y="2455688"/>
            <a:ext cx="8345978" cy="1323439"/>
          </a:xfrm>
          <a:prstGeom prst="rect">
            <a:avLst/>
          </a:prstGeom>
          <a:noFill/>
        </p:spPr>
        <p:txBody>
          <a:bodyPr wrap="square" rtlCol="0">
            <a:spAutoFit/>
          </a:bodyPr>
          <a:lstStyle/>
          <a:p>
            <a:pPr algn="ctr"/>
            <a:r>
              <a:rPr lang="nl-NL" sz="2000" dirty="0" err="1">
                <a:solidFill>
                  <a:schemeClr val="bg1"/>
                </a:solidFill>
                <a:latin typeface="Manrope" pitchFamily="2" charset="0"/>
              </a:rPr>
              <a:t>During</a:t>
            </a:r>
            <a:r>
              <a:rPr lang="nl-NL" sz="2000" dirty="0">
                <a:solidFill>
                  <a:schemeClr val="bg1"/>
                </a:solidFill>
                <a:latin typeface="Manrope" pitchFamily="2" charset="0"/>
              </a:rPr>
              <a:t> the Sprint, the Product Owner </a:t>
            </a:r>
            <a:r>
              <a:rPr lang="nl-NL" sz="2000" dirty="0" err="1">
                <a:solidFill>
                  <a:schemeClr val="bg1"/>
                </a:solidFill>
                <a:latin typeface="Manrope" pitchFamily="2" charset="0"/>
              </a:rPr>
              <a:t>tells</a:t>
            </a:r>
            <a:r>
              <a:rPr lang="nl-NL" sz="2000" dirty="0">
                <a:solidFill>
                  <a:schemeClr val="bg1"/>
                </a:solidFill>
                <a:latin typeface="Manrope" pitchFamily="2" charset="0"/>
              </a:rPr>
              <a:t> </a:t>
            </a:r>
            <a:r>
              <a:rPr lang="nl-NL" sz="2000" dirty="0" err="1">
                <a:solidFill>
                  <a:schemeClr val="bg1"/>
                </a:solidFill>
                <a:latin typeface="Manrope" pitchFamily="2" charset="0"/>
              </a:rPr>
              <a:t>you</a:t>
            </a:r>
            <a:r>
              <a:rPr lang="nl-NL" sz="2000" dirty="0">
                <a:solidFill>
                  <a:schemeClr val="bg1"/>
                </a:solidFill>
                <a:latin typeface="Manrope" pitchFamily="2" charset="0"/>
              </a:rPr>
              <a:t> </a:t>
            </a:r>
            <a:r>
              <a:rPr lang="nl-NL" sz="2000" dirty="0" err="1">
                <a:solidFill>
                  <a:schemeClr val="bg1"/>
                </a:solidFill>
                <a:latin typeface="Manrope" pitchFamily="2" charset="0"/>
              </a:rPr>
              <a:t>that</a:t>
            </a:r>
            <a:r>
              <a:rPr lang="nl-NL" sz="2000" dirty="0">
                <a:solidFill>
                  <a:schemeClr val="bg1"/>
                </a:solidFill>
                <a:latin typeface="Manrope" pitchFamily="2" charset="0"/>
              </a:rPr>
              <a:t> </a:t>
            </a:r>
            <a:r>
              <a:rPr lang="nl-NL" sz="2000" dirty="0" err="1">
                <a:solidFill>
                  <a:schemeClr val="bg1"/>
                </a:solidFill>
                <a:latin typeface="Manrope" pitchFamily="2" charset="0"/>
              </a:rPr>
              <a:t>she</a:t>
            </a:r>
            <a:r>
              <a:rPr lang="nl-NL" sz="2000" dirty="0">
                <a:solidFill>
                  <a:schemeClr val="bg1"/>
                </a:solidFill>
                <a:latin typeface="Manrope" pitchFamily="2" charset="0"/>
              </a:rPr>
              <a:t> is </a:t>
            </a:r>
            <a:r>
              <a:rPr lang="nl-NL" sz="2000" dirty="0" err="1">
                <a:solidFill>
                  <a:schemeClr val="bg1"/>
                </a:solidFill>
                <a:latin typeface="Manrope" pitchFamily="2" charset="0"/>
              </a:rPr>
              <a:t>not</a:t>
            </a:r>
            <a:r>
              <a:rPr lang="nl-NL" sz="2000" dirty="0">
                <a:solidFill>
                  <a:schemeClr val="bg1"/>
                </a:solidFill>
                <a:latin typeface="Manrope" pitchFamily="2" charset="0"/>
              </a:rPr>
              <a:t> happy </a:t>
            </a:r>
            <a:r>
              <a:rPr lang="nl-NL" sz="2000" dirty="0" err="1">
                <a:solidFill>
                  <a:schemeClr val="bg1"/>
                </a:solidFill>
                <a:latin typeface="Manrope" pitchFamily="2" charset="0"/>
              </a:rPr>
              <a:t>that</a:t>
            </a:r>
            <a:r>
              <a:rPr lang="nl-NL" sz="2000" dirty="0">
                <a:solidFill>
                  <a:schemeClr val="bg1"/>
                </a:solidFill>
                <a:latin typeface="Manrope" pitchFamily="2" charset="0"/>
              </a:rPr>
              <a:t> the Developers have </a:t>
            </a:r>
            <a:r>
              <a:rPr lang="nl-NL" sz="2000" dirty="0" err="1">
                <a:solidFill>
                  <a:schemeClr val="bg1"/>
                </a:solidFill>
                <a:latin typeface="Manrope" pitchFamily="2" charset="0"/>
              </a:rPr>
              <a:t>decided</a:t>
            </a:r>
            <a:r>
              <a:rPr lang="nl-NL" sz="2000" dirty="0">
                <a:solidFill>
                  <a:schemeClr val="bg1"/>
                </a:solidFill>
                <a:latin typeface="Manrope" pitchFamily="2" charset="0"/>
              </a:rPr>
              <a:t> to </a:t>
            </a:r>
            <a:r>
              <a:rPr lang="nl-NL" sz="2000" dirty="0" err="1">
                <a:solidFill>
                  <a:schemeClr val="bg1"/>
                </a:solidFill>
                <a:latin typeface="Manrope" pitchFamily="2" charset="0"/>
              </a:rPr>
              <a:t>work</a:t>
            </a:r>
            <a:r>
              <a:rPr lang="nl-NL" sz="2000" dirty="0">
                <a:solidFill>
                  <a:schemeClr val="bg1"/>
                </a:solidFill>
                <a:latin typeface="Manrope" pitchFamily="2" charset="0"/>
              </a:rPr>
              <a:t> on the </a:t>
            </a:r>
            <a:r>
              <a:rPr lang="nl-NL" sz="2000" dirty="0" err="1">
                <a:solidFill>
                  <a:schemeClr val="bg1"/>
                </a:solidFill>
                <a:latin typeface="Manrope" pitchFamily="2" charset="0"/>
              </a:rPr>
              <a:t>lower</a:t>
            </a:r>
            <a:r>
              <a:rPr lang="nl-NL" sz="2000" dirty="0">
                <a:solidFill>
                  <a:schemeClr val="bg1"/>
                </a:solidFill>
                <a:latin typeface="Manrope" pitchFamily="2" charset="0"/>
              </a:rPr>
              <a:t> </a:t>
            </a:r>
            <a:r>
              <a:rPr lang="nl-NL" sz="2000" dirty="0" err="1">
                <a:solidFill>
                  <a:schemeClr val="bg1"/>
                </a:solidFill>
                <a:latin typeface="Manrope" pitchFamily="2" charset="0"/>
              </a:rPr>
              <a:t>PBIs</a:t>
            </a:r>
            <a:r>
              <a:rPr lang="nl-NL" sz="2000" dirty="0">
                <a:solidFill>
                  <a:schemeClr val="bg1"/>
                </a:solidFill>
                <a:latin typeface="Manrope" pitchFamily="2" charset="0"/>
              </a:rPr>
              <a:t> of the Sprint </a:t>
            </a:r>
            <a:r>
              <a:rPr lang="nl-NL" sz="2000" dirty="0" err="1">
                <a:solidFill>
                  <a:schemeClr val="bg1"/>
                </a:solidFill>
                <a:latin typeface="Manrope" pitchFamily="2" charset="0"/>
              </a:rPr>
              <a:t>Backlog</a:t>
            </a:r>
            <a:r>
              <a:rPr lang="nl-NL" sz="2000" dirty="0">
                <a:solidFill>
                  <a:schemeClr val="bg1"/>
                </a:solidFill>
                <a:latin typeface="Manrope" pitchFamily="2" charset="0"/>
              </a:rPr>
              <a:t>. "The Product </a:t>
            </a:r>
            <a:r>
              <a:rPr lang="nl-NL" sz="2000" dirty="0" err="1">
                <a:solidFill>
                  <a:schemeClr val="bg1"/>
                </a:solidFill>
                <a:latin typeface="Manrope" pitchFamily="2" charset="0"/>
              </a:rPr>
              <a:t>Backlog</a:t>
            </a:r>
            <a:r>
              <a:rPr lang="nl-NL" sz="2000" dirty="0">
                <a:solidFill>
                  <a:schemeClr val="bg1"/>
                </a:solidFill>
                <a:latin typeface="Manrope" pitchFamily="2" charset="0"/>
              </a:rPr>
              <a:t> is </a:t>
            </a:r>
            <a:r>
              <a:rPr lang="nl-NL" sz="2000" dirty="0" err="1">
                <a:solidFill>
                  <a:schemeClr val="bg1"/>
                </a:solidFill>
                <a:latin typeface="Manrope" pitchFamily="2" charset="0"/>
              </a:rPr>
              <a:t>ordered</a:t>
            </a:r>
            <a:r>
              <a:rPr lang="nl-NL" sz="2000" dirty="0">
                <a:solidFill>
                  <a:schemeClr val="bg1"/>
                </a:solidFill>
                <a:latin typeface="Manrope" pitchFamily="2" charset="0"/>
              </a:rPr>
              <a:t> </a:t>
            </a:r>
            <a:r>
              <a:rPr lang="nl-NL" sz="2000" dirty="0" err="1">
                <a:solidFill>
                  <a:schemeClr val="bg1"/>
                </a:solidFill>
                <a:latin typeface="Manrope" pitchFamily="2" charset="0"/>
              </a:rPr>
              <a:t>for</a:t>
            </a:r>
            <a:r>
              <a:rPr lang="nl-NL" sz="2000" dirty="0">
                <a:solidFill>
                  <a:schemeClr val="bg1"/>
                </a:solidFill>
                <a:latin typeface="Manrope" pitchFamily="2" charset="0"/>
              </a:rPr>
              <a:t> a </a:t>
            </a:r>
            <a:r>
              <a:rPr lang="nl-NL" sz="2000" dirty="0" err="1">
                <a:solidFill>
                  <a:schemeClr val="bg1"/>
                </a:solidFill>
                <a:latin typeface="Manrope" pitchFamily="2" charset="0"/>
              </a:rPr>
              <a:t>reason</a:t>
            </a:r>
            <a:r>
              <a:rPr lang="nl-NL" sz="2000" dirty="0">
                <a:solidFill>
                  <a:schemeClr val="bg1"/>
                </a:solidFill>
                <a:latin typeface="Manrope" pitchFamily="2" charset="0"/>
              </a:rPr>
              <a:t>, </a:t>
            </a:r>
            <a:r>
              <a:rPr lang="nl-NL" sz="2000" dirty="0" err="1">
                <a:solidFill>
                  <a:schemeClr val="bg1"/>
                </a:solidFill>
                <a:latin typeface="Manrope" pitchFamily="2" charset="0"/>
              </a:rPr>
              <a:t>and</a:t>
            </a:r>
            <a:r>
              <a:rPr lang="nl-NL" sz="2000" dirty="0">
                <a:solidFill>
                  <a:schemeClr val="bg1"/>
                </a:solidFill>
                <a:latin typeface="Manrope" pitchFamily="2" charset="0"/>
              </a:rPr>
              <a:t> the Developers are </a:t>
            </a:r>
            <a:r>
              <a:rPr lang="nl-NL" sz="2000" dirty="0" err="1">
                <a:solidFill>
                  <a:schemeClr val="bg1"/>
                </a:solidFill>
                <a:latin typeface="Manrope" pitchFamily="2" charset="0"/>
              </a:rPr>
              <a:t>not</a:t>
            </a:r>
            <a:r>
              <a:rPr lang="nl-NL" sz="2000" dirty="0">
                <a:solidFill>
                  <a:schemeClr val="bg1"/>
                </a:solidFill>
                <a:latin typeface="Manrope" pitchFamily="2" charset="0"/>
              </a:rPr>
              <a:t> </a:t>
            </a:r>
            <a:r>
              <a:rPr lang="nl-NL" sz="2000" dirty="0" err="1">
                <a:solidFill>
                  <a:schemeClr val="bg1"/>
                </a:solidFill>
                <a:latin typeface="Manrope" pitchFamily="2" charset="0"/>
              </a:rPr>
              <a:t>respecting</a:t>
            </a:r>
            <a:r>
              <a:rPr lang="nl-NL" sz="2000" dirty="0">
                <a:solidFill>
                  <a:schemeClr val="bg1"/>
                </a:solidFill>
                <a:latin typeface="Manrope" pitchFamily="2" charset="0"/>
              </a:rPr>
              <a:t> </a:t>
            </a:r>
            <a:r>
              <a:rPr lang="nl-NL" sz="2000" dirty="0" err="1">
                <a:solidFill>
                  <a:schemeClr val="bg1"/>
                </a:solidFill>
                <a:latin typeface="Manrope" pitchFamily="2" charset="0"/>
              </a:rPr>
              <a:t>this</a:t>
            </a:r>
            <a:r>
              <a:rPr lang="nl-NL" sz="2000" dirty="0">
                <a:solidFill>
                  <a:schemeClr val="bg1"/>
                </a:solidFill>
                <a:latin typeface="Manrope" pitchFamily="2" charset="0"/>
              </a:rPr>
              <a:t>"</a:t>
            </a:r>
          </a:p>
        </p:txBody>
      </p:sp>
      <p:sp>
        <p:nvSpPr>
          <p:cNvPr id="7" name="TextBox 6">
            <a:extLst>
              <a:ext uri="{FF2B5EF4-FFF2-40B4-BE49-F238E27FC236}">
                <a16:creationId xmlns:a16="http://schemas.microsoft.com/office/drawing/2014/main" id="{A93AE487-DAD7-A44B-A023-4AE3FDEC341A}"/>
              </a:ext>
            </a:extLst>
          </p:cNvPr>
          <p:cNvSpPr txBox="1"/>
          <p:nvPr/>
        </p:nvSpPr>
        <p:spPr>
          <a:xfrm>
            <a:off x="1543445" y="4389186"/>
            <a:ext cx="7604913" cy="769441"/>
          </a:xfrm>
          <a:prstGeom prst="rect">
            <a:avLst/>
          </a:prstGeom>
          <a:solidFill>
            <a:schemeClr val="tx1"/>
          </a:solidFill>
        </p:spPr>
        <p:txBody>
          <a:bodyPr wrap="square" rtlCol="0">
            <a:spAutoFit/>
          </a:bodyPr>
          <a:lstStyle/>
          <a:p>
            <a:pPr algn="ctr"/>
            <a:r>
              <a:rPr lang="en-GB" sz="2200" b="1" dirty="0">
                <a:solidFill>
                  <a:schemeClr val="bg1"/>
                </a:solidFill>
                <a:latin typeface="Manrope" pitchFamily="2" charset="0"/>
              </a:rPr>
              <a:t>How would you approach this situation?</a:t>
            </a:r>
          </a:p>
          <a:p>
            <a:pPr algn="ctr"/>
            <a:r>
              <a:rPr lang="en-GB" sz="2200" b="1" dirty="0">
                <a:solidFill>
                  <a:schemeClr val="bg1"/>
                </a:solidFill>
                <a:latin typeface="Manrope" pitchFamily="2" charset="0"/>
              </a:rPr>
              <a:t>Which Scrum Master stance(s) would you choose?</a:t>
            </a:r>
          </a:p>
        </p:txBody>
      </p:sp>
      <p:pic>
        <p:nvPicPr>
          <p:cNvPr id="2" name="Picture 1" descr="Logo, company name&#10;&#10;Description automatically generated">
            <a:extLst>
              <a:ext uri="{FF2B5EF4-FFF2-40B4-BE49-F238E27FC236}">
                <a16:creationId xmlns:a16="http://schemas.microsoft.com/office/drawing/2014/main" id="{A6A08F0E-04A0-5133-71AE-5371AC0D97C0}"/>
              </a:ext>
            </a:extLst>
          </p:cNvPr>
          <p:cNvPicPr>
            <a:picLocks noChangeAspect="1"/>
          </p:cNvPicPr>
          <p:nvPr/>
        </p:nvPicPr>
        <p:blipFill>
          <a:blip r:embed="rId2"/>
          <a:stretch>
            <a:fillRect/>
          </a:stretch>
        </p:blipFill>
        <p:spPr>
          <a:xfrm>
            <a:off x="8815490" y="401175"/>
            <a:ext cx="1406805" cy="920548"/>
          </a:xfrm>
          <a:prstGeom prst="rect">
            <a:avLst/>
          </a:prstGeom>
        </p:spPr>
      </p:pic>
    </p:spTree>
    <p:extLst>
      <p:ext uri="{BB962C8B-B14F-4D97-AF65-F5344CB8AC3E}">
        <p14:creationId xmlns:p14="http://schemas.microsoft.com/office/powerpoint/2010/main" val="14815784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TotalTime>
  <Words>499</Words>
  <Application>Microsoft Macintosh PowerPoint</Application>
  <PresentationFormat>Custom</PresentationFormat>
  <Paragraphs>35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American Captain</vt:lpstr>
      <vt:lpstr>Arial</vt:lpstr>
      <vt:lpstr>Calibri</vt:lpstr>
      <vt:lpstr>Calibri Light</vt:lpstr>
      <vt:lpstr>Manrope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Chee-Hong Hsia</dc:creator>
  <cp:lastModifiedBy>Chee-Hong Hsia</cp:lastModifiedBy>
  <cp:revision>10</cp:revision>
  <dcterms:created xsi:type="dcterms:W3CDTF">2022-09-09T19:24:59Z</dcterms:created>
  <dcterms:modified xsi:type="dcterms:W3CDTF">2022-09-11T15:50:24Z</dcterms:modified>
</cp:coreProperties>
</file>