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84" r:id="rId2"/>
    <p:sldId id="285" r:id="rId3"/>
    <p:sldId id="281" r:id="rId4"/>
    <p:sldId id="283" r:id="rId5"/>
  </p:sldIdLst>
  <p:sldSz cx="15544800" cy="10058400"/>
  <p:notesSz cx="9601200" cy="15087600"/>
  <p:defaultTextStyle>
    <a:defPPr>
      <a:defRPr lang="en-US"/>
    </a:defPPr>
    <a:lvl1pPr algn="l" rtl="0" fontAlgn="base">
      <a:spcBef>
        <a:spcPct val="0"/>
      </a:spcBef>
      <a:spcAft>
        <a:spcPct val="0"/>
      </a:spcAft>
      <a:defRPr sz="29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9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9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9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9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9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9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9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9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20" userDrawn="1">
          <p15:clr>
            <a:srgbClr val="A4A3A4"/>
          </p15:clr>
        </p15:guide>
        <p15:guide id="2" pos="1872" userDrawn="1">
          <p15:clr>
            <a:srgbClr val="A4A3A4"/>
          </p15:clr>
        </p15:guide>
        <p15:guide id="3" orient="horz" pos="1392" userDrawn="1">
          <p15:clr>
            <a:srgbClr val="A4A3A4"/>
          </p15:clr>
        </p15:guide>
        <p15:guide id="4" orient="horz" pos="5136" userDrawn="1">
          <p15:clr>
            <a:srgbClr val="A4A3A4"/>
          </p15:clr>
        </p15:guide>
        <p15:guide id="5" pos="4608" userDrawn="1">
          <p15:clr>
            <a:srgbClr val="A4A3A4"/>
          </p15:clr>
        </p15:guide>
        <p15:guide id="6" pos="7392" userDrawn="1">
          <p15:clr>
            <a:srgbClr val="A4A3A4"/>
          </p15:clr>
        </p15:guide>
      </p15:sldGuideLst>
    </p:ext>
    <p:ext uri="{2D200454-40CA-4A62-9FC3-DE9A4176ACB9}">
      <p15:notesGuideLst xmlns:p15="http://schemas.microsoft.com/office/powerpoint/2012/main">
        <p15:guide id="1" orient="horz" pos="4752">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0080"/>
    <a:srgbClr val="FF6600"/>
    <a:srgbClr val="394C88"/>
    <a:srgbClr val="FF6666"/>
    <a:srgbClr val="FBBF85"/>
    <a:srgbClr val="F75200"/>
    <a:srgbClr val="F87F2D"/>
    <a:srgbClr val="77A0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p:restoredTop sz="80000"/>
  </p:normalViewPr>
  <p:slideViewPr>
    <p:cSldViewPr snapToObjects="1" showGuides="1">
      <p:cViewPr varScale="1">
        <p:scale>
          <a:sx n="69" d="100"/>
          <a:sy n="69" d="100"/>
        </p:scale>
        <p:origin x="1312" y="200"/>
      </p:cViewPr>
      <p:guideLst>
        <p:guide orient="horz" pos="3120"/>
        <p:guide pos="1872"/>
        <p:guide orient="horz" pos="1392"/>
        <p:guide orient="horz" pos="5136"/>
        <p:guide pos="4608"/>
        <p:guide pos="739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48" d="100"/>
          <a:sy n="48" d="100"/>
        </p:scale>
        <p:origin x="-3560" y="-144"/>
      </p:cViewPr>
      <p:guideLst>
        <p:guide orient="horz" pos="4752"/>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4063"/>
          </a:xfrm>
          <a:prstGeom prst="rect">
            <a:avLst/>
          </a:prstGeom>
        </p:spPr>
        <p:txBody>
          <a:bodyPr vert="horz" wrap="square" lIns="133448" tIns="66724" rIns="133448" bIns="66724" numCol="1" anchor="t" anchorCtr="0" compatLnSpc="1">
            <a:prstTxWarp prst="textNoShape">
              <a:avLst/>
            </a:prstTxWarp>
          </a:bodyPr>
          <a:lstStyle>
            <a:lvl1pPr>
              <a:defRPr sz="1800">
                <a:latin typeface="Arial" pitchFamily="-111" charset="0"/>
                <a:ea typeface="+mn-ea"/>
                <a:cs typeface="+mn-cs"/>
              </a:defRPr>
            </a:lvl1pPr>
          </a:lstStyle>
          <a:p>
            <a:pPr>
              <a:defRPr/>
            </a:pPr>
            <a:endParaRPr lang="en-US"/>
          </a:p>
        </p:txBody>
      </p:sp>
      <p:sp>
        <p:nvSpPr>
          <p:cNvPr id="3" name="Date Placeholder 2"/>
          <p:cNvSpPr>
            <a:spLocks noGrp="1"/>
          </p:cNvSpPr>
          <p:nvPr>
            <p:ph type="dt" sz="quarter" idx="1"/>
          </p:nvPr>
        </p:nvSpPr>
        <p:spPr>
          <a:xfrm>
            <a:off x="5438775" y="0"/>
            <a:ext cx="4160838" cy="754063"/>
          </a:xfrm>
          <a:prstGeom prst="rect">
            <a:avLst/>
          </a:prstGeom>
        </p:spPr>
        <p:txBody>
          <a:bodyPr vert="horz" wrap="square" lIns="133448" tIns="66724" rIns="133448" bIns="66724" numCol="1" anchor="t" anchorCtr="0" compatLnSpc="1">
            <a:prstTxWarp prst="textNoShape">
              <a:avLst/>
            </a:prstTxWarp>
          </a:bodyPr>
          <a:lstStyle>
            <a:lvl1pPr algn="r">
              <a:defRPr sz="1800"/>
            </a:lvl1pPr>
          </a:lstStyle>
          <a:p>
            <a:pPr>
              <a:defRPr/>
            </a:pPr>
            <a:fld id="{BEF62087-7C23-DC41-B342-1D91C88102BC}" type="datetime1">
              <a:rPr lang="en-US"/>
              <a:pPr>
                <a:defRPr/>
              </a:pPr>
              <a:t>7/20/21</a:t>
            </a:fld>
            <a:endParaRPr lang="en-US"/>
          </a:p>
        </p:txBody>
      </p:sp>
      <p:sp>
        <p:nvSpPr>
          <p:cNvPr id="4" name="Footer Placeholder 3"/>
          <p:cNvSpPr>
            <a:spLocks noGrp="1"/>
          </p:cNvSpPr>
          <p:nvPr>
            <p:ph type="ftr" sz="quarter" idx="2"/>
          </p:nvPr>
        </p:nvSpPr>
        <p:spPr>
          <a:xfrm>
            <a:off x="0" y="14331950"/>
            <a:ext cx="4160838" cy="752475"/>
          </a:xfrm>
          <a:prstGeom prst="rect">
            <a:avLst/>
          </a:prstGeom>
        </p:spPr>
        <p:txBody>
          <a:bodyPr vert="horz" wrap="square" lIns="133448" tIns="66724" rIns="133448" bIns="66724" numCol="1" anchor="b" anchorCtr="0" compatLnSpc="1">
            <a:prstTxWarp prst="textNoShape">
              <a:avLst/>
            </a:prstTxWarp>
          </a:bodyPr>
          <a:lstStyle>
            <a:lvl1pPr>
              <a:defRPr sz="1800">
                <a:latin typeface="Arial" pitchFamily="-111"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5438775" y="14331950"/>
            <a:ext cx="4160838" cy="752475"/>
          </a:xfrm>
          <a:prstGeom prst="rect">
            <a:avLst/>
          </a:prstGeom>
        </p:spPr>
        <p:txBody>
          <a:bodyPr vert="horz" wrap="square" lIns="133448" tIns="66724" rIns="133448" bIns="66724" numCol="1" anchor="b" anchorCtr="0" compatLnSpc="1">
            <a:prstTxWarp prst="textNoShape">
              <a:avLst/>
            </a:prstTxWarp>
          </a:bodyPr>
          <a:lstStyle>
            <a:lvl1pPr algn="r">
              <a:defRPr sz="1800"/>
            </a:lvl1pPr>
          </a:lstStyle>
          <a:p>
            <a:pPr>
              <a:defRPr/>
            </a:pPr>
            <a:fld id="{96A0A922-1324-F24F-B26C-E6A73BEAD849}" type="slidenum">
              <a:rPr lang="en-US"/>
              <a:pPr>
                <a:defRPr/>
              </a:pPr>
              <a:t>‹#›</a:t>
            </a:fld>
            <a:endParaRPr lang="en-US"/>
          </a:p>
        </p:txBody>
      </p:sp>
    </p:spTree>
    <p:extLst>
      <p:ext uri="{BB962C8B-B14F-4D97-AF65-F5344CB8AC3E}">
        <p14:creationId xmlns:p14="http://schemas.microsoft.com/office/powerpoint/2010/main" val="307748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754063"/>
          </a:xfrm>
          <a:prstGeom prst="rect">
            <a:avLst/>
          </a:prstGeom>
          <a:noFill/>
          <a:ln w="9525">
            <a:noFill/>
            <a:miter lim="800000"/>
            <a:headEnd/>
            <a:tailEnd/>
          </a:ln>
          <a:effectLst/>
        </p:spPr>
        <p:txBody>
          <a:bodyPr vert="horz" wrap="square" lIns="141067" tIns="70534" rIns="141067" bIns="70534" numCol="1" anchor="t" anchorCtr="0" compatLnSpc="1">
            <a:prstTxWarp prst="textNoShape">
              <a:avLst/>
            </a:prstTxWarp>
          </a:bodyPr>
          <a:lstStyle>
            <a:lvl1pPr defTabSz="1409700">
              <a:defRPr sz="1900">
                <a:latin typeface="Arial" pitchFamily="-111"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5438775" y="0"/>
            <a:ext cx="4160838" cy="754063"/>
          </a:xfrm>
          <a:prstGeom prst="rect">
            <a:avLst/>
          </a:prstGeom>
          <a:noFill/>
          <a:ln w="9525">
            <a:noFill/>
            <a:miter lim="800000"/>
            <a:headEnd/>
            <a:tailEnd/>
          </a:ln>
          <a:effectLst/>
        </p:spPr>
        <p:txBody>
          <a:bodyPr vert="horz" wrap="square" lIns="141067" tIns="70534" rIns="141067" bIns="70534" numCol="1" anchor="t" anchorCtr="0" compatLnSpc="1">
            <a:prstTxWarp prst="textNoShape">
              <a:avLst/>
            </a:prstTxWarp>
          </a:bodyPr>
          <a:lstStyle>
            <a:lvl1pPr algn="r" defTabSz="1409700">
              <a:defRPr sz="1900">
                <a:latin typeface="Arial" pitchFamily="-111"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28625" y="1131888"/>
            <a:ext cx="8742363" cy="56578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960438" y="7167563"/>
            <a:ext cx="7680325" cy="6788150"/>
          </a:xfrm>
          <a:prstGeom prst="rect">
            <a:avLst/>
          </a:prstGeom>
          <a:noFill/>
          <a:ln w="9525">
            <a:noFill/>
            <a:miter lim="800000"/>
            <a:headEnd/>
            <a:tailEnd/>
          </a:ln>
          <a:effectLst/>
        </p:spPr>
        <p:txBody>
          <a:bodyPr vert="horz" wrap="square" lIns="141067" tIns="70534" rIns="141067" bIns="7053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14331950"/>
            <a:ext cx="4160838" cy="752475"/>
          </a:xfrm>
          <a:prstGeom prst="rect">
            <a:avLst/>
          </a:prstGeom>
          <a:noFill/>
          <a:ln w="9525">
            <a:noFill/>
            <a:miter lim="800000"/>
            <a:headEnd/>
            <a:tailEnd/>
          </a:ln>
          <a:effectLst/>
        </p:spPr>
        <p:txBody>
          <a:bodyPr vert="horz" wrap="square" lIns="141067" tIns="70534" rIns="141067" bIns="70534" numCol="1" anchor="b" anchorCtr="0" compatLnSpc="1">
            <a:prstTxWarp prst="textNoShape">
              <a:avLst/>
            </a:prstTxWarp>
          </a:bodyPr>
          <a:lstStyle>
            <a:lvl1pPr defTabSz="1409700">
              <a:defRPr sz="1900">
                <a:latin typeface="Arial" pitchFamily="-111"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5438775" y="14331950"/>
            <a:ext cx="4160838" cy="752475"/>
          </a:xfrm>
          <a:prstGeom prst="rect">
            <a:avLst/>
          </a:prstGeom>
          <a:noFill/>
          <a:ln w="9525">
            <a:noFill/>
            <a:miter lim="800000"/>
            <a:headEnd/>
            <a:tailEnd/>
          </a:ln>
          <a:effectLst/>
        </p:spPr>
        <p:txBody>
          <a:bodyPr vert="horz" wrap="square" lIns="141067" tIns="70534" rIns="141067" bIns="70534" numCol="1" anchor="b" anchorCtr="0" compatLnSpc="1">
            <a:prstTxWarp prst="textNoShape">
              <a:avLst/>
            </a:prstTxWarp>
          </a:bodyPr>
          <a:lstStyle>
            <a:lvl1pPr algn="r" defTabSz="1409700">
              <a:defRPr sz="1900"/>
            </a:lvl1pPr>
          </a:lstStyle>
          <a:p>
            <a:pPr>
              <a:defRPr/>
            </a:pPr>
            <a:fld id="{B0EA37B3-2DB0-3A45-8EC9-10114FA53A48}" type="slidenum">
              <a:rPr lang="en-US"/>
              <a:pPr>
                <a:defRPr/>
              </a:pPr>
              <a:t>‹#›</a:t>
            </a:fld>
            <a:endParaRPr lang="en-US"/>
          </a:p>
        </p:txBody>
      </p:sp>
    </p:spTree>
    <p:extLst>
      <p:ext uri="{BB962C8B-B14F-4D97-AF65-F5344CB8AC3E}">
        <p14:creationId xmlns:p14="http://schemas.microsoft.com/office/powerpoint/2010/main" val="216764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Uitleg</a:t>
            </a:r>
            <a:r>
              <a:rPr lang="en-US" dirty="0"/>
              <a:t> over canvas </a:t>
            </a:r>
            <a:r>
              <a:rPr lang="en-US" dirty="0" err="1"/>
              <a:t>en</a:t>
            </a:r>
            <a:r>
              <a:rPr lang="en-US" dirty="0"/>
              <a:t> de </a:t>
            </a:r>
            <a:r>
              <a:rPr lang="en-US" dirty="0" err="1"/>
              <a:t>wijizigingen</a:t>
            </a:r>
            <a:r>
              <a:rPr lang="en-US" dirty="0"/>
              <a:t> </a:t>
            </a:r>
            <a:r>
              <a:rPr lang="en-US" dirty="0" err="1"/>
              <a:t>tussen</a:t>
            </a:r>
            <a:r>
              <a:rPr lang="en-US" dirty="0"/>
              <a:t> v1 </a:t>
            </a:r>
            <a:r>
              <a:rPr lang="en-US" dirty="0" err="1"/>
              <a:t>en</a:t>
            </a:r>
            <a:r>
              <a:rPr lang="en-US" dirty="0"/>
              <a:t> v2 https://</a:t>
            </a:r>
            <a:r>
              <a:rPr lang="en-US" dirty="0" err="1"/>
              <a:t>jeffgothelf.com</a:t>
            </a:r>
            <a:r>
              <a:rPr lang="en-US" dirty="0"/>
              <a:t>/blog/leanuxcanvas-v2/</a:t>
            </a:r>
          </a:p>
          <a:p>
            <a:r>
              <a:rPr lang="en-US" dirty="0"/>
              <a:t>Video </a:t>
            </a:r>
            <a:r>
              <a:rPr lang="en-US" dirty="0" err="1"/>
              <a:t>uitleg</a:t>
            </a:r>
            <a:r>
              <a:rPr lang="en-US" dirty="0"/>
              <a:t> (</a:t>
            </a:r>
            <a:r>
              <a:rPr lang="en-US" dirty="0" err="1"/>
              <a:t>engels</a:t>
            </a:r>
            <a:r>
              <a:rPr lang="en-US" dirty="0"/>
              <a:t>) van Jeff Gothelf over het canvas (15m): https://</a:t>
            </a:r>
            <a:r>
              <a:rPr lang="en-US" dirty="0" err="1"/>
              <a:t>jeffgothelf.com</a:t>
            </a:r>
            <a:r>
              <a:rPr lang="en-US" dirty="0"/>
              <a:t>/blog/how-to-use-the-lean-</a:t>
            </a:r>
            <a:r>
              <a:rPr lang="en-US" dirty="0" err="1"/>
              <a:t>ux</a:t>
            </a:r>
            <a:r>
              <a:rPr lang="en-US" dirty="0"/>
              <a:t>-canvas/ </a:t>
            </a:r>
          </a:p>
          <a:p>
            <a:endParaRPr lang="en-US" dirty="0"/>
          </a:p>
          <a:p>
            <a:r>
              <a:rPr lang="en-US" dirty="0" err="1"/>
              <a:t>Dit</a:t>
            </a:r>
            <a:r>
              <a:rPr lang="en-US" dirty="0"/>
              <a:t> canvas is </a:t>
            </a:r>
            <a:r>
              <a:rPr lang="en-US" dirty="0" err="1"/>
              <a:t>vertaald</a:t>
            </a:r>
            <a:r>
              <a:rPr lang="en-US" dirty="0"/>
              <a:t> door </a:t>
            </a:r>
            <a:r>
              <a:rPr lang="en-US" dirty="0" err="1"/>
              <a:t>Sjoerd</a:t>
            </a:r>
            <a:r>
              <a:rPr lang="en-US" dirty="0"/>
              <a:t> </a:t>
            </a:r>
            <a:r>
              <a:rPr lang="en-US" dirty="0" err="1"/>
              <a:t>Kranendonk</a:t>
            </a:r>
            <a:r>
              <a:rPr lang="en-US" dirty="0"/>
              <a:t> </a:t>
            </a:r>
            <a:r>
              <a:rPr lang="en-US" dirty="0" err="1"/>
              <a:t>voor</a:t>
            </a:r>
            <a:r>
              <a:rPr lang="en-US" dirty="0"/>
              <a:t> Scrum Facilitators </a:t>
            </a:r>
            <a:r>
              <a:rPr lang="en-US" dirty="0" err="1"/>
              <a:t>en</a:t>
            </a:r>
            <a:r>
              <a:rPr lang="en-US" dirty="0"/>
              <a:t> </a:t>
            </a:r>
            <a:r>
              <a:rPr lang="en-US" dirty="0" err="1"/>
              <a:t>beschikbaar</a:t>
            </a:r>
            <a:r>
              <a:rPr lang="en-US" dirty="0"/>
              <a:t> </a:t>
            </a:r>
            <a:r>
              <a:rPr lang="en-US" dirty="0" err="1"/>
              <a:t>onder</a:t>
            </a:r>
            <a:r>
              <a:rPr lang="en-US" dirty="0"/>
              <a:t> CC BY-NC-SA https://</a:t>
            </a:r>
            <a:r>
              <a:rPr lang="en-US" dirty="0" err="1"/>
              <a:t>creativecommons.org</a:t>
            </a:r>
            <a:r>
              <a:rPr lang="en-US" dirty="0"/>
              <a:t>/licenses/by-</a:t>
            </a:r>
            <a:r>
              <a:rPr lang="en-US" dirty="0" err="1"/>
              <a:t>nc</a:t>
            </a:r>
            <a:r>
              <a:rPr lang="en-US" dirty="0"/>
              <a:t>-</a:t>
            </a:r>
            <a:r>
              <a:rPr lang="en-US" dirty="0" err="1"/>
              <a:t>sa</a:t>
            </a:r>
            <a:r>
              <a:rPr lang="en-US" dirty="0"/>
              <a:t>/3.0/ </a:t>
            </a:r>
          </a:p>
          <a:p>
            <a:r>
              <a:rPr lang="en-US" dirty="0" err="1"/>
              <a:t>Vind</a:t>
            </a:r>
            <a:r>
              <a:rPr lang="en-US" dirty="0"/>
              <a:t> de </a:t>
            </a:r>
            <a:r>
              <a:rPr lang="en-US" dirty="0" err="1"/>
              <a:t>nieuwste</a:t>
            </a:r>
            <a:r>
              <a:rPr lang="en-US" dirty="0"/>
              <a:t> </a:t>
            </a:r>
            <a:r>
              <a:rPr lang="en-US" dirty="0" err="1"/>
              <a:t>versie</a:t>
            </a:r>
            <a:r>
              <a:rPr lang="en-US" dirty="0"/>
              <a:t> van </a:t>
            </a:r>
            <a:r>
              <a:rPr lang="en-US" dirty="0" err="1"/>
              <a:t>dit</a:t>
            </a:r>
            <a:r>
              <a:rPr lang="en-US" dirty="0"/>
              <a:t> </a:t>
            </a:r>
            <a:r>
              <a:rPr lang="en-US" dirty="0" err="1"/>
              <a:t>vertaalde</a:t>
            </a:r>
            <a:r>
              <a:rPr lang="en-US" dirty="0"/>
              <a:t> canvas </a:t>
            </a:r>
            <a:r>
              <a:rPr lang="en-US" dirty="0" err="1"/>
              <a:t>en</a:t>
            </a:r>
            <a:r>
              <a:rPr lang="en-US" dirty="0"/>
              <a:t> </a:t>
            </a:r>
            <a:r>
              <a:rPr lang="en-US" dirty="0" err="1"/>
              <a:t>andere</a:t>
            </a:r>
            <a:r>
              <a:rPr lang="en-US" dirty="0"/>
              <a:t> gratis </a:t>
            </a:r>
            <a:r>
              <a:rPr lang="en-US" dirty="0" err="1"/>
              <a:t>producten</a:t>
            </a:r>
            <a:r>
              <a:rPr lang="en-US" dirty="0"/>
              <a:t> op http://</a:t>
            </a:r>
            <a:r>
              <a:rPr lang="en-US" dirty="0" err="1"/>
              <a:t>www.scrumfacilitators.nl</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1</a:t>
            </a:fld>
            <a:endParaRPr lang="en-US"/>
          </a:p>
        </p:txBody>
      </p:sp>
    </p:spTree>
    <p:extLst>
      <p:ext uri="{BB962C8B-B14F-4D97-AF65-F5344CB8AC3E}">
        <p14:creationId xmlns:p14="http://schemas.microsoft.com/office/powerpoint/2010/main" val="354781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Uitleg</a:t>
            </a:r>
            <a:r>
              <a:rPr lang="en-US" dirty="0"/>
              <a:t> over canvas </a:t>
            </a:r>
            <a:r>
              <a:rPr lang="en-US" dirty="0" err="1"/>
              <a:t>en</a:t>
            </a:r>
            <a:r>
              <a:rPr lang="en-US" dirty="0"/>
              <a:t> de </a:t>
            </a:r>
            <a:r>
              <a:rPr lang="en-US" dirty="0" err="1"/>
              <a:t>wijizigingen</a:t>
            </a:r>
            <a:r>
              <a:rPr lang="en-US" dirty="0"/>
              <a:t> </a:t>
            </a:r>
            <a:r>
              <a:rPr lang="en-US" dirty="0" err="1"/>
              <a:t>tussen</a:t>
            </a:r>
            <a:r>
              <a:rPr lang="en-US" dirty="0"/>
              <a:t> v1 </a:t>
            </a:r>
            <a:r>
              <a:rPr lang="en-US" dirty="0" err="1"/>
              <a:t>en</a:t>
            </a:r>
            <a:r>
              <a:rPr lang="en-US" dirty="0"/>
              <a:t> v2 https://</a:t>
            </a:r>
            <a:r>
              <a:rPr lang="en-US" dirty="0" err="1"/>
              <a:t>jeffgothelf.com</a:t>
            </a:r>
            <a:r>
              <a:rPr lang="en-US" dirty="0"/>
              <a:t>/blog/leanuxcanvas-v2/</a:t>
            </a:r>
          </a:p>
          <a:p>
            <a:r>
              <a:rPr lang="en-US" dirty="0"/>
              <a:t>Video </a:t>
            </a:r>
            <a:r>
              <a:rPr lang="en-US" dirty="0" err="1"/>
              <a:t>uitleg</a:t>
            </a:r>
            <a:r>
              <a:rPr lang="en-US" dirty="0"/>
              <a:t> (</a:t>
            </a:r>
            <a:r>
              <a:rPr lang="en-US" dirty="0" err="1"/>
              <a:t>engels</a:t>
            </a:r>
            <a:r>
              <a:rPr lang="en-US" dirty="0"/>
              <a:t>) van Jeff Gothelf over het canvas (15m): https://</a:t>
            </a:r>
            <a:r>
              <a:rPr lang="en-US" dirty="0" err="1"/>
              <a:t>jeffgothelf.com</a:t>
            </a:r>
            <a:r>
              <a:rPr lang="en-US" dirty="0"/>
              <a:t>/blog/how-to-use-the-lean-</a:t>
            </a:r>
            <a:r>
              <a:rPr lang="en-US" dirty="0" err="1"/>
              <a:t>ux</a:t>
            </a:r>
            <a:r>
              <a:rPr lang="en-US" dirty="0"/>
              <a:t>-canvas/ </a:t>
            </a:r>
          </a:p>
          <a:p>
            <a:endParaRPr lang="en-US" dirty="0"/>
          </a:p>
          <a:p>
            <a:r>
              <a:rPr lang="en-US" dirty="0" err="1"/>
              <a:t>Dit</a:t>
            </a:r>
            <a:r>
              <a:rPr lang="en-US" dirty="0"/>
              <a:t> canvas is </a:t>
            </a:r>
            <a:r>
              <a:rPr lang="en-US" dirty="0" err="1"/>
              <a:t>vertaald</a:t>
            </a:r>
            <a:r>
              <a:rPr lang="en-US" dirty="0"/>
              <a:t> door </a:t>
            </a:r>
            <a:r>
              <a:rPr lang="en-US" dirty="0" err="1"/>
              <a:t>Sjoerd</a:t>
            </a:r>
            <a:r>
              <a:rPr lang="en-US" dirty="0"/>
              <a:t> </a:t>
            </a:r>
            <a:r>
              <a:rPr lang="en-US" dirty="0" err="1"/>
              <a:t>Kranendonk</a:t>
            </a:r>
            <a:r>
              <a:rPr lang="en-US" dirty="0"/>
              <a:t> </a:t>
            </a:r>
            <a:r>
              <a:rPr lang="en-US" dirty="0" err="1"/>
              <a:t>voor</a:t>
            </a:r>
            <a:r>
              <a:rPr lang="en-US" dirty="0"/>
              <a:t> Scrum Facilitators </a:t>
            </a:r>
            <a:r>
              <a:rPr lang="en-US" dirty="0" err="1"/>
              <a:t>en</a:t>
            </a:r>
            <a:r>
              <a:rPr lang="en-US" dirty="0"/>
              <a:t> </a:t>
            </a:r>
            <a:r>
              <a:rPr lang="en-US" dirty="0" err="1"/>
              <a:t>beschikbaar</a:t>
            </a:r>
            <a:r>
              <a:rPr lang="en-US" dirty="0"/>
              <a:t> </a:t>
            </a:r>
            <a:r>
              <a:rPr lang="en-US" dirty="0" err="1"/>
              <a:t>onder</a:t>
            </a:r>
            <a:r>
              <a:rPr lang="en-US" dirty="0"/>
              <a:t> CC BY-NC-SA https://</a:t>
            </a:r>
            <a:r>
              <a:rPr lang="en-US" dirty="0" err="1"/>
              <a:t>creativecommons.org</a:t>
            </a:r>
            <a:r>
              <a:rPr lang="en-US" dirty="0"/>
              <a:t>/licenses/by-</a:t>
            </a:r>
            <a:r>
              <a:rPr lang="en-US" dirty="0" err="1"/>
              <a:t>nc</a:t>
            </a:r>
            <a:r>
              <a:rPr lang="en-US" dirty="0"/>
              <a:t>-</a:t>
            </a:r>
            <a:r>
              <a:rPr lang="en-US" dirty="0" err="1"/>
              <a:t>sa</a:t>
            </a:r>
            <a:r>
              <a:rPr lang="en-US" dirty="0"/>
              <a:t>/3.0/ </a:t>
            </a:r>
          </a:p>
          <a:p>
            <a:r>
              <a:rPr lang="en-US" dirty="0" err="1"/>
              <a:t>Vind</a:t>
            </a:r>
            <a:r>
              <a:rPr lang="en-US" dirty="0"/>
              <a:t> de </a:t>
            </a:r>
            <a:r>
              <a:rPr lang="en-US" dirty="0" err="1"/>
              <a:t>nieuwste</a:t>
            </a:r>
            <a:r>
              <a:rPr lang="en-US" dirty="0"/>
              <a:t> </a:t>
            </a:r>
            <a:r>
              <a:rPr lang="en-US" dirty="0" err="1"/>
              <a:t>versie</a:t>
            </a:r>
            <a:r>
              <a:rPr lang="en-US" dirty="0"/>
              <a:t> van </a:t>
            </a:r>
            <a:r>
              <a:rPr lang="en-US" dirty="0" err="1"/>
              <a:t>dit</a:t>
            </a:r>
            <a:r>
              <a:rPr lang="en-US" dirty="0"/>
              <a:t> </a:t>
            </a:r>
            <a:r>
              <a:rPr lang="en-US" dirty="0" err="1"/>
              <a:t>vertaalde</a:t>
            </a:r>
            <a:r>
              <a:rPr lang="en-US" dirty="0"/>
              <a:t> canvas </a:t>
            </a:r>
            <a:r>
              <a:rPr lang="en-US" dirty="0" err="1"/>
              <a:t>en</a:t>
            </a:r>
            <a:r>
              <a:rPr lang="en-US" dirty="0"/>
              <a:t> </a:t>
            </a:r>
            <a:r>
              <a:rPr lang="en-US" dirty="0" err="1"/>
              <a:t>andere</a:t>
            </a:r>
            <a:r>
              <a:rPr lang="en-US" dirty="0"/>
              <a:t> gratis </a:t>
            </a:r>
            <a:r>
              <a:rPr lang="en-US" dirty="0" err="1"/>
              <a:t>producten</a:t>
            </a:r>
            <a:r>
              <a:rPr lang="en-US" dirty="0"/>
              <a:t> op http://</a:t>
            </a:r>
            <a:r>
              <a:rPr lang="en-US"/>
              <a:t>www.scrumfacilitators.nl</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2</a:t>
            </a:fld>
            <a:endParaRPr lang="en-US"/>
          </a:p>
        </p:txBody>
      </p:sp>
    </p:spTree>
    <p:extLst>
      <p:ext uri="{BB962C8B-B14F-4D97-AF65-F5344CB8AC3E}">
        <p14:creationId xmlns:p14="http://schemas.microsoft.com/office/powerpoint/2010/main" val="1891976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Origineel</a:t>
            </a:r>
            <a:r>
              <a:rPr lang="en-US" dirty="0"/>
              <a:t> </a:t>
            </a:r>
            <a:r>
              <a:rPr lang="en-US" dirty="0" err="1"/>
              <a:t>engels</a:t>
            </a:r>
            <a:r>
              <a:rPr lang="en-US" dirty="0"/>
              <a:t> canvas </a:t>
            </a:r>
            <a:r>
              <a:rPr lang="en-US" dirty="0" err="1"/>
              <a:t>bijgevoegd</a:t>
            </a:r>
            <a:r>
              <a:rPr lang="en-US" dirty="0"/>
              <a:t> </a:t>
            </a:r>
            <a:r>
              <a:rPr lang="en-US" dirty="0" err="1"/>
              <a:t>als</a:t>
            </a:r>
            <a:r>
              <a:rPr lang="en-US" dirty="0"/>
              <a:t> </a:t>
            </a:r>
            <a:r>
              <a:rPr lang="en-US" dirty="0" err="1"/>
              <a:t>referentiepunt</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3</a:t>
            </a:fld>
            <a:endParaRPr lang="en-US"/>
          </a:p>
        </p:txBody>
      </p:sp>
    </p:spTree>
    <p:extLst>
      <p:ext uri="{BB962C8B-B14F-4D97-AF65-F5344CB8AC3E}">
        <p14:creationId xmlns:p14="http://schemas.microsoft.com/office/powerpoint/2010/main" val="197719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Origineel</a:t>
            </a:r>
            <a:r>
              <a:rPr lang="en-US" dirty="0"/>
              <a:t> </a:t>
            </a:r>
            <a:r>
              <a:rPr lang="en-US" dirty="0" err="1"/>
              <a:t>engels</a:t>
            </a:r>
            <a:r>
              <a:rPr lang="en-US" dirty="0"/>
              <a:t> canvas </a:t>
            </a:r>
            <a:r>
              <a:rPr lang="en-US" dirty="0" err="1"/>
              <a:t>bijgevoegd</a:t>
            </a:r>
            <a:r>
              <a:rPr lang="en-US" dirty="0"/>
              <a:t> </a:t>
            </a:r>
            <a:r>
              <a:rPr lang="en-US" dirty="0" err="1"/>
              <a:t>als</a:t>
            </a:r>
            <a:r>
              <a:rPr lang="en-US" dirty="0"/>
              <a:t> </a:t>
            </a:r>
            <a:r>
              <a:rPr lang="en-US" dirty="0" err="1"/>
              <a:t>referentiepunt</a:t>
            </a:r>
            <a:endParaRPr lang="en-US" dirty="0"/>
          </a:p>
        </p:txBody>
      </p:sp>
      <p:sp>
        <p:nvSpPr>
          <p:cNvPr id="4" name="Slide Number Placeholder 3"/>
          <p:cNvSpPr>
            <a:spLocks noGrp="1"/>
          </p:cNvSpPr>
          <p:nvPr>
            <p:ph type="sldNum" sz="quarter" idx="10"/>
          </p:nvPr>
        </p:nvSpPr>
        <p:spPr/>
        <p:txBody>
          <a:bodyPr/>
          <a:lstStyle/>
          <a:p>
            <a:pPr>
              <a:defRPr/>
            </a:pPr>
            <a:fld id="{B0EA37B3-2DB0-3A45-8EC9-10114FA53A48}" type="slidenum">
              <a:rPr lang="en-US" smtClean="0"/>
              <a:pPr>
                <a:defRPr/>
              </a:pPr>
              <a:t>4</a:t>
            </a:fld>
            <a:endParaRPr lang="en-US"/>
          </a:p>
        </p:txBody>
      </p:sp>
    </p:spTree>
    <p:extLst>
      <p:ext uri="{BB962C8B-B14F-4D97-AF65-F5344CB8AC3E}">
        <p14:creationId xmlns:p14="http://schemas.microsoft.com/office/powerpoint/2010/main" val="424293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225" y="3124200"/>
            <a:ext cx="13214350" cy="2155825"/>
          </a:xfrm>
        </p:spPr>
        <p:txBody>
          <a:bodyPr/>
          <a:lstStyle/>
          <a:p>
            <a:r>
              <a:rPr lang="en-US"/>
              <a:t>Click to edit Master title style</a:t>
            </a:r>
          </a:p>
        </p:txBody>
      </p:sp>
      <p:sp>
        <p:nvSpPr>
          <p:cNvPr id="3" name="Subtitle 2"/>
          <p:cNvSpPr>
            <a:spLocks noGrp="1"/>
          </p:cNvSpPr>
          <p:nvPr>
            <p:ph type="subTitle" idx="1"/>
          </p:nvPr>
        </p:nvSpPr>
        <p:spPr>
          <a:xfrm>
            <a:off x="2332038" y="5699125"/>
            <a:ext cx="10880725" cy="2571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E082D7-7351-FD46-A144-A8103CEB05A0}" type="slidenum">
              <a:rPr lang="en-US"/>
              <a:pPr>
                <a:defRPr/>
              </a:pPr>
              <a:t>‹#›</a:t>
            </a:fld>
            <a:endParaRPr lang="en-US"/>
          </a:p>
        </p:txBody>
      </p:sp>
    </p:spTree>
    <p:extLst>
      <p:ext uri="{BB962C8B-B14F-4D97-AF65-F5344CB8AC3E}">
        <p14:creationId xmlns:p14="http://schemas.microsoft.com/office/powerpoint/2010/main" val="6013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E1D6EB-DBCC-114D-9AD4-9D6E23757A25}" type="slidenum">
              <a:rPr lang="en-US"/>
              <a:pPr>
                <a:defRPr/>
              </a:pPr>
              <a:t>‹#›</a:t>
            </a:fld>
            <a:endParaRPr lang="en-US"/>
          </a:p>
        </p:txBody>
      </p:sp>
    </p:spTree>
    <p:extLst>
      <p:ext uri="{BB962C8B-B14F-4D97-AF65-F5344CB8AC3E}">
        <p14:creationId xmlns:p14="http://schemas.microsoft.com/office/powerpoint/2010/main" val="40361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663" y="403225"/>
            <a:ext cx="3497262" cy="858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7875" y="403225"/>
            <a:ext cx="10339388" cy="858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832E2A-B297-C842-8179-6499AA6064B5}" type="slidenum">
              <a:rPr lang="en-US"/>
              <a:pPr>
                <a:defRPr/>
              </a:pPr>
              <a:t>‹#›</a:t>
            </a:fld>
            <a:endParaRPr lang="en-US"/>
          </a:p>
        </p:txBody>
      </p:sp>
    </p:spTree>
    <p:extLst>
      <p:ext uri="{BB962C8B-B14F-4D97-AF65-F5344CB8AC3E}">
        <p14:creationId xmlns:p14="http://schemas.microsoft.com/office/powerpoint/2010/main" val="256593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55854F-772B-D445-85E5-89B716B84F02}" type="slidenum">
              <a:rPr lang="en-US"/>
              <a:pPr>
                <a:defRPr/>
              </a:pPr>
              <a:t>‹#›</a:t>
            </a:fld>
            <a:endParaRPr lang="en-US"/>
          </a:p>
        </p:txBody>
      </p:sp>
    </p:spTree>
    <p:extLst>
      <p:ext uri="{BB962C8B-B14F-4D97-AF65-F5344CB8AC3E}">
        <p14:creationId xmlns:p14="http://schemas.microsoft.com/office/powerpoint/2010/main" val="305662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725" y="6462713"/>
            <a:ext cx="13212763" cy="19986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228725" y="4262438"/>
            <a:ext cx="13212763" cy="2200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998A4F-23CD-0941-A19E-DD508BCDC3A2}" type="slidenum">
              <a:rPr lang="en-US"/>
              <a:pPr>
                <a:defRPr/>
              </a:pPr>
              <a:t>‹#›</a:t>
            </a:fld>
            <a:endParaRPr lang="en-US"/>
          </a:p>
        </p:txBody>
      </p:sp>
    </p:spTree>
    <p:extLst>
      <p:ext uri="{BB962C8B-B14F-4D97-AF65-F5344CB8AC3E}">
        <p14:creationId xmlns:p14="http://schemas.microsoft.com/office/powerpoint/2010/main" val="742864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7875" y="2346325"/>
            <a:ext cx="6918325" cy="663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48600" y="2346325"/>
            <a:ext cx="6918325" cy="663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0F012E-BC58-4343-BDE9-6ED1081CF59F}" type="slidenum">
              <a:rPr lang="en-US"/>
              <a:pPr>
                <a:defRPr/>
              </a:pPr>
              <a:t>‹#›</a:t>
            </a:fld>
            <a:endParaRPr lang="en-US"/>
          </a:p>
        </p:txBody>
      </p:sp>
    </p:spTree>
    <p:extLst>
      <p:ext uri="{BB962C8B-B14F-4D97-AF65-F5344CB8AC3E}">
        <p14:creationId xmlns:p14="http://schemas.microsoft.com/office/powerpoint/2010/main" val="35303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77875" y="2251075"/>
            <a:ext cx="6867525"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875" y="3189288"/>
            <a:ext cx="6867525"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96225" y="2251075"/>
            <a:ext cx="6870700" cy="9382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96225" y="3189288"/>
            <a:ext cx="6870700" cy="57959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99C23C0-C871-7A44-BD62-271751C1940C}" type="slidenum">
              <a:rPr lang="en-US"/>
              <a:pPr>
                <a:defRPr/>
              </a:pPr>
              <a:t>‹#›</a:t>
            </a:fld>
            <a:endParaRPr lang="en-US"/>
          </a:p>
        </p:txBody>
      </p:sp>
    </p:spTree>
    <p:extLst>
      <p:ext uri="{BB962C8B-B14F-4D97-AF65-F5344CB8AC3E}">
        <p14:creationId xmlns:p14="http://schemas.microsoft.com/office/powerpoint/2010/main" val="255942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8B8EAE-E78D-DB42-8AF7-5D8C625C8293}" type="slidenum">
              <a:rPr lang="en-US"/>
              <a:pPr>
                <a:defRPr/>
              </a:pPr>
              <a:t>‹#›</a:t>
            </a:fld>
            <a:endParaRPr lang="en-US"/>
          </a:p>
        </p:txBody>
      </p:sp>
    </p:spTree>
    <p:extLst>
      <p:ext uri="{BB962C8B-B14F-4D97-AF65-F5344CB8AC3E}">
        <p14:creationId xmlns:p14="http://schemas.microsoft.com/office/powerpoint/2010/main" val="50106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7EF2CA-84A2-B849-8ABE-09806FAADEAE}" type="slidenum">
              <a:rPr lang="en-US"/>
              <a:pPr>
                <a:defRPr/>
              </a:pPr>
              <a:t>‹#›</a:t>
            </a:fld>
            <a:endParaRPr lang="en-US"/>
          </a:p>
        </p:txBody>
      </p:sp>
    </p:spTree>
    <p:extLst>
      <p:ext uri="{BB962C8B-B14F-4D97-AF65-F5344CB8AC3E}">
        <p14:creationId xmlns:p14="http://schemas.microsoft.com/office/powerpoint/2010/main" val="117632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875" y="400050"/>
            <a:ext cx="5113338" cy="17049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6076950" y="400050"/>
            <a:ext cx="8689975" cy="8585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7875" y="2105025"/>
            <a:ext cx="5113338" cy="6880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0AD89F-3829-FA41-B09A-DC3D925E3708}" type="slidenum">
              <a:rPr lang="en-US"/>
              <a:pPr>
                <a:defRPr/>
              </a:pPr>
              <a:t>‹#›</a:t>
            </a:fld>
            <a:endParaRPr lang="en-US"/>
          </a:p>
        </p:txBody>
      </p:sp>
    </p:spTree>
    <p:extLst>
      <p:ext uri="{BB962C8B-B14F-4D97-AF65-F5344CB8AC3E}">
        <p14:creationId xmlns:p14="http://schemas.microsoft.com/office/powerpoint/2010/main" val="68980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413" y="7040563"/>
            <a:ext cx="9328150" cy="8318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046413" y="898525"/>
            <a:ext cx="9328150" cy="6035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3046413" y="7872413"/>
            <a:ext cx="9328150" cy="11795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0DB810-2D64-B44D-B79E-6FB6D5706AEA}" type="slidenum">
              <a:rPr lang="en-US"/>
              <a:pPr>
                <a:defRPr/>
              </a:pPr>
              <a:t>‹#›</a:t>
            </a:fld>
            <a:endParaRPr lang="en-US"/>
          </a:p>
        </p:txBody>
      </p:sp>
    </p:spTree>
    <p:extLst>
      <p:ext uri="{BB962C8B-B14F-4D97-AF65-F5344CB8AC3E}">
        <p14:creationId xmlns:p14="http://schemas.microsoft.com/office/powerpoint/2010/main" val="314759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77875" y="403225"/>
            <a:ext cx="13989050" cy="16764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6304" tIns="73152" rIns="146304" bIns="7315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77875" y="2346325"/>
            <a:ext cx="13989050" cy="66389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6304" tIns="73152" rIns="146304" bIns="7315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77875" y="9159875"/>
            <a:ext cx="3625850" cy="698500"/>
          </a:xfrm>
          <a:prstGeom prst="rect">
            <a:avLst/>
          </a:prstGeom>
          <a:noFill/>
          <a:ln w="9525">
            <a:noFill/>
            <a:miter lim="800000"/>
            <a:headEnd/>
            <a:tailEnd/>
          </a:ln>
          <a:effectLst/>
        </p:spPr>
        <p:txBody>
          <a:bodyPr vert="horz" wrap="square" lIns="146304" tIns="73152" rIns="146304" bIns="73152" numCol="1" anchor="t" anchorCtr="0" compatLnSpc="1">
            <a:prstTxWarp prst="textNoShape">
              <a:avLst/>
            </a:prstTxWarp>
          </a:bodyPr>
          <a:lstStyle>
            <a:lvl1pPr>
              <a:defRPr sz="2200">
                <a:latin typeface="Arial" pitchFamily="-111"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5311775" y="9159875"/>
            <a:ext cx="4921250" cy="698500"/>
          </a:xfrm>
          <a:prstGeom prst="rect">
            <a:avLst/>
          </a:prstGeom>
          <a:noFill/>
          <a:ln w="9525">
            <a:noFill/>
            <a:miter lim="800000"/>
            <a:headEnd/>
            <a:tailEnd/>
          </a:ln>
          <a:effectLst/>
        </p:spPr>
        <p:txBody>
          <a:bodyPr vert="horz" wrap="square" lIns="146304" tIns="73152" rIns="146304" bIns="73152" numCol="1" anchor="t" anchorCtr="0" compatLnSpc="1">
            <a:prstTxWarp prst="textNoShape">
              <a:avLst/>
            </a:prstTxWarp>
          </a:bodyPr>
          <a:lstStyle>
            <a:lvl1pPr algn="ctr">
              <a:defRPr sz="2200">
                <a:latin typeface="Arial" pitchFamily="-111"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11141075" y="9159875"/>
            <a:ext cx="3625850" cy="698500"/>
          </a:xfrm>
          <a:prstGeom prst="rect">
            <a:avLst/>
          </a:prstGeom>
          <a:noFill/>
          <a:ln w="9525">
            <a:noFill/>
            <a:miter lim="800000"/>
            <a:headEnd/>
            <a:tailEnd/>
          </a:ln>
          <a:effectLst/>
        </p:spPr>
        <p:txBody>
          <a:bodyPr vert="horz" wrap="square" lIns="146304" tIns="73152" rIns="146304" bIns="73152" numCol="1" anchor="t" anchorCtr="0" compatLnSpc="1">
            <a:prstTxWarp prst="textNoShape">
              <a:avLst/>
            </a:prstTxWarp>
          </a:bodyPr>
          <a:lstStyle>
            <a:lvl1pPr algn="r">
              <a:defRPr sz="2200"/>
            </a:lvl1pPr>
          </a:lstStyle>
          <a:p>
            <a:pPr>
              <a:defRPr/>
            </a:pPr>
            <a:fld id="{DF9ADF22-AEA1-9E47-B592-A0D955AAD4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63675" rtl="0" eaLnBrk="0" fontAlgn="base" hangingPunct="0">
        <a:spcBef>
          <a:spcPct val="0"/>
        </a:spcBef>
        <a:spcAft>
          <a:spcPct val="0"/>
        </a:spcAft>
        <a:defRPr sz="7000">
          <a:solidFill>
            <a:schemeClr val="tx2"/>
          </a:solidFill>
          <a:latin typeface="+mj-lt"/>
          <a:ea typeface="ＭＳ Ｐゴシック" charset="-128"/>
          <a:cs typeface="ＭＳ Ｐゴシック" charset="-128"/>
        </a:defRPr>
      </a:lvl1pPr>
      <a:lvl2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2pPr>
      <a:lvl3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3pPr>
      <a:lvl4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4pPr>
      <a:lvl5pPr algn="ctr" defTabSz="1463675" rtl="0" eaLnBrk="0" fontAlgn="base" hangingPunct="0">
        <a:spcBef>
          <a:spcPct val="0"/>
        </a:spcBef>
        <a:spcAft>
          <a:spcPct val="0"/>
        </a:spcAft>
        <a:defRPr sz="7000">
          <a:solidFill>
            <a:schemeClr val="tx2"/>
          </a:solidFill>
          <a:latin typeface="Arial" charset="0"/>
          <a:ea typeface="ＭＳ Ｐゴシック" charset="-128"/>
          <a:cs typeface="ＭＳ Ｐゴシック" charset="-128"/>
        </a:defRPr>
      </a:lvl5pPr>
      <a:lvl6pPr marL="457200" algn="ctr" defTabSz="1463675" rtl="0" fontAlgn="base">
        <a:spcBef>
          <a:spcPct val="0"/>
        </a:spcBef>
        <a:spcAft>
          <a:spcPct val="0"/>
        </a:spcAft>
        <a:defRPr sz="7000">
          <a:solidFill>
            <a:schemeClr val="tx2"/>
          </a:solidFill>
          <a:latin typeface="Arial" charset="0"/>
        </a:defRPr>
      </a:lvl6pPr>
      <a:lvl7pPr marL="914400" algn="ctr" defTabSz="1463675" rtl="0" fontAlgn="base">
        <a:spcBef>
          <a:spcPct val="0"/>
        </a:spcBef>
        <a:spcAft>
          <a:spcPct val="0"/>
        </a:spcAft>
        <a:defRPr sz="7000">
          <a:solidFill>
            <a:schemeClr val="tx2"/>
          </a:solidFill>
          <a:latin typeface="Arial" charset="0"/>
        </a:defRPr>
      </a:lvl7pPr>
      <a:lvl8pPr marL="1371600" algn="ctr" defTabSz="1463675" rtl="0" fontAlgn="base">
        <a:spcBef>
          <a:spcPct val="0"/>
        </a:spcBef>
        <a:spcAft>
          <a:spcPct val="0"/>
        </a:spcAft>
        <a:defRPr sz="7000">
          <a:solidFill>
            <a:schemeClr val="tx2"/>
          </a:solidFill>
          <a:latin typeface="Arial" charset="0"/>
        </a:defRPr>
      </a:lvl8pPr>
      <a:lvl9pPr marL="1828800" algn="ctr" defTabSz="1463675" rtl="0" fontAlgn="base">
        <a:spcBef>
          <a:spcPct val="0"/>
        </a:spcBef>
        <a:spcAft>
          <a:spcPct val="0"/>
        </a:spcAft>
        <a:defRPr sz="7000">
          <a:solidFill>
            <a:schemeClr val="tx2"/>
          </a:solidFill>
          <a:latin typeface="Arial" charset="0"/>
        </a:defRPr>
      </a:lvl9pPr>
    </p:titleStyle>
    <p:bodyStyle>
      <a:lvl1pPr marL="549275" indent="-549275" algn="l" defTabSz="1463675" rtl="0" eaLnBrk="0" fontAlgn="base" hangingPunct="0">
        <a:spcBef>
          <a:spcPct val="20000"/>
        </a:spcBef>
        <a:spcAft>
          <a:spcPct val="0"/>
        </a:spcAft>
        <a:buChar char="•"/>
        <a:defRPr sz="5100">
          <a:solidFill>
            <a:schemeClr val="tx1"/>
          </a:solidFill>
          <a:latin typeface="+mn-lt"/>
          <a:ea typeface="ＭＳ Ｐゴシック" charset="-128"/>
          <a:cs typeface="ＭＳ Ｐゴシック" charset="-128"/>
        </a:defRPr>
      </a:lvl1pPr>
      <a:lvl2pPr marL="1189038" indent="-457200" algn="l" defTabSz="1463675" rtl="0" eaLnBrk="0" fontAlgn="base" hangingPunct="0">
        <a:spcBef>
          <a:spcPct val="20000"/>
        </a:spcBef>
        <a:spcAft>
          <a:spcPct val="0"/>
        </a:spcAft>
        <a:buChar char="–"/>
        <a:defRPr sz="4500">
          <a:solidFill>
            <a:schemeClr val="tx1"/>
          </a:solidFill>
          <a:latin typeface="+mn-lt"/>
          <a:ea typeface="ＭＳ Ｐゴシック" charset="-128"/>
        </a:defRPr>
      </a:lvl2pPr>
      <a:lvl3pPr marL="1828800" indent="-365125" algn="l" defTabSz="1463675" rtl="0" eaLnBrk="0" fontAlgn="base" hangingPunct="0">
        <a:spcBef>
          <a:spcPct val="20000"/>
        </a:spcBef>
        <a:spcAft>
          <a:spcPct val="0"/>
        </a:spcAft>
        <a:buChar char="•"/>
        <a:defRPr sz="3800">
          <a:solidFill>
            <a:schemeClr val="tx1"/>
          </a:solidFill>
          <a:latin typeface="+mn-lt"/>
          <a:ea typeface="ＭＳ Ｐゴシック" charset="-128"/>
        </a:defRPr>
      </a:lvl3pPr>
      <a:lvl4pPr marL="2560638" indent="-366713" algn="l" defTabSz="1463675" rtl="0" eaLnBrk="0" fontAlgn="base" hangingPunct="0">
        <a:spcBef>
          <a:spcPct val="20000"/>
        </a:spcBef>
        <a:spcAft>
          <a:spcPct val="0"/>
        </a:spcAft>
        <a:buChar char="–"/>
        <a:defRPr sz="3200">
          <a:solidFill>
            <a:schemeClr val="tx1"/>
          </a:solidFill>
          <a:latin typeface="+mn-lt"/>
          <a:ea typeface="ＭＳ Ｐゴシック" charset="-128"/>
        </a:defRPr>
      </a:lvl4pPr>
      <a:lvl5pPr marL="3292475" indent="-366713" algn="l" defTabSz="1463675" rtl="0" eaLnBrk="0" fontAlgn="base" hangingPunct="0">
        <a:spcBef>
          <a:spcPct val="20000"/>
        </a:spcBef>
        <a:spcAft>
          <a:spcPct val="0"/>
        </a:spcAft>
        <a:buChar char="»"/>
        <a:defRPr sz="3200">
          <a:solidFill>
            <a:schemeClr val="tx1"/>
          </a:solidFill>
          <a:latin typeface="+mn-lt"/>
          <a:ea typeface="ＭＳ Ｐゴシック" charset="-128"/>
        </a:defRPr>
      </a:lvl5pPr>
      <a:lvl6pPr marL="3749675" indent="-366713" algn="l" defTabSz="1463675" rtl="0" fontAlgn="base">
        <a:spcBef>
          <a:spcPct val="20000"/>
        </a:spcBef>
        <a:spcAft>
          <a:spcPct val="0"/>
        </a:spcAft>
        <a:buChar char="»"/>
        <a:defRPr sz="3200">
          <a:solidFill>
            <a:schemeClr val="tx1"/>
          </a:solidFill>
          <a:latin typeface="+mn-lt"/>
        </a:defRPr>
      </a:lvl6pPr>
      <a:lvl7pPr marL="4206875" indent="-366713" algn="l" defTabSz="1463675" rtl="0" fontAlgn="base">
        <a:spcBef>
          <a:spcPct val="20000"/>
        </a:spcBef>
        <a:spcAft>
          <a:spcPct val="0"/>
        </a:spcAft>
        <a:buChar char="»"/>
        <a:defRPr sz="3200">
          <a:solidFill>
            <a:schemeClr val="tx1"/>
          </a:solidFill>
          <a:latin typeface="+mn-lt"/>
        </a:defRPr>
      </a:lvl7pPr>
      <a:lvl8pPr marL="4664075" indent="-366713" algn="l" defTabSz="1463675" rtl="0" fontAlgn="base">
        <a:spcBef>
          <a:spcPct val="20000"/>
        </a:spcBef>
        <a:spcAft>
          <a:spcPct val="0"/>
        </a:spcAft>
        <a:buChar char="»"/>
        <a:defRPr sz="3200">
          <a:solidFill>
            <a:schemeClr val="tx1"/>
          </a:solidFill>
          <a:latin typeface="+mn-lt"/>
        </a:defRPr>
      </a:lvl8pPr>
      <a:lvl9pPr marL="5121275" indent="-366713" algn="l" defTabSz="1463675" rtl="0" fontAlgn="base">
        <a:spcBef>
          <a:spcPct val="20000"/>
        </a:spcBef>
        <a:spcAft>
          <a:spcPct val="0"/>
        </a:spcAft>
        <a:buChar char="»"/>
        <a:defRPr sz="3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nl-NL"/>
          </a:p>
        </p:txBody>
      </p:sp>
      <p:sp>
        <p:nvSpPr>
          <p:cNvPr id="26627" name="TextBox 2"/>
          <p:cNvSpPr txBox="1">
            <a:spLocks noChangeArrowheads="1"/>
          </p:cNvSpPr>
          <p:nvPr/>
        </p:nvSpPr>
        <p:spPr bwMode="auto">
          <a:xfrm>
            <a:off x="152399" y="228600"/>
            <a:ext cx="57149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nl-NL" sz="3600" dirty="0" err="1">
                <a:latin typeface="Helvetica" charset="0"/>
                <a:cs typeface="Helvetica" charset="0"/>
              </a:rPr>
              <a:t>Lean</a:t>
            </a:r>
            <a:r>
              <a:rPr lang="nl-NL" sz="3600" dirty="0">
                <a:latin typeface="Helvetica" charset="0"/>
                <a:cs typeface="Helvetica" charset="0"/>
              </a:rPr>
              <a:t> UX Canvas</a:t>
            </a:r>
            <a:r>
              <a:rPr lang="nl-NL" sz="2000" dirty="0">
                <a:latin typeface="Helvetica" charset="0"/>
                <a:cs typeface="Helvetica" charset="0"/>
              </a:rPr>
              <a:t> (v2 – NL1)</a:t>
            </a:r>
            <a:endParaRPr lang="nl-NL" sz="3600" dirty="0">
              <a:latin typeface="Helvetica" charset="0"/>
              <a:cs typeface="Helvetica" charset="0"/>
            </a:endParaRP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a:t>
            </a:r>
          </a:p>
          <a:p>
            <a:pPr>
              <a:defRPr/>
            </a:pPr>
            <a:r>
              <a:rPr lang="nl-NL" sz="1000" dirty="0">
                <a:latin typeface="Helvetica Neue"/>
                <a:cs typeface="Helvetica Neue"/>
              </a:rPr>
              <a:t>Welke types gebruiker (</a:t>
            </a:r>
            <a:r>
              <a:rPr lang="nl-NL" sz="1000" dirty="0" err="1">
                <a:latin typeface="Helvetica Neue"/>
                <a:cs typeface="Helvetica Neue"/>
              </a:rPr>
              <a:t>personas</a:t>
            </a:r>
            <a:r>
              <a:rPr lang="nl-NL" sz="1000" dirty="0">
                <a:latin typeface="Helvetica Neue"/>
                <a:cs typeface="Helvetica Neue"/>
              </a:rPr>
              <a:t>) en klanten moeten we ons eerst op richten?</a:t>
            </a:r>
          </a:p>
          <a:p>
            <a:pPr>
              <a:defRPr/>
            </a:pPr>
            <a:r>
              <a:rPr lang="nl-NL" sz="1000" i="1" dirty="0">
                <a:latin typeface="Helvetica Neue"/>
                <a:cs typeface="Helvetica Neue"/>
              </a:rPr>
              <a:t>(Tip: Wie neemt onze product of dienst af? Wie gebruikt het? Wie ondersteunt of richt in? </a:t>
            </a:r>
            <a:r>
              <a:rPr lang="nl-NL" sz="1000" i="1" dirty="0" err="1">
                <a:latin typeface="Helvetica Neue"/>
                <a:cs typeface="Helvetica Neue"/>
              </a:rPr>
              <a:t>Etc</a:t>
            </a:r>
            <a:r>
              <a:rPr lang="nl-NL" sz="1000" i="1" dirty="0">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Oplossingen</a:t>
            </a:r>
          </a:p>
          <a:p>
            <a:pPr>
              <a:defRPr/>
            </a:pPr>
            <a:r>
              <a:rPr lang="nl-NL" sz="1000" dirty="0">
                <a:latin typeface="Helvetica Neue"/>
                <a:cs typeface="Helvetica Neue"/>
              </a:rPr>
              <a:t>Wat kunnen we mogelijk gaan aanbieden, waarmee we ons organisatieprobleem oplossen, en tegelijkertijd de behoeftes van onze klanten en gebruikers vervullen? </a:t>
            </a:r>
          </a:p>
          <a:p>
            <a:pPr>
              <a:defRPr/>
            </a:pPr>
            <a:r>
              <a:rPr lang="nl-NL" sz="1000" i="1" dirty="0">
                <a:latin typeface="Helvetica Neue"/>
                <a:cs typeface="Helvetica Neue"/>
              </a:rPr>
              <a:t>(Tip: Maak een lijst van nieuwe ideeën, functionaliteiten, aanpassingen etc. Dit kunnen producten en diensten zijn.)</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Gebruikersuitkomsten &amp; -voordelen</a:t>
            </a:r>
          </a:p>
          <a:p>
            <a:pPr>
              <a:defRPr/>
            </a:pPr>
            <a:r>
              <a:rPr lang="nl-NL" sz="1000" dirty="0">
                <a:latin typeface="Helvetica Neue"/>
                <a:cs typeface="Helvetica Neue"/>
              </a:rPr>
              <a:t>Waarom gebruikt iemand ons product of dienst? Welk voordeel behalen gebruikers van ons aanbod? Welke gedragsverandering kunnen we waarnemen om te weten of zij hun doelen hebben bereikt?</a:t>
            </a:r>
          </a:p>
          <a:p>
            <a:pPr>
              <a:defRPr/>
            </a:pPr>
            <a:r>
              <a:rPr lang="nl-NL" sz="1000" i="1" dirty="0">
                <a:latin typeface="Helvetica Neue"/>
                <a:cs typeface="Helvetica Neue"/>
              </a:rPr>
              <a:t>(</a:t>
            </a:r>
            <a:r>
              <a:rPr lang="nl-NL" sz="1000" i="1" dirty="0" err="1">
                <a:latin typeface="Helvetica Neue"/>
                <a:cs typeface="Helvetica Neue"/>
              </a:rPr>
              <a:t>Bijvoorbeld</a:t>
            </a:r>
            <a:r>
              <a:rPr lang="nl-NL" sz="1000" i="1" dirty="0">
                <a:latin typeface="Helvetica Neue"/>
                <a:cs typeface="Helvetica Neue"/>
              </a:rPr>
              <a:t>: geld besparen, promoveren, meer tijd doorbrengen met familie. Wat wordt mooier, beter, groter, meer?)</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Hypothesen</a:t>
            </a:r>
          </a:p>
          <a:p>
            <a:pPr>
              <a:defRPr/>
            </a:pPr>
            <a:r>
              <a:rPr lang="nl-NL" sz="1000" dirty="0">
                <a:latin typeface="Helvetica Neue"/>
                <a:cs typeface="Helvetica Neue"/>
              </a:rPr>
              <a:t>Combineer de aannames uit 2, 3, 4 &amp; 5 tot een hypothese verklaring: </a:t>
            </a:r>
            <a:br>
              <a:rPr lang="nl-NL" sz="1000" dirty="0">
                <a:latin typeface="Helvetica Neue"/>
                <a:cs typeface="Helvetica Neue"/>
              </a:rPr>
            </a:br>
            <a:r>
              <a:rPr lang="nl-NL" sz="1000" i="1" dirty="0">
                <a:latin typeface="Helvetica Neue"/>
                <a:cs typeface="Helvetica Neue"/>
              </a:rPr>
              <a:t>“Wij geloven dat [organisatie-uitkomst] wordt bereikt wanneer [gebruiker] [voordeel] behaalt met [functionaliteit].”</a:t>
            </a:r>
          </a:p>
          <a:p>
            <a:pPr>
              <a:defRPr/>
            </a:pPr>
            <a:r>
              <a:rPr lang="nl-NL" sz="1000" i="1" dirty="0">
                <a:latin typeface="Helvetica Neue"/>
                <a:cs typeface="Helvetica Neue"/>
              </a:rPr>
              <a:t>(Tip: elke Hypothese bevat slechts een functionaliteit.)</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de minimale hoeveelheid werk die we moeten doen om het volgende belangrijkste inzicht te verkrijgen?</a:t>
            </a:r>
          </a:p>
          <a:p>
            <a:pPr>
              <a:defRPr/>
            </a:pPr>
            <a:r>
              <a:rPr lang="nl-NL" sz="1000" dirty="0">
                <a:latin typeface="Helvetica Neue"/>
                <a:cs typeface="Helvetica Neue"/>
              </a:rPr>
              <a:t>Ontwerp experimenten om zo snel mogelijk te ontdekken of je riskantste aanname waar of onwaar is. </a:t>
            </a:r>
            <a:endParaRPr lang="nl-NL" sz="1000" b="1" dirty="0">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a:latin typeface="Helvetica Neue"/>
                <a:cs typeface="Helvetica Neue"/>
              </a:rPr>
              <a:t>Organisatieprobleem</a:t>
            </a:r>
          </a:p>
          <a:p>
            <a:pPr>
              <a:defRPr/>
            </a:pPr>
            <a:r>
              <a:rPr lang="nl-NL" sz="1000">
                <a:latin typeface="Helvetica Neue"/>
                <a:cs typeface="Helvetica Neue"/>
              </a:rPr>
              <a:t>Welk probleeem van de organisatie proberen we op te lossen? </a:t>
            </a:r>
            <a:br>
              <a:rPr lang="nl-NL" sz="1000">
                <a:latin typeface="Helvetica Neue"/>
                <a:cs typeface="Helvetica Neue"/>
              </a:rPr>
            </a:br>
            <a:r>
              <a:rPr lang="nl-NL" sz="1000" i="1">
                <a:latin typeface="Helvetica Neue"/>
                <a:cs typeface="Helvetica Neue"/>
              </a:rPr>
              <a:t>(Tip: Denk aan je huidige producten en diensten en hoe deze waarde leveren, maar ook veranderingen in de markt/omgeving, leveringskanalen, competitie en klantgedrag.)</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Organisatie-uitkomsten </a:t>
            </a:r>
            <a:br>
              <a:rPr lang="nl-NL" sz="2000" b="1" dirty="0">
                <a:latin typeface="Helvetica Neue"/>
                <a:cs typeface="Helvetica Neue"/>
              </a:rPr>
            </a:br>
            <a:r>
              <a:rPr lang="nl-NL" sz="1000" dirty="0">
                <a:latin typeface="Helvetica Neue"/>
                <a:cs typeface="Helvetica Neue"/>
              </a:rPr>
              <a:t>Hoe weten we of het organisatieprobleem is opgelost? Wat gaan we meten? </a:t>
            </a:r>
          </a:p>
          <a:p>
            <a:pPr>
              <a:defRPr/>
            </a:pPr>
            <a:r>
              <a:rPr lang="nl-NL" sz="1000" i="1" dirty="0">
                <a:latin typeface="Helvetica Neue"/>
                <a:cs typeface="Helvetica Neue"/>
              </a:rPr>
              <a:t>(Tip: Wat zullen mensen/klanten anders gaan doen als onze oplossingen werken? Denk aan metingen van klantsucces, zoals gemiddelde waarde van orders, doorgebrachte tijd, tijd tot taaksucces en terugkeerverhouding)</a:t>
            </a:r>
          </a:p>
        </p:txBody>
      </p:sp>
      <p:sp>
        <p:nvSpPr>
          <p:cNvPr id="26637" name="Rectangle 15"/>
          <p:cNvSpPr>
            <a:spLocks noChangeArrowheads="1"/>
          </p:cNvSpPr>
          <p:nvPr/>
        </p:nvSpPr>
        <p:spPr bwMode="auto">
          <a:xfrm>
            <a:off x="5638800" y="325438"/>
            <a:ext cx="6934200" cy="547687"/>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nchor="t"/>
          <a:lstStyle/>
          <a:p>
            <a:pPr defTabSz="1463675"/>
            <a:r>
              <a:rPr lang="nl-NL" sz="1000" dirty="0">
                <a:latin typeface="Helvetica Neue" charset="0"/>
                <a:cs typeface="Helvetica Neue" charset="0"/>
              </a:rPr>
              <a:t>Naam van het initiatief:</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nl-NL" sz="1000">
                <a:latin typeface="Helvetica Neue" charset="0"/>
                <a:cs typeface="Helvetica Neue" charset="0"/>
              </a:rPr>
              <a:t>Datum:</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nl-NL" sz="1000">
                <a:latin typeface="Helvetica Neue" charset="0"/>
                <a:cs typeface="Helvetica Neue" charset="0"/>
              </a:rPr>
              <a:t>Versie:</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nl-NL"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nl-NL" sz="1600" dirty="0">
                <a:latin typeface="Helvetica Neue" charset="0"/>
                <a:ea typeface="Helvetica Neue" charset="0"/>
                <a:cs typeface="Helvetica Neue" charset="0"/>
              </a:rPr>
              <a:t>Download het originele </a:t>
            </a:r>
            <a:r>
              <a:rPr lang="nl-NL" sz="1600" dirty="0" err="1">
                <a:latin typeface="Helvetica Neue" charset="0"/>
                <a:ea typeface="Helvetica Neue" charset="0"/>
                <a:cs typeface="Helvetica Neue" charset="0"/>
              </a:rPr>
              <a:t>engelse</a:t>
            </a:r>
            <a:r>
              <a:rPr lang="nl-NL" sz="1600" dirty="0">
                <a:latin typeface="Helvetica Neue" charset="0"/>
                <a:ea typeface="Helvetica Neue" charset="0"/>
                <a:cs typeface="Helvetica Neue" charset="0"/>
              </a:rPr>
              <a:t> canvas op: </a:t>
            </a:r>
            <a:r>
              <a:rPr lang="nl-NL" sz="1600" b="1" u="sng" dirty="0" err="1">
                <a:latin typeface="Helvetica Neue" charset="0"/>
                <a:ea typeface="Helvetica Neue" charset="0"/>
                <a:cs typeface="Helvetica Neue" charset="0"/>
              </a:rPr>
              <a:t>www.jeffgothelf.com</a:t>
            </a:r>
            <a:r>
              <a:rPr lang="nl-NL" sz="1600" b="1" u="sng" dirty="0">
                <a:latin typeface="Helvetica Neue" charset="0"/>
                <a:ea typeface="Helvetica Neue" charset="0"/>
                <a:cs typeface="Helvetica Neue" charset="0"/>
              </a:rPr>
              <a:t>/blog/leanuxcanvas-v2</a:t>
            </a:r>
            <a:r>
              <a:rPr lang="nl-NL" sz="1600" dirty="0">
                <a:latin typeface="Helvetica Neue" charset="0"/>
                <a:ea typeface="Helvetica Neue" charset="0"/>
                <a:cs typeface="Helvetica Neue" charset="0"/>
              </a:rPr>
              <a:t>  </a:t>
            </a:r>
            <a:r>
              <a:rPr lang="nl-NL" sz="2400" dirty="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het belangrijkste dat we als eerste moeten leren?</a:t>
            </a:r>
          </a:p>
          <a:p>
            <a:pPr>
              <a:defRPr/>
            </a:pPr>
            <a:r>
              <a:rPr lang="nl-NL" sz="1000" dirty="0">
                <a:latin typeface="Helvetica Neue"/>
                <a:cs typeface="Helvetica Neue"/>
              </a:rPr>
              <a:t>Identificeer de riskantste aannames voor elke hypothese uit Box 6. Bepaal vervolgens uit al die aannames de huidige meest riskante. Dit is meestal een aanname die, wanneer deze onwaar is, het volledige idee zinloos maakt.</a:t>
            </a:r>
          </a:p>
          <a:p>
            <a:pPr>
              <a:defRPr/>
            </a:pPr>
            <a:r>
              <a:rPr lang="nl-NL" sz="1000" i="1" dirty="0">
                <a:latin typeface="Helvetica Neue"/>
                <a:cs typeface="Helvetica Neue"/>
              </a:rPr>
              <a:t>(Tip: Focus in de beginfase van het werken aan een nieuw initiatief of hypothese op risico voor waarde, en later pas op haalbaarheid en uitvoerbaarheid.) </a:t>
            </a:r>
          </a:p>
        </p:txBody>
      </p:sp>
    </p:spTree>
    <p:extLst>
      <p:ext uri="{BB962C8B-B14F-4D97-AF65-F5344CB8AC3E}">
        <p14:creationId xmlns:p14="http://schemas.microsoft.com/office/powerpoint/2010/main" val="41824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nl-NL"/>
          </a:p>
        </p:txBody>
      </p:sp>
      <p:sp>
        <p:nvSpPr>
          <p:cNvPr id="26627" name="TextBox 2"/>
          <p:cNvSpPr txBox="1">
            <a:spLocks noChangeArrowheads="1"/>
          </p:cNvSpPr>
          <p:nvPr/>
        </p:nvSpPr>
        <p:spPr bwMode="auto">
          <a:xfrm>
            <a:off x="152399" y="228600"/>
            <a:ext cx="57149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nl-NL" sz="3600" dirty="0" err="1">
                <a:latin typeface="Helvetica" charset="0"/>
                <a:cs typeface="Helvetica" charset="0"/>
              </a:rPr>
              <a:t>Lean</a:t>
            </a:r>
            <a:r>
              <a:rPr lang="nl-NL" sz="3600" dirty="0">
                <a:latin typeface="Helvetica" charset="0"/>
                <a:cs typeface="Helvetica" charset="0"/>
              </a:rPr>
              <a:t> UX Canvas</a:t>
            </a:r>
            <a:r>
              <a:rPr lang="nl-NL" sz="2000" dirty="0">
                <a:latin typeface="Helvetica" charset="0"/>
                <a:cs typeface="Helvetica" charset="0"/>
              </a:rPr>
              <a:t> (v2 – NL1)</a:t>
            </a:r>
            <a:endParaRPr lang="nl-NL" sz="3600" dirty="0">
              <a:latin typeface="Helvetica" charset="0"/>
              <a:cs typeface="Helvetica" charset="0"/>
            </a:endParaRP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a:t>
            </a:r>
          </a:p>
          <a:p>
            <a:pPr>
              <a:defRPr/>
            </a:pPr>
            <a:r>
              <a:rPr lang="nl-NL" sz="1000" dirty="0">
                <a:latin typeface="Helvetica Neue"/>
                <a:cs typeface="Helvetica Neue"/>
              </a:rPr>
              <a:t>Welke types gebruiker (</a:t>
            </a:r>
            <a:r>
              <a:rPr lang="nl-NL" sz="1000" dirty="0" err="1">
                <a:latin typeface="Helvetica Neue"/>
                <a:cs typeface="Helvetica Neue"/>
              </a:rPr>
              <a:t>personas</a:t>
            </a:r>
            <a:r>
              <a:rPr lang="nl-NL" sz="1000" dirty="0">
                <a:latin typeface="Helvetica Neue"/>
                <a:cs typeface="Helvetica Neue"/>
              </a:rPr>
              <a:t>) en klanten moeten we ons eerst op richten?</a:t>
            </a:r>
          </a:p>
          <a:p>
            <a:pPr>
              <a:defRPr/>
            </a:pPr>
            <a:r>
              <a:rPr lang="nl-NL" sz="1000" i="1" dirty="0">
                <a:latin typeface="Helvetica Neue"/>
                <a:cs typeface="Helvetica Neue"/>
              </a:rPr>
              <a:t>(Tip: Wie neemt onze product of dienst af? Wie gebruikt het? Wie ondersteunt of richt in? </a:t>
            </a:r>
            <a:r>
              <a:rPr lang="nl-NL" sz="1000" i="1" dirty="0" err="1">
                <a:latin typeface="Helvetica Neue"/>
                <a:cs typeface="Helvetica Neue"/>
              </a:rPr>
              <a:t>Etc</a:t>
            </a:r>
            <a:r>
              <a:rPr lang="nl-NL" sz="1000" i="1" dirty="0">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Oplossingen</a:t>
            </a:r>
          </a:p>
          <a:p>
            <a:pPr>
              <a:defRPr/>
            </a:pPr>
            <a:r>
              <a:rPr lang="nl-NL" sz="1000" dirty="0">
                <a:latin typeface="Helvetica Neue"/>
                <a:cs typeface="Helvetica Neue"/>
              </a:rPr>
              <a:t>Wat kunnen we mogelijk gaan aanbieden, waarmee we ons organisatieprobleem oplossen, en tegelijkertijd de behoeftes van onze klanten en gebruikers vervullen? </a:t>
            </a:r>
          </a:p>
          <a:p>
            <a:pPr>
              <a:defRPr/>
            </a:pPr>
            <a:r>
              <a:rPr lang="nl-NL" sz="1000" i="1" dirty="0">
                <a:latin typeface="Helvetica Neue"/>
                <a:cs typeface="Helvetica Neue"/>
              </a:rPr>
              <a:t>(Tip: Maak een lijst van nieuwe ideeën, functionaliteiten, aanpassingen etc. Dit kunnen producten en diensten zijn.)</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Gebruikersuitkomsten &amp; -voordelen</a:t>
            </a:r>
          </a:p>
          <a:p>
            <a:pPr>
              <a:defRPr/>
            </a:pPr>
            <a:r>
              <a:rPr lang="nl-NL" sz="1000" dirty="0">
                <a:latin typeface="Helvetica Neue"/>
                <a:cs typeface="Helvetica Neue"/>
              </a:rPr>
              <a:t>Waarom gebruikt iemand ons product of dienst? Welk voordeel behalen gebruikers van ons aanbod? Welke gedragsverandering kunnen we waarnemen om te weten of zij hun doelen hebben bereikt?</a:t>
            </a:r>
          </a:p>
          <a:p>
            <a:pPr>
              <a:defRPr/>
            </a:pPr>
            <a:r>
              <a:rPr lang="nl-NL" sz="1000" i="1" dirty="0">
                <a:latin typeface="Helvetica Neue"/>
                <a:cs typeface="Helvetica Neue"/>
              </a:rPr>
              <a:t>(</a:t>
            </a:r>
            <a:r>
              <a:rPr lang="nl-NL" sz="1000" i="1" dirty="0" err="1">
                <a:latin typeface="Helvetica Neue"/>
                <a:cs typeface="Helvetica Neue"/>
              </a:rPr>
              <a:t>Bijvoorbeld</a:t>
            </a:r>
            <a:r>
              <a:rPr lang="nl-NL" sz="1000" i="1" dirty="0">
                <a:latin typeface="Helvetica Neue"/>
                <a:cs typeface="Helvetica Neue"/>
              </a:rPr>
              <a:t>: geld besparen, promoveren, meer tijd doorbrengen met familie. Wat wordt mooier, beter, groter, meer?)</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Hypothesen</a:t>
            </a:r>
          </a:p>
          <a:p>
            <a:pPr>
              <a:defRPr/>
            </a:pPr>
            <a:r>
              <a:rPr lang="nl-NL" sz="1000" dirty="0">
                <a:latin typeface="Helvetica Neue"/>
                <a:cs typeface="Helvetica Neue"/>
              </a:rPr>
              <a:t>Combineer de aannames uit 2, 3, 4 &amp; 5 tot een hypothese verklaring: </a:t>
            </a:r>
            <a:br>
              <a:rPr lang="nl-NL" sz="1000" dirty="0">
                <a:latin typeface="Helvetica Neue"/>
                <a:cs typeface="Helvetica Neue"/>
              </a:rPr>
            </a:br>
            <a:r>
              <a:rPr lang="nl-NL" sz="1000" i="1" dirty="0">
                <a:latin typeface="Helvetica Neue"/>
                <a:cs typeface="Helvetica Neue"/>
              </a:rPr>
              <a:t>“Wij geloven dat [organisatie-uitkomst] wordt bereikt wanneer [gebruiker] [voordeel] behaalt met [functionaliteit].”</a:t>
            </a:r>
          </a:p>
          <a:p>
            <a:pPr>
              <a:defRPr/>
            </a:pPr>
            <a:r>
              <a:rPr lang="nl-NL" sz="1000" i="1" dirty="0">
                <a:latin typeface="Helvetica Neue"/>
                <a:cs typeface="Helvetica Neue"/>
              </a:rPr>
              <a:t>(Tip: elke Hypothese bevat slechts een functionaliteit.)</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de minimale hoeveelheid werk die we moeten doen om het volgende belangrijkste inzicht te verkrijgen?</a:t>
            </a:r>
          </a:p>
          <a:p>
            <a:pPr>
              <a:defRPr/>
            </a:pPr>
            <a:r>
              <a:rPr lang="nl-NL" sz="1000" dirty="0">
                <a:latin typeface="Helvetica Neue"/>
                <a:cs typeface="Helvetica Neue"/>
              </a:rPr>
              <a:t>Ontwerp experimenten om zo snel mogelijk te ontdekken of je riskantste aanname waar of onwaar is. </a:t>
            </a:r>
            <a:endParaRPr lang="nl-NL" sz="1000" b="1" dirty="0">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a:latin typeface="Helvetica Neue"/>
                <a:cs typeface="Helvetica Neue"/>
              </a:rPr>
              <a:t>Organisatieprobleem</a:t>
            </a:r>
          </a:p>
          <a:p>
            <a:pPr>
              <a:defRPr/>
            </a:pPr>
            <a:r>
              <a:rPr lang="nl-NL" sz="1000">
                <a:latin typeface="Helvetica Neue"/>
                <a:cs typeface="Helvetica Neue"/>
              </a:rPr>
              <a:t>Welk probleeem van de organisatie proberen we op te lossen? </a:t>
            </a:r>
            <a:br>
              <a:rPr lang="nl-NL" sz="1000">
                <a:latin typeface="Helvetica Neue"/>
                <a:cs typeface="Helvetica Neue"/>
              </a:rPr>
            </a:br>
            <a:r>
              <a:rPr lang="nl-NL" sz="1000" i="1">
                <a:latin typeface="Helvetica Neue"/>
                <a:cs typeface="Helvetica Neue"/>
              </a:rPr>
              <a:t>(Tip: Denk aan je huidige producten en diensten en hoe deze waarde leveren, maar ook veranderingen in de markt/omgeving, leveringskanalen, competitie en klantgedrag.)</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Organisatie-uitkomsten </a:t>
            </a:r>
            <a:br>
              <a:rPr lang="nl-NL" sz="2000" b="1" dirty="0">
                <a:latin typeface="Helvetica Neue"/>
                <a:cs typeface="Helvetica Neue"/>
              </a:rPr>
            </a:br>
            <a:r>
              <a:rPr lang="nl-NL" sz="1000" dirty="0">
                <a:latin typeface="Helvetica Neue"/>
                <a:cs typeface="Helvetica Neue"/>
              </a:rPr>
              <a:t>Hoe weten we of het organisatieprobleem is opgelost? Wat gaan we meten? </a:t>
            </a:r>
          </a:p>
          <a:p>
            <a:pPr>
              <a:defRPr/>
            </a:pPr>
            <a:r>
              <a:rPr lang="nl-NL" sz="1000" i="1" dirty="0">
                <a:latin typeface="Helvetica Neue"/>
                <a:cs typeface="Helvetica Neue"/>
              </a:rPr>
              <a:t>(Tip: Wat zullen mensen/klanten anders gaan doen als onze oplossingen werken? Denk aan metingen van klantsucces, zoals gemiddelde waarde van orders, doorgebrachte tijd, tijd tot taaksucces en terugkeerverhouding)</a:t>
            </a:r>
          </a:p>
        </p:txBody>
      </p:sp>
      <p:sp>
        <p:nvSpPr>
          <p:cNvPr id="26637" name="Rectangle 15"/>
          <p:cNvSpPr>
            <a:spLocks noChangeArrowheads="1"/>
          </p:cNvSpPr>
          <p:nvPr/>
        </p:nvSpPr>
        <p:spPr bwMode="auto">
          <a:xfrm>
            <a:off x="5638800" y="325438"/>
            <a:ext cx="6934200" cy="547687"/>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nchor="t"/>
          <a:lstStyle/>
          <a:p>
            <a:pPr defTabSz="1463675"/>
            <a:r>
              <a:rPr lang="nl-NL" sz="1000" dirty="0">
                <a:latin typeface="Helvetica Neue" charset="0"/>
                <a:cs typeface="Helvetica Neue" charset="0"/>
              </a:rPr>
              <a:t>Naam van het initiatief:</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nl-NL" sz="1000">
                <a:latin typeface="Helvetica Neue" charset="0"/>
                <a:cs typeface="Helvetica Neue" charset="0"/>
              </a:rPr>
              <a:t>Datum:</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nl-NL" sz="1000">
                <a:latin typeface="Helvetica Neue" charset="0"/>
                <a:cs typeface="Helvetica Neue" charset="0"/>
              </a:rPr>
              <a:t>Versie:</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nl-NL"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nl-NL" sz="13200" dirty="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nl-NL"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nl-NL" sz="1600" dirty="0">
                <a:latin typeface="Helvetica Neue" charset="0"/>
                <a:ea typeface="Helvetica Neue" charset="0"/>
                <a:cs typeface="Helvetica Neue" charset="0"/>
              </a:rPr>
              <a:t>Download het originele </a:t>
            </a:r>
            <a:r>
              <a:rPr lang="nl-NL" sz="1600" dirty="0" err="1">
                <a:latin typeface="Helvetica Neue" charset="0"/>
                <a:ea typeface="Helvetica Neue" charset="0"/>
                <a:cs typeface="Helvetica Neue" charset="0"/>
              </a:rPr>
              <a:t>engelse</a:t>
            </a:r>
            <a:r>
              <a:rPr lang="nl-NL" sz="1600" dirty="0">
                <a:latin typeface="Helvetica Neue" charset="0"/>
                <a:ea typeface="Helvetica Neue" charset="0"/>
                <a:cs typeface="Helvetica Neue" charset="0"/>
              </a:rPr>
              <a:t> canvas op: </a:t>
            </a:r>
            <a:r>
              <a:rPr lang="nl-NL" sz="1600" b="1" u="sng" dirty="0" err="1">
                <a:latin typeface="Helvetica Neue" charset="0"/>
                <a:ea typeface="Helvetica Neue" charset="0"/>
                <a:cs typeface="Helvetica Neue" charset="0"/>
              </a:rPr>
              <a:t>www.jeffgothelf.com</a:t>
            </a:r>
            <a:r>
              <a:rPr lang="nl-NL" sz="1600" b="1" u="sng" dirty="0">
                <a:latin typeface="Helvetica Neue" charset="0"/>
                <a:ea typeface="Helvetica Neue" charset="0"/>
                <a:cs typeface="Helvetica Neue" charset="0"/>
              </a:rPr>
              <a:t>/blog/leanuxcanvas-v2</a:t>
            </a:r>
            <a:r>
              <a:rPr lang="nl-NL" sz="1600" dirty="0">
                <a:latin typeface="Helvetica Neue" charset="0"/>
                <a:ea typeface="Helvetica Neue" charset="0"/>
                <a:cs typeface="Helvetica Neue" charset="0"/>
              </a:rPr>
              <a:t>  </a:t>
            </a:r>
            <a:r>
              <a:rPr lang="nl-NL" sz="2400" dirty="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nl-NL" sz="2000" b="1" dirty="0">
                <a:latin typeface="Helvetica Neue"/>
                <a:cs typeface="Helvetica Neue"/>
              </a:rPr>
              <a:t>Wat is het belangrijkste dat we als eerste moeten leren?</a:t>
            </a:r>
          </a:p>
          <a:p>
            <a:pPr>
              <a:defRPr/>
            </a:pPr>
            <a:r>
              <a:rPr lang="nl-NL" sz="1000" dirty="0">
                <a:latin typeface="Helvetica Neue"/>
                <a:cs typeface="Helvetica Neue"/>
              </a:rPr>
              <a:t>Identificeer de riskantste aannames voor elke hypothese uit Box 6. Bepaal vervolgens uit al die aannames de huidige meest riskante. Dit is meestal een aanname die, wanneer deze onwaar is, het volledige idee zinloos maakt.</a:t>
            </a:r>
          </a:p>
          <a:p>
            <a:pPr>
              <a:defRPr/>
            </a:pPr>
            <a:r>
              <a:rPr lang="nl-NL" sz="1000" i="1" dirty="0">
                <a:latin typeface="Helvetica Neue"/>
                <a:cs typeface="Helvetica Neue"/>
              </a:rPr>
              <a:t>(Tip: Focus in de beginfase van het werken aan een nieuw initiatief of hypothese op risico voor waarde, en later pas op haalbaarheid en uitvoerbaarheid.) </a:t>
            </a:r>
          </a:p>
        </p:txBody>
      </p:sp>
      <p:sp>
        <p:nvSpPr>
          <p:cNvPr id="29" name="Rectangle 28">
            <a:extLst>
              <a:ext uri="{FF2B5EF4-FFF2-40B4-BE49-F238E27FC236}">
                <a16:creationId xmlns:a16="http://schemas.microsoft.com/office/drawing/2014/main" id="{24167642-FCDC-EB4B-9B5F-959AB9FA096B}"/>
              </a:ext>
            </a:extLst>
          </p:cNvPr>
          <p:cNvSpPr/>
          <p:nvPr/>
        </p:nvSpPr>
        <p:spPr bwMode="auto">
          <a:xfrm>
            <a:off x="486064"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0" name="Rectangle 29">
            <a:extLst>
              <a:ext uri="{FF2B5EF4-FFF2-40B4-BE49-F238E27FC236}">
                <a16:creationId xmlns:a16="http://schemas.microsoft.com/office/drawing/2014/main" id="{36549D06-E89D-F147-A41B-B2A5F4173A8E}"/>
              </a:ext>
            </a:extLst>
          </p:cNvPr>
          <p:cNvSpPr/>
          <p:nvPr/>
        </p:nvSpPr>
        <p:spPr bwMode="auto">
          <a:xfrm>
            <a:off x="9677398"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C52ED9D2-6BAC-E141-9DF3-7AA8E5616AF8}"/>
              </a:ext>
            </a:extLst>
          </p:cNvPr>
          <p:cNvSpPr/>
          <p:nvPr/>
        </p:nvSpPr>
        <p:spPr bwMode="auto">
          <a:xfrm>
            <a:off x="5886738" y="1083112"/>
            <a:ext cx="3752269" cy="5917387"/>
          </a:xfrm>
          <a:prstGeom prst="rect">
            <a:avLst/>
          </a:prstGeom>
          <a:solidFill>
            <a:srgbClr val="00B0F0">
              <a:alpha val="20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2" name="Right Arrow 31">
            <a:extLst>
              <a:ext uri="{FF2B5EF4-FFF2-40B4-BE49-F238E27FC236}">
                <a16:creationId xmlns:a16="http://schemas.microsoft.com/office/drawing/2014/main" id="{B36ABD1E-6B8F-A44E-A21E-1585782E6F8D}"/>
              </a:ext>
            </a:extLst>
          </p:cNvPr>
          <p:cNvSpPr/>
          <p:nvPr/>
        </p:nvSpPr>
        <p:spPr bwMode="auto">
          <a:xfrm>
            <a:off x="4783818" y="3030975"/>
            <a:ext cx="5958107" cy="1500544"/>
          </a:xfrm>
          <a:prstGeom prst="rightArrow">
            <a:avLst/>
          </a:prstGeom>
          <a:solidFill>
            <a:schemeClr val="bg1">
              <a:alpha val="43000"/>
            </a:schemeClr>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3" name="Rectangle 32">
            <a:extLst>
              <a:ext uri="{FF2B5EF4-FFF2-40B4-BE49-F238E27FC236}">
                <a16:creationId xmlns:a16="http://schemas.microsoft.com/office/drawing/2014/main" id="{36592430-686C-DE4F-BC6B-46295F73FFCF}"/>
              </a:ext>
            </a:extLst>
          </p:cNvPr>
          <p:cNvSpPr/>
          <p:nvPr/>
        </p:nvSpPr>
        <p:spPr bwMode="auto">
          <a:xfrm>
            <a:off x="495589" y="7026275"/>
            <a:ext cx="14553620" cy="2685872"/>
          </a:xfrm>
          <a:prstGeom prst="rect">
            <a:avLst/>
          </a:prstGeom>
          <a:solidFill>
            <a:srgbClr val="00B05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47233E4-F3B6-7D4C-A0D8-4CFA3F8AD49F}"/>
              </a:ext>
            </a:extLst>
          </p:cNvPr>
          <p:cNvSpPr txBox="1"/>
          <p:nvPr/>
        </p:nvSpPr>
        <p:spPr>
          <a:xfrm>
            <a:off x="2566493" y="3049250"/>
            <a:ext cx="1167307"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NU</a:t>
            </a:r>
          </a:p>
        </p:txBody>
      </p:sp>
      <p:sp>
        <p:nvSpPr>
          <p:cNvPr id="35" name="TextBox 34">
            <a:extLst>
              <a:ext uri="{FF2B5EF4-FFF2-40B4-BE49-F238E27FC236}">
                <a16:creationId xmlns:a16="http://schemas.microsoft.com/office/drawing/2014/main" id="{9696B131-C967-484E-BE1F-28810C63A188}"/>
              </a:ext>
            </a:extLst>
          </p:cNvPr>
          <p:cNvSpPr txBox="1"/>
          <p:nvPr/>
        </p:nvSpPr>
        <p:spPr>
          <a:xfrm>
            <a:off x="5950860" y="2386548"/>
            <a:ext cx="3460128" cy="2862322"/>
          </a:xfrm>
          <a:prstGeom prst="rect">
            <a:avLst/>
          </a:prstGeom>
          <a:noFill/>
        </p:spPr>
        <p:txBody>
          <a:bodyPr wrap="square" rtlCol="0">
            <a:spAutoFit/>
          </a:bodyPr>
          <a:lstStyle/>
          <a:p>
            <a:pPr algn="ctr"/>
            <a:r>
              <a:rPr lang="es-ES" sz="6000" dirty="0">
                <a:solidFill>
                  <a:schemeClr val="bg1"/>
                </a:solidFill>
                <a:effectLst>
                  <a:outerShdw blurRad="50800" dist="38100" dir="2700000" algn="tl" rotWithShape="0">
                    <a:prstClr val="black">
                      <a:alpha val="40000"/>
                    </a:prstClr>
                  </a:outerShdw>
                </a:effectLst>
                <a:latin typeface="DIN Condensed" pitchFamily="2" charset="0"/>
              </a:rPr>
              <a:t>HOE DENKEN WE DAAR TE KOMEN?</a:t>
            </a:r>
          </a:p>
        </p:txBody>
      </p:sp>
      <p:sp>
        <p:nvSpPr>
          <p:cNvPr id="36" name="TextBox 35">
            <a:extLst>
              <a:ext uri="{FF2B5EF4-FFF2-40B4-BE49-F238E27FC236}">
                <a16:creationId xmlns:a16="http://schemas.microsoft.com/office/drawing/2014/main" id="{074A07F2-2ACB-0D45-AA2D-B6AA274776C9}"/>
              </a:ext>
            </a:extLst>
          </p:cNvPr>
          <p:cNvSpPr txBox="1"/>
          <p:nvPr/>
        </p:nvSpPr>
        <p:spPr>
          <a:xfrm>
            <a:off x="457200" y="7719764"/>
            <a:ext cx="14807259"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HOE WETEN WE OF WE HET GOED HEBBEN?</a:t>
            </a:r>
          </a:p>
        </p:txBody>
      </p:sp>
      <p:sp>
        <p:nvSpPr>
          <p:cNvPr id="37" name="TextBox 36">
            <a:extLst>
              <a:ext uri="{FF2B5EF4-FFF2-40B4-BE49-F238E27FC236}">
                <a16:creationId xmlns:a16="http://schemas.microsoft.com/office/drawing/2014/main" id="{EFC1C8CB-88EE-7946-B59A-92B43497462C}"/>
              </a:ext>
            </a:extLst>
          </p:cNvPr>
          <p:cNvSpPr txBox="1"/>
          <p:nvPr/>
        </p:nvSpPr>
        <p:spPr>
          <a:xfrm>
            <a:off x="11277600" y="3056939"/>
            <a:ext cx="2272225"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LATER</a:t>
            </a:r>
          </a:p>
        </p:txBody>
      </p:sp>
    </p:spTree>
    <p:extLst>
      <p:ext uri="{BB962C8B-B14F-4D97-AF65-F5344CB8AC3E}">
        <p14:creationId xmlns:p14="http://schemas.microsoft.com/office/powerpoint/2010/main" val="423673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en-US" dirty="0"/>
          </a:p>
        </p:txBody>
      </p:sp>
      <p:sp>
        <p:nvSpPr>
          <p:cNvPr id="26627" name="TextBox 2"/>
          <p:cNvSpPr txBox="1">
            <a:spLocks noChangeArrowheads="1"/>
          </p:cNvSpPr>
          <p:nvPr/>
        </p:nvSpPr>
        <p:spPr bwMode="auto">
          <a:xfrm>
            <a:off x="152400" y="228600"/>
            <a:ext cx="4800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en-US" sz="3600" dirty="0">
                <a:latin typeface="Helvetica" charset="0"/>
                <a:cs typeface="Helvetica" charset="0"/>
              </a:rPr>
              <a:t>Lean UX Canvas (v2)</a:t>
            </a: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dirty="0">
                <a:latin typeface="Helvetica Neue"/>
                <a:cs typeface="Helvetica Neue"/>
              </a:rPr>
              <a:t>Users</a:t>
            </a:r>
          </a:p>
          <a:p>
            <a:pPr>
              <a:defRPr/>
            </a:pPr>
            <a:r>
              <a:rPr lang="en-US" sz="1000" dirty="0">
                <a:latin typeface="Helvetica Neue"/>
                <a:cs typeface="Helvetica Neue"/>
              </a:rPr>
              <a:t>What types (i.e., personas) of users and customers should you focus on first?</a:t>
            </a:r>
          </a:p>
          <a:p>
            <a:pPr>
              <a:defRPr/>
            </a:pPr>
            <a:r>
              <a:rPr lang="en-US" sz="1000" i="1" dirty="0">
                <a:latin typeface="Helvetica Neue"/>
                <a:cs typeface="Helvetica Neue"/>
              </a:rPr>
              <a:t>(Hint: Who buys your product or service? Who uses it? Who configures it? </a:t>
            </a:r>
            <a:r>
              <a:rPr lang="en-US" sz="1000" i="1" dirty="0" err="1">
                <a:latin typeface="Helvetica Neue"/>
                <a:cs typeface="Helvetica Neue"/>
              </a:rPr>
              <a:t>Etc</a:t>
            </a:r>
            <a:r>
              <a:rPr lang="en-US" sz="1000" i="1">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Solutions</a:t>
            </a:r>
          </a:p>
          <a:p>
            <a:pPr>
              <a:defRPr/>
            </a:pPr>
            <a:r>
              <a:rPr lang="en-US" sz="1000">
                <a:latin typeface="Helvetica Neue"/>
                <a:cs typeface="Helvetica Neue"/>
              </a:rPr>
              <a:t>What can we make that will solve our business problem and meet the needs of our customers at the same time? List product, feature, or enhancement ideas here. </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User Outcomes &amp; Benefits</a:t>
            </a:r>
          </a:p>
          <a:p>
            <a:pPr>
              <a:defRPr/>
            </a:pPr>
            <a:r>
              <a:rPr lang="en-US" sz="1000">
                <a:latin typeface="Helvetica Neue"/>
                <a:cs typeface="Helvetica Neue"/>
              </a:rPr>
              <a:t>Why would your users seek out your product or service? What benefit would they gain from using it? What behavior change can we observe that tells us they've achieved their goal?</a:t>
            </a:r>
          </a:p>
          <a:p>
            <a:pPr>
              <a:defRPr/>
            </a:pPr>
            <a:r>
              <a:rPr lang="en-US" sz="1000" i="1">
                <a:latin typeface="Helvetica Neue"/>
                <a:cs typeface="Helvetica Neue"/>
              </a:rPr>
              <a:t>(Hint: Save money, get a promotion, spend more time with family)</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Hypotheses</a:t>
            </a:r>
          </a:p>
          <a:p>
            <a:pPr>
              <a:defRPr/>
            </a:pPr>
            <a:r>
              <a:rPr lang="en-US" sz="1000">
                <a:latin typeface="Helvetica Neue"/>
                <a:cs typeface="Helvetica Neue"/>
              </a:rPr>
              <a:t>Combine the assumptions from 2, 3, 4 &amp; 5 into the following hypothesis statement: </a:t>
            </a:r>
            <a:br>
              <a:rPr lang="en-US" sz="1000">
                <a:latin typeface="Helvetica Neue"/>
                <a:cs typeface="Helvetica Neue"/>
              </a:rPr>
            </a:br>
            <a:r>
              <a:rPr lang="en-US" sz="1000" i="1">
                <a:latin typeface="Helvetica Neue"/>
                <a:cs typeface="Helvetica Neue"/>
              </a:rPr>
              <a:t>“We believe that [business outcome] will be achieved if [user] attains [benefit] with [feature].”</a:t>
            </a:r>
          </a:p>
          <a:p>
            <a:pPr>
              <a:defRPr/>
            </a:pPr>
            <a:r>
              <a:rPr lang="en-US" sz="1000" i="1">
                <a:latin typeface="Helvetica Neue"/>
                <a:cs typeface="Helvetica Neue"/>
              </a:rPr>
              <a:t>(Hint: Each hypothesis should focus on one feature only.)</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What’s the least amount of work we need to do to learn the next most important thing?</a:t>
            </a:r>
          </a:p>
          <a:p>
            <a:pPr>
              <a:defRPr/>
            </a:pPr>
            <a:r>
              <a:rPr lang="en-US" sz="1000">
                <a:latin typeface="Helvetica Neue"/>
                <a:cs typeface="Helvetica Neue"/>
              </a:rPr>
              <a:t>Design experiments to learn as fast as you can whether your riskiest assumption is true or false. </a:t>
            </a:r>
            <a:endParaRPr lang="en-US" sz="1000" b="1">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Problem</a:t>
            </a:r>
          </a:p>
          <a:p>
            <a:pPr>
              <a:defRPr/>
            </a:pPr>
            <a:r>
              <a:rPr lang="en-US" sz="1000">
                <a:latin typeface="Helvetica Neue"/>
                <a:cs typeface="Helvetica Neue"/>
              </a:rPr>
              <a:t>What problem does the business have that you are trying to solve? </a:t>
            </a:r>
            <a:br>
              <a:rPr lang="en-US" sz="1000">
                <a:latin typeface="Helvetica Neue"/>
                <a:cs typeface="Helvetica Neue"/>
              </a:rPr>
            </a:br>
            <a:r>
              <a:rPr lang="en-US" sz="1000" i="1">
                <a:latin typeface="Helvetica Neue"/>
                <a:cs typeface="Helvetica Neue"/>
              </a:rPr>
              <a:t>(Hint: Consider your current offerings and how they deliver value, changes in the market, delivery channels, competitive threats and customer behavior.)</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Outcomes </a:t>
            </a:r>
            <a:br>
              <a:rPr lang="en-US" sz="2000" b="1">
                <a:latin typeface="Helvetica Neue"/>
                <a:cs typeface="Helvetica Neue"/>
              </a:rPr>
            </a:br>
            <a:r>
              <a:rPr lang="en-US" sz="1000">
                <a:latin typeface="Helvetica Neue"/>
                <a:cs typeface="Helvetica Neue"/>
              </a:rPr>
              <a:t>How will you know you solved the business problem? What will you measure? </a:t>
            </a:r>
          </a:p>
          <a:p>
            <a:pPr>
              <a:defRPr/>
            </a:pPr>
            <a:r>
              <a:rPr lang="en-US" sz="1000" i="1">
                <a:latin typeface="Helvetica Neue"/>
                <a:cs typeface="Helvetica Neue"/>
              </a:rPr>
              <a:t>(Hint: </a:t>
            </a:r>
            <a:r>
              <a:rPr lang="en-US" sz="1000">
                <a:latin typeface="Helvetica Neue"/>
                <a:cs typeface="Helvetica Neue"/>
              </a:rPr>
              <a:t>What will people/users be doing differently if your solutions work? </a:t>
            </a:r>
            <a:r>
              <a:rPr lang="en-US" sz="1000" i="1">
                <a:latin typeface="Helvetica Neue"/>
                <a:cs typeface="Helvetica Neue"/>
              </a:rPr>
              <a:t>Consider metrics that indicate customer success like average order value, time on site, and retention rate.) </a:t>
            </a:r>
          </a:p>
        </p:txBody>
      </p:sp>
      <p:sp>
        <p:nvSpPr>
          <p:cNvPr id="26637" name="Rectangle 15"/>
          <p:cNvSpPr>
            <a:spLocks noChangeArrowheads="1"/>
          </p:cNvSpPr>
          <p:nvPr/>
        </p:nvSpPr>
        <p:spPr bwMode="auto">
          <a:xfrm>
            <a:off x="4800600" y="325438"/>
            <a:ext cx="7772400" cy="547687"/>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en-US" sz="1000">
                <a:latin typeface="Helvetica Neue" charset="0"/>
                <a:cs typeface="Helvetica Neue" charset="0"/>
              </a:rPr>
              <a:t>Title of initiative:</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en-US" sz="1000">
                <a:latin typeface="Helvetica Neue" charset="0"/>
                <a:cs typeface="Helvetica Neue" charset="0"/>
              </a:rPr>
              <a:t>Date:</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en-US" sz="1000">
                <a:latin typeface="Helvetica Neue" charset="0"/>
                <a:cs typeface="Helvetica Neue" charset="0"/>
              </a:rPr>
              <a:t>Iteration:</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en-US"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en-US" sz="1600">
                <a:latin typeface="Helvetica Neue" charset="0"/>
                <a:ea typeface="Helvetica Neue" charset="0"/>
                <a:cs typeface="Helvetica Neue" charset="0"/>
              </a:rPr>
              <a:t>Download this canvas at: </a:t>
            </a:r>
            <a:r>
              <a:rPr lang="en-US" sz="1600" b="1" u="sng">
                <a:latin typeface="Helvetica Neue" charset="0"/>
                <a:ea typeface="Helvetica Neue" charset="0"/>
                <a:cs typeface="Helvetica Neue" charset="0"/>
              </a:rPr>
              <a:t>www.jeffgothelf.com/blog/leanuxcanvas-v2</a:t>
            </a:r>
            <a:r>
              <a:rPr lang="en-US" sz="1600">
                <a:latin typeface="Helvetica Neue" charset="0"/>
                <a:ea typeface="Helvetica Neue" charset="0"/>
                <a:cs typeface="Helvetica Neue" charset="0"/>
              </a:rPr>
              <a:t>  </a:t>
            </a:r>
            <a:r>
              <a:rPr lang="en-US" sz="240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dirty="0">
                <a:latin typeface="Helvetica Neue"/>
                <a:cs typeface="Helvetica Neue"/>
              </a:rPr>
              <a:t>What’s the most important thing we need to learn first?</a:t>
            </a:r>
          </a:p>
          <a:p>
            <a:pPr>
              <a:defRPr/>
            </a:pPr>
            <a:r>
              <a:rPr lang="en-US" sz="1000" dirty="0">
                <a:latin typeface="Helvetica Neue"/>
                <a:cs typeface="Helvetica Neue"/>
              </a:rPr>
              <a:t>For each hypothesis from Box 6, identify its riskiest assumptions. Then determine the riskiest one right now. This is the assumption that will cause the entire idea to fail if it’s wrong. </a:t>
            </a:r>
          </a:p>
          <a:p>
            <a:pPr>
              <a:defRPr/>
            </a:pPr>
            <a:r>
              <a:rPr lang="en-US" sz="1000" i="1" dirty="0">
                <a:latin typeface="Helvetica Neue"/>
                <a:cs typeface="Helvetica Neue"/>
              </a:rPr>
              <a:t>(Hint: In the early stages of a hypothesis focus on risks to value rather than feasibility.)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Rectangle 1"/>
          <p:cNvSpPr/>
          <p:nvPr/>
        </p:nvSpPr>
        <p:spPr bwMode="auto">
          <a:xfrm>
            <a:off x="457200" y="1054100"/>
            <a:ext cx="14630400" cy="8686800"/>
          </a:xfrm>
          <a:prstGeom prst="rect">
            <a:avLst/>
          </a:prstGeom>
          <a:solidFill>
            <a:schemeClr val="bg1"/>
          </a:solidFill>
          <a:ln w="76200" cap="flat" cmpd="sng" algn="ctr">
            <a:solidFill>
              <a:schemeClr val="tx1">
                <a:lumMod val="75000"/>
                <a:lumOff val="25000"/>
              </a:schemeClr>
            </a:solidFill>
            <a:prstDash val="solid"/>
            <a:round/>
            <a:headEnd type="none" w="med" len="med"/>
            <a:tailEnd type="none" w="med" len="med"/>
          </a:ln>
          <a:effectLst/>
        </p:spPr>
        <p:txBody>
          <a:bodyPr/>
          <a:lstStyle/>
          <a:p>
            <a:pPr defTabSz="1463675">
              <a:defRPr/>
            </a:pPr>
            <a:endParaRPr lang="en-US"/>
          </a:p>
        </p:txBody>
      </p:sp>
      <p:sp>
        <p:nvSpPr>
          <p:cNvPr id="26627" name="TextBox 2"/>
          <p:cNvSpPr txBox="1">
            <a:spLocks noChangeArrowheads="1"/>
          </p:cNvSpPr>
          <p:nvPr/>
        </p:nvSpPr>
        <p:spPr bwMode="auto">
          <a:xfrm>
            <a:off x="152400" y="228600"/>
            <a:ext cx="4800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eaLnBrk="0" fontAlgn="base" hangingPunct="0">
              <a:spcBef>
                <a:spcPct val="0"/>
              </a:spcBef>
              <a:spcAft>
                <a:spcPct val="0"/>
              </a:spcAft>
              <a:defRPr sz="2900">
                <a:solidFill>
                  <a:schemeClr val="tx1"/>
                </a:solidFill>
                <a:latin typeface="Arial" charset="0"/>
                <a:ea typeface="ＭＳ Ｐゴシック" charset="0"/>
              </a:defRPr>
            </a:lvl6pPr>
            <a:lvl7pPr marL="2971800" indent="-228600" eaLnBrk="0" fontAlgn="base" hangingPunct="0">
              <a:spcBef>
                <a:spcPct val="0"/>
              </a:spcBef>
              <a:spcAft>
                <a:spcPct val="0"/>
              </a:spcAft>
              <a:defRPr sz="2900">
                <a:solidFill>
                  <a:schemeClr val="tx1"/>
                </a:solidFill>
                <a:latin typeface="Arial" charset="0"/>
                <a:ea typeface="ＭＳ Ｐゴシック" charset="0"/>
              </a:defRPr>
            </a:lvl7pPr>
            <a:lvl8pPr marL="3429000" indent="-228600" eaLnBrk="0" fontAlgn="base" hangingPunct="0">
              <a:spcBef>
                <a:spcPct val="0"/>
              </a:spcBef>
              <a:spcAft>
                <a:spcPct val="0"/>
              </a:spcAft>
              <a:defRPr sz="2900">
                <a:solidFill>
                  <a:schemeClr val="tx1"/>
                </a:solidFill>
                <a:latin typeface="Arial" charset="0"/>
                <a:ea typeface="ＭＳ Ｐゴシック" charset="0"/>
              </a:defRPr>
            </a:lvl8pPr>
            <a:lvl9pPr marL="3886200" indent="-228600" eaLnBrk="0" fontAlgn="base" hangingPunct="0">
              <a:spcBef>
                <a:spcPct val="0"/>
              </a:spcBef>
              <a:spcAft>
                <a:spcPct val="0"/>
              </a:spcAft>
              <a:defRPr sz="2900">
                <a:solidFill>
                  <a:schemeClr val="tx1"/>
                </a:solidFill>
                <a:latin typeface="Arial" charset="0"/>
                <a:ea typeface="ＭＳ Ｐゴシック" charset="0"/>
              </a:defRPr>
            </a:lvl9pPr>
          </a:lstStyle>
          <a:p>
            <a:pPr eaLnBrk="1" hangingPunct="1"/>
            <a:r>
              <a:rPr lang="en-US" sz="3600">
                <a:latin typeface="Helvetica" charset="0"/>
                <a:cs typeface="Helvetica" charset="0"/>
              </a:rPr>
              <a:t>Lean UX Canvas (v2)</a:t>
            </a:r>
          </a:p>
        </p:txBody>
      </p:sp>
      <p:sp>
        <p:nvSpPr>
          <p:cNvPr id="4" name="Rectangle 3"/>
          <p:cNvSpPr/>
          <p:nvPr/>
        </p:nvSpPr>
        <p:spPr bwMode="auto">
          <a:xfrm>
            <a:off x="457200" y="3802856"/>
            <a:ext cx="5410200" cy="3207544"/>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Users</a:t>
            </a:r>
          </a:p>
          <a:p>
            <a:pPr>
              <a:defRPr/>
            </a:pPr>
            <a:r>
              <a:rPr lang="en-US" sz="1000">
                <a:latin typeface="Helvetica Neue"/>
                <a:cs typeface="Helvetica Neue"/>
              </a:rPr>
              <a:t>What types (i.e., personas) of users and customers should you focus on first?</a:t>
            </a:r>
          </a:p>
          <a:p>
            <a:pPr>
              <a:defRPr/>
            </a:pPr>
            <a:r>
              <a:rPr lang="en-US" sz="1000" i="1">
                <a:latin typeface="Helvetica Neue"/>
                <a:cs typeface="Helvetica Neue"/>
              </a:rPr>
              <a:t>(Hint: Who buys your product or service? Who uses it? Who configures it? </a:t>
            </a:r>
            <a:r>
              <a:rPr lang="en-US" sz="1000" i="1" err="1">
                <a:latin typeface="Helvetica Neue"/>
                <a:cs typeface="Helvetica Neue"/>
              </a:rPr>
              <a:t>Etc</a:t>
            </a:r>
            <a:r>
              <a:rPr lang="en-US" sz="1000" i="1">
                <a:latin typeface="Helvetica Neue"/>
                <a:cs typeface="Helvetica Neue"/>
              </a:rPr>
              <a:t>)</a:t>
            </a:r>
          </a:p>
        </p:txBody>
      </p:sp>
      <p:sp>
        <p:nvSpPr>
          <p:cNvPr id="6" name="Rectangle 5"/>
          <p:cNvSpPr/>
          <p:nvPr/>
        </p:nvSpPr>
        <p:spPr bwMode="auto">
          <a:xfrm>
            <a:off x="5867400" y="1052512"/>
            <a:ext cx="3809998" cy="5957888"/>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Solutions</a:t>
            </a:r>
          </a:p>
          <a:p>
            <a:pPr>
              <a:defRPr/>
            </a:pPr>
            <a:r>
              <a:rPr lang="en-US" sz="1000">
                <a:latin typeface="Helvetica Neue"/>
                <a:cs typeface="Helvetica Neue"/>
              </a:rPr>
              <a:t>What can we make that will solve our business problem and meet the needs of our customers at the same time? List product, feature, or enhancement ideas here. </a:t>
            </a:r>
          </a:p>
        </p:txBody>
      </p:sp>
      <p:sp>
        <p:nvSpPr>
          <p:cNvPr id="7" name="Rectangle 6"/>
          <p:cNvSpPr/>
          <p:nvPr/>
        </p:nvSpPr>
        <p:spPr bwMode="auto">
          <a:xfrm>
            <a:off x="9677400" y="3810000"/>
            <a:ext cx="5419724" cy="32004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User Outcomes &amp; Benefits</a:t>
            </a:r>
          </a:p>
          <a:p>
            <a:pPr>
              <a:defRPr/>
            </a:pPr>
            <a:r>
              <a:rPr lang="en-US" sz="1000">
                <a:latin typeface="Helvetica Neue"/>
                <a:cs typeface="Helvetica Neue"/>
              </a:rPr>
              <a:t>Why would your users seek out your product or service? What benefit would they gain from using it? What behavior change can we observe that tells us they've achieved their goal?</a:t>
            </a:r>
          </a:p>
          <a:p>
            <a:pPr>
              <a:defRPr/>
            </a:pPr>
            <a:r>
              <a:rPr lang="en-US" sz="1000" i="1">
                <a:latin typeface="Helvetica Neue"/>
                <a:cs typeface="Helvetica Neue"/>
              </a:rPr>
              <a:t>(Hint: Save money, get a promotion, spend more time with family)</a:t>
            </a:r>
          </a:p>
        </p:txBody>
      </p:sp>
      <p:sp>
        <p:nvSpPr>
          <p:cNvPr id="8" name="Rectangle 7"/>
          <p:cNvSpPr/>
          <p:nvPr/>
        </p:nvSpPr>
        <p:spPr bwMode="auto">
          <a:xfrm>
            <a:off x="486064" y="7017544"/>
            <a:ext cx="5381333" cy="2723356"/>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Hypotheses</a:t>
            </a:r>
          </a:p>
          <a:p>
            <a:pPr>
              <a:defRPr/>
            </a:pPr>
            <a:r>
              <a:rPr lang="en-US" sz="1000">
                <a:latin typeface="Helvetica Neue"/>
                <a:cs typeface="Helvetica Neue"/>
              </a:rPr>
              <a:t>Combine the assumptions from 2, 3, 4 &amp; 5 into the following hypothesis statement: </a:t>
            </a:r>
            <a:br>
              <a:rPr lang="en-US" sz="1000">
                <a:latin typeface="Helvetica Neue"/>
                <a:cs typeface="Helvetica Neue"/>
              </a:rPr>
            </a:br>
            <a:r>
              <a:rPr lang="en-US" sz="1000" i="1">
                <a:latin typeface="Helvetica Neue"/>
                <a:cs typeface="Helvetica Neue"/>
              </a:rPr>
              <a:t>“We believe that [business outcome] will be achieved if [user] attains [benefit] with [feature].”</a:t>
            </a:r>
          </a:p>
          <a:p>
            <a:pPr>
              <a:defRPr/>
            </a:pPr>
            <a:r>
              <a:rPr lang="en-US" sz="1000" i="1">
                <a:latin typeface="Helvetica Neue"/>
                <a:cs typeface="Helvetica Neue"/>
              </a:rPr>
              <a:t>(Hint: Each hypothesis should focus on one feature only.)</a:t>
            </a:r>
          </a:p>
        </p:txBody>
      </p:sp>
      <p:sp>
        <p:nvSpPr>
          <p:cNvPr id="9" name="Rectangle 8"/>
          <p:cNvSpPr/>
          <p:nvPr/>
        </p:nvSpPr>
        <p:spPr bwMode="auto">
          <a:xfrm>
            <a:off x="9677399" y="7010400"/>
            <a:ext cx="5419726"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What’s the least amount of work we need to do to learn the next most important thing?</a:t>
            </a:r>
          </a:p>
          <a:p>
            <a:pPr>
              <a:defRPr/>
            </a:pPr>
            <a:r>
              <a:rPr lang="en-US" sz="1000">
                <a:latin typeface="Helvetica Neue"/>
                <a:cs typeface="Helvetica Neue"/>
              </a:rPr>
              <a:t>Design experiments to learn as fast as you can whether your riskiest assumption is true or false. </a:t>
            </a:r>
            <a:endParaRPr lang="en-US" sz="1000" b="1">
              <a:solidFill>
                <a:schemeClr val="bg1">
                  <a:lumMod val="50000"/>
                </a:schemeClr>
              </a:solidFill>
              <a:latin typeface="Helvetica Neue"/>
              <a:cs typeface="Helvetica Neue"/>
            </a:endParaRPr>
          </a:p>
        </p:txBody>
      </p:sp>
      <p:sp>
        <p:nvSpPr>
          <p:cNvPr id="12" name="Rectangle 11"/>
          <p:cNvSpPr/>
          <p:nvPr/>
        </p:nvSpPr>
        <p:spPr bwMode="auto">
          <a:xfrm>
            <a:off x="457201" y="1059656"/>
            <a:ext cx="5410200"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Problem</a:t>
            </a:r>
          </a:p>
          <a:p>
            <a:pPr>
              <a:defRPr/>
            </a:pPr>
            <a:r>
              <a:rPr lang="en-US" sz="1000">
                <a:latin typeface="Helvetica Neue"/>
                <a:cs typeface="Helvetica Neue"/>
              </a:rPr>
              <a:t>What problem does the business have that you are trying to solve? </a:t>
            </a:r>
            <a:br>
              <a:rPr lang="en-US" sz="1000">
                <a:latin typeface="Helvetica Neue"/>
                <a:cs typeface="Helvetica Neue"/>
              </a:rPr>
            </a:br>
            <a:r>
              <a:rPr lang="en-US" sz="1000" i="1">
                <a:latin typeface="Helvetica Neue"/>
                <a:cs typeface="Helvetica Neue"/>
              </a:rPr>
              <a:t>(Hint: Consider your current offerings and how they delver value, changes in the market, delivery channels, competitive threats and customer behavior.)</a:t>
            </a:r>
          </a:p>
        </p:txBody>
      </p:sp>
      <p:sp>
        <p:nvSpPr>
          <p:cNvPr id="14" name="Rectangle 13"/>
          <p:cNvSpPr/>
          <p:nvPr/>
        </p:nvSpPr>
        <p:spPr bwMode="auto">
          <a:xfrm>
            <a:off x="9677400" y="1066800"/>
            <a:ext cx="5419725" cy="27432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Business Outcomes </a:t>
            </a:r>
            <a:br>
              <a:rPr lang="en-US" sz="2000" b="1">
                <a:latin typeface="Helvetica Neue"/>
                <a:cs typeface="Helvetica Neue"/>
              </a:rPr>
            </a:br>
            <a:r>
              <a:rPr lang="en-US" sz="1000">
                <a:latin typeface="Helvetica Neue"/>
                <a:cs typeface="Helvetica Neue"/>
              </a:rPr>
              <a:t>How will you know you solved the business problem? What will you measure? </a:t>
            </a:r>
          </a:p>
          <a:p>
            <a:pPr>
              <a:defRPr/>
            </a:pPr>
            <a:r>
              <a:rPr lang="en-US" sz="1000" i="1">
                <a:latin typeface="Helvetica Neue"/>
                <a:cs typeface="Helvetica Neue"/>
              </a:rPr>
              <a:t>(Hint: </a:t>
            </a:r>
            <a:r>
              <a:rPr lang="en-US" sz="1000">
                <a:latin typeface="Helvetica Neue"/>
                <a:cs typeface="Helvetica Neue"/>
              </a:rPr>
              <a:t>What will people/users be doing differently if your solutions work? </a:t>
            </a:r>
            <a:r>
              <a:rPr lang="en-US" sz="1000" i="1">
                <a:latin typeface="Helvetica Neue"/>
                <a:cs typeface="Helvetica Neue"/>
              </a:rPr>
              <a:t>Consider metrics that indicate customer success like average order value, time on site, and retention rate.) </a:t>
            </a:r>
          </a:p>
        </p:txBody>
      </p:sp>
      <p:sp>
        <p:nvSpPr>
          <p:cNvPr id="26637" name="Rectangle 15"/>
          <p:cNvSpPr>
            <a:spLocks noChangeArrowheads="1"/>
          </p:cNvSpPr>
          <p:nvPr/>
        </p:nvSpPr>
        <p:spPr bwMode="auto">
          <a:xfrm>
            <a:off x="4800600" y="325438"/>
            <a:ext cx="7772400" cy="547687"/>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en-US" sz="1000">
                <a:latin typeface="Helvetica Neue" charset="0"/>
                <a:cs typeface="Helvetica Neue" charset="0"/>
              </a:rPr>
              <a:t>Title of initiative:</a:t>
            </a:r>
          </a:p>
        </p:txBody>
      </p:sp>
      <p:sp>
        <p:nvSpPr>
          <p:cNvPr id="26638" name="Rectangle 17"/>
          <p:cNvSpPr>
            <a:spLocks noChangeArrowheads="1"/>
          </p:cNvSpPr>
          <p:nvPr/>
        </p:nvSpPr>
        <p:spPr bwMode="auto">
          <a:xfrm>
            <a:off x="12801600" y="3524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en-US" sz="1000">
                <a:latin typeface="Helvetica Neue" charset="0"/>
                <a:cs typeface="Helvetica Neue" charset="0"/>
              </a:rPr>
              <a:t>Date:</a:t>
            </a:r>
          </a:p>
        </p:txBody>
      </p:sp>
      <p:sp>
        <p:nvSpPr>
          <p:cNvPr id="26639" name="Rectangle 18"/>
          <p:cNvSpPr>
            <a:spLocks noChangeArrowheads="1"/>
          </p:cNvSpPr>
          <p:nvPr/>
        </p:nvSpPr>
        <p:spPr bwMode="auto">
          <a:xfrm>
            <a:off x="12801600" y="644525"/>
            <a:ext cx="2286000" cy="228600"/>
          </a:xfrm>
          <a:prstGeom prst="rect">
            <a:avLst/>
          </a:prstGeom>
          <a:solidFill>
            <a:schemeClr val="bg1"/>
          </a:solidFill>
          <a:ln>
            <a:noFill/>
          </a:ln>
          <a:extLst>
            <a:ext uri="{91240B29-F687-4f45-9708-019B960494DF}">
              <a14:hiddenLine xmlns:a14="http://schemas.microsoft.com/office/drawing/2010/main" xmlns="" w="3175">
                <a:solidFill>
                  <a:srgbClr val="000000"/>
                </a:solidFill>
                <a:round/>
                <a:headEnd/>
                <a:tailEnd/>
              </a14:hiddenLine>
            </a:ext>
          </a:extLst>
        </p:spPr>
        <p:txBody>
          <a:bodyPr/>
          <a:lstStyle/>
          <a:p>
            <a:pPr defTabSz="1463675"/>
            <a:r>
              <a:rPr lang="en-US" sz="1000">
                <a:latin typeface="Helvetica Neue" charset="0"/>
                <a:cs typeface="Helvetica Neue" charset="0"/>
              </a:rPr>
              <a:t>Iteration:</a:t>
            </a:r>
          </a:p>
        </p:txBody>
      </p:sp>
      <p:sp>
        <p:nvSpPr>
          <p:cNvPr id="20" name="TextBox 19"/>
          <p:cNvSpPr txBox="1"/>
          <p:nvPr/>
        </p:nvSpPr>
        <p:spPr>
          <a:xfrm>
            <a:off x="7200900" y="2976563"/>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5</a:t>
            </a:r>
          </a:p>
        </p:txBody>
      </p:sp>
      <p:sp>
        <p:nvSpPr>
          <p:cNvPr id="22" name="TextBox 21"/>
          <p:cNvSpPr txBox="1"/>
          <p:nvPr/>
        </p:nvSpPr>
        <p:spPr>
          <a:xfrm>
            <a:off x="2811463" y="4429125"/>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3</a:t>
            </a:r>
          </a:p>
        </p:txBody>
      </p:sp>
      <p:sp>
        <p:nvSpPr>
          <p:cNvPr id="23" name="TextBox 22"/>
          <p:cNvSpPr txBox="1"/>
          <p:nvPr/>
        </p:nvSpPr>
        <p:spPr>
          <a:xfrm>
            <a:off x="11582400" y="7663512"/>
            <a:ext cx="1087347" cy="2124075"/>
          </a:xfrm>
          <a:prstGeom prst="rect">
            <a:avLst/>
          </a:prstGeom>
          <a:noFill/>
        </p:spPr>
        <p:txBody>
          <a:bodyPr wrap="square">
            <a:spAutoFit/>
          </a:bodyPr>
          <a:lstStyle/>
          <a:p>
            <a:pPr>
              <a:defRPr/>
            </a:pPr>
            <a:r>
              <a:rPr lang="en-US" sz="13200">
                <a:solidFill>
                  <a:schemeClr val="bg1">
                    <a:lumMod val="85000"/>
                  </a:schemeClr>
                </a:solidFill>
                <a:latin typeface="Helvetica Neue"/>
                <a:cs typeface="Helvetica Neue"/>
              </a:rPr>
              <a:t>8</a:t>
            </a:r>
          </a:p>
        </p:txBody>
      </p:sp>
      <p:sp>
        <p:nvSpPr>
          <p:cNvPr id="24" name="TextBox 23"/>
          <p:cNvSpPr txBox="1"/>
          <p:nvPr/>
        </p:nvSpPr>
        <p:spPr>
          <a:xfrm>
            <a:off x="2743200" y="1704994"/>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1</a:t>
            </a:r>
          </a:p>
        </p:txBody>
      </p:sp>
      <p:sp>
        <p:nvSpPr>
          <p:cNvPr id="25" name="TextBox 24"/>
          <p:cNvSpPr txBox="1"/>
          <p:nvPr/>
        </p:nvSpPr>
        <p:spPr>
          <a:xfrm>
            <a:off x="2811463"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6</a:t>
            </a:r>
          </a:p>
        </p:txBody>
      </p:sp>
      <p:sp>
        <p:nvSpPr>
          <p:cNvPr id="26" name="TextBox 25"/>
          <p:cNvSpPr txBox="1"/>
          <p:nvPr/>
        </p:nvSpPr>
        <p:spPr>
          <a:xfrm>
            <a:off x="11590335" y="4476218"/>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4</a:t>
            </a:r>
          </a:p>
        </p:txBody>
      </p:sp>
      <p:sp>
        <p:nvSpPr>
          <p:cNvPr id="27" name="TextBox 26"/>
          <p:cNvSpPr txBox="1"/>
          <p:nvPr/>
        </p:nvSpPr>
        <p:spPr>
          <a:xfrm>
            <a:off x="7162800" y="7663512"/>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7</a:t>
            </a:r>
          </a:p>
        </p:txBody>
      </p:sp>
      <p:sp>
        <p:nvSpPr>
          <p:cNvPr id="28" name="TextBox 27"/>
          <p:cNvSpPr txBox="1"/>
          <p:nvPr/>
        </p:nvSpPr>
        <p:spPr>
          <a:xfrm>
            <a:off x="11658599" y="1699031"/>
            <a:ext cx="1143000" cy="2124075"/>
          </a:xfrm>
          <a:prstGeom prst="rect">
            <a:avLst/>
          </a:prstGeom>
          <a:noFill/>
        </p:spPr>
        <p:txBody>
          <a:bodyPr>
            <a:spAutoFit/>
          </a:bodyPr>
          <a:lstStyle/>
          <a:p>
            <a:pPr>
              <a:defRPr/>
            </a:pPr>
            <a:r>
              <a:rPr lang="en-US" sz="13200">
                <a:solidFill>
                  <a:schemeClr val="bg1">
                    <a:lumMod val="85000"/>
                  </a:schemeClr>
                </a:solidFill>
                <a:latin typeface="Helvetica Neue"/>
                <a:cs typeface="Helvetica Neue"/>
              </a:rPr>
              <a:t>2</a:t>
            </a:r>
          </a:p>
        </p:txBody>
      </p:sp>
      <p:sp>
        <p:nvSpPr>
          <p:cNvPr id="13" name="TextBox 12"/>
          <p:cNvSpPr txBox="1"/>
          <p:nvPr/>
        </p:nvSpPr>
        <p:spPr>
          <a:xfrm>
            <a:off x="1432216" y="9672935"/>
            <a:ext cx="13664910" cy="461665"/>
          </a:xfrm>
          <a:prstGeom prst="rect">
            <a:avLst/>
          </a:prstGeom>
          <a:noFill/>
        </p:spPr>
        <p:txBody>
          <a:bodyPr wrap="square" rtlCol="0">
            <a:spAutoFit/>
          </a:bodyPr>
          <a:lstStyle/>
          <a:p>
            <a:r>
              <a:rPr lang="en-US" sz="1600">
                <a:latin typeface="Helvetica Neue" charset="0"/>
                <a:ea typeface="Helvetica Neue" charset="0"/>
                <a:cs typeface="Helvetica Neue" charset="0"/>
              </a:rPr>
              <a:t>Download this canvas at: </a:t>
            </a:r>
            <a:r>
              <a:rPr lang="en-US" sz="1600" b="1" u="sng">
                <a:latin typeface="Helvetica Neue" charset="0"/>
                <a:ea typeface="Helvetica Neue" charset="0"/>
                <a:cs typeface="Helvetica Neue" charset="0"/>
              </a:rPr>
              <a:t>www.jeffgothelf.com/blog/leanuxcanvas-v2</a:t>
            </a:r>
            <a:r>
              <a:rPr lang="en-US" sz="1600">
                <a:latin typeface="Helvetica Neue" charset="0"/>
                <a:ea typeface="Helvetica Neue" charset="0"/>
                <a:cs typeface="Helvetica Neue" charset="0"/>
              </a:rPr>
              <a:t>  </a:t>
            </a:r>
            <a:r>
              <a:rPr lang="en-US" sz="2400">
                <a:solidFill>
                  <a:srgbClr val="FF0000"/>
                </a:solidFill>
                <a:latin typeface="Helvetica Neue" charset="0"/>
                <a:ea typeface="Helvetica Neue" charset="0"/>
                <a:cs typeface="Helvetica Neue" charset="0"/>
              </a:rPr>
              <a:t>	</a:t>
            </a:r>
          </a:p>
        </p:txBody>
      </p:sp>
      <p:pic>
        <p:nvPicPr>
          <p:cNvPr id="15" name="Picture 14"/>
          <p:cNvPicPr>
            <a:picLocks noChangeAspect="1"/>
          </p:cNvPicPr>
          <p:nvPr/>
        </p:nvPicPr>
        <p:blipFill>
          <a:blip r:embed="rId3"/>
          <a:stretch>
            <a:fillRect/>
          </a:stretch>
        </p:blipFill>
        <p:spPr>
          <a:xfrm>
            <a:off x="406690" y="9834274"/>
            <a:ext cx="1016000" cy="190500"/>
          </a:xfrm>
          <a:prstGeom prst="rect">
            <a:avLst/>
          </a:prstGeom>
        </p:spPr>
      </p:pic>
      <p:sp>
        <p:nvSpPr>
          <p:cNvPr id="10" name="Rectangle 9"/>
          <p:cNvSpPr/>
          <p:nvPr/>
        </p:nvSpPr>
        <p:spPr bwMode="auto">
          <a:xfrm>
            <a:off x="5867399" y="7010400"/>
            <a:ext cx="3809999" cy="2730500"/>
          </a:xfrm>
          <a:prstGeom prst="rect">
            <a:avLst/>
          </a:prstGeom>
          <a:noFill/>
          <a:ln w="38100" cap="flat" cmpd="sng" algn="ctr">
            <a:solidFill>
              <a:schemeClr val="tx1">
                <a:lumMod val="75000"/>
                <a:lumOff val="25000"/>
              </a:schemeClr>
            </a:solidFill>
            <a:prstDash val="solid"/>
            <a:round/>
            <a:headEnd type="none" w="med" len="med"/>
            <a:tailEnd type="none" w="med" len="med"/>
          </a:ln>
          <a:effectLst/>
        </p:spPr>
        <p:txBody>
          <a:bodyPr/>
          <a:lstStyle/>
          <a:p>
            <a:pPr>
              <a:defRPr/>
            </a:pPr>
            <a:r>
              <a:rPr lang="en-US" sz="2000" b="1">
                <a:latin typeface="Helvetica Neue"/>
                <a:cs typeface="Helvetica Neue"/>
              </a:rPr>
              <a:t>What’s the most important thing we need to learn first?</a:t>
            </a:r>
          </a:p>
          <a:p>
            <a:pPr>
              <a:defRPr/>
            </a:pPr>
            <a:r>
              <a:rPr lang="en-US" sz="1000">
                <a:latin typeface="Helvetica Neue"/>
                <a:cs typeface="Helvetica Neue"/>
              </a:rPr>
              <a:t>For each hypothesis from Box 6, identify its riskiest assumptions. Then determine the riskiest one right now. This is the assumption that will cause the entire idea to fail if it’s wrong. </a:t>
            </a:r>
          </a:p>
          <a:p>
            <a:pPr>
              <a:defRPr/>
            </a:pPr>
            <a:endParaRPr lang="en-US" sz="1000">
              <a:latin typeface="Helvetica Neue"/>
              <a:cs typeface="Helvetica Neue"/>
            </a:endParaRPr>
          </a:p>
          <a:p>
            <a:pPr>
              <a:defRPr/>
            </a:pPr>
            <a:r>
              <a:rPr lang="en-US" sz="1000" i="1">
                <a:latin typeface="Helvetica Neue"/>
                <a:cs typeface="Helvetica Neue"/>
              </a:rPr>
              <a:t>(Hint: In the early stages of a hypothesis focus on risks to value rather than feasibility.) </a:t>
            </a:r>
          </a:p>
        </p:txBody>
      </p:sp>
      <p:sp>
        <p:nvSpPr>
          <p:cNvPr id="29" name="Rectangle 28">
            <a:extLst>
              <a:ext uri="{FF2B5EF4-FFF2-40B4-BE49-F238E27FC236}">
                <a16:creationId xmlns:a16="http://schemas.microsoft.com/office/drawing/2014/main" id="{88760257-4C65-3F4E-879F-71BD061B0F6A}"/>
              </a:ext>
            </a:extLst>
          </p:cNvPr>
          <p:cNvSpPr/>
          <p:nvPr/>
        </p:nvSpPr>
        <p:spPr bwMode="auto">
          <a:xfrm>
            <a:off x="486064"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0" name="Rectangle 29">
            <a:extLst>
              <a:ext uri="{FF2B5EF4-FFF2-40B4-BE49-F238E27FC236}">
                <a16:creationId xmlns:a16="http://schemas.microsoft.com/office/drawing/2014/main" id="{B2AFC78F-7AF6-0848-BB0D-EB5F787B5F1C}"/>
              </a:ext>
            </a:extLst>
          </p:cNvPr>
          <p:cNvSpPr/>
          <p:nvPr/>
        </p:nvSpPr>
        <p:spPr bwMode="auto">
          <a:xfrm>
            <a:off x="9677398" y="1066800"/>
            <a:ext cx="5371811" cy="5917387"/>
          </a:xfrm>
          <a:prstGeom prst="rect">
            <a:avLst/>
          </a:prstGeom>
          <a:solidFill>
            <a:srgbClr val="FF000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F78490B0-6430-3E41-8EA5-A56A8AE8E1D3}"/>
              </a:ext>
            </a:extLst>
          </p:cNvPr>
          <p:cNvSpPr/>
          <p:nvPr/>
        </p:nvSpPr>
        <p:spPr bwMode="auto">
          <a:xfrm>
            <a:off x="5886738" y="1083112"/>
            <a:ext cx="3752269" cy="5917387"/>
          </a:xfrm>
          <a:prstGeom prst="rect">
            <a:avLst/>
          </a:prstGeom>
          <a:solidFill>
            <a:srgbClr val="00B0F0">
              <a:alpha val="20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2" name="Right Arrow 31">
            <a:extLst>
              <a:ext uri="{FF2B5EF4-FFF2-40B4-BE49-F238E27FC236}">
                <a16:creationId xmlns:a16="http://schemas.microsoft.com/office/drawing/2014/main" id="{34AC5DEA-0AB1-104E-BBE9-B5F63CB6E69A}"/>
              </a:ext>
            </a:extLst>
          </p:cNvPr>
          <p:cNvSpPr/>
          <p:nvPr/>
        </p:nvSpPr>
        <p:spPr bwMode="auto">
          <a:xfrm>
            <a:off x="4783818" y="3030975"/>
            <a:ext cx="5958107" cy="1500544"/>
          </a:xfrm>
          <a:prstGeom prst="rightArrow">
            <a:avLst/>
          </a:prstGeom>
          <a:solidFill>
            <a:schemeClr val="bg1">
              <a:alpha val="43000"/>
            </a:schemeClr>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3" name="Rectangle 32">
            <a:extLst>
              <a:ext uri="{FF2B5EF4-FFF2-40B4-BE49-F238E27FC236}">
                <a16:creationId xmlns:a16="http://schemas.microsoft.com/office/drawing/2014/main" id="{DC992A7F-511E-954B-80B5-A0906442C3E8}"/>
              </a:ext>
            </a:extLst>
          </p:cNvPr>
          <p:cNvSpPr/>
          <p:nvPr/>
        </p:nvSpPr>
        <p:spPr bwMode="auto">
          <a:xfrm>
            <a:off x="495589" y="7026275"/>
            <a:ext cx="14553620" cy="2685872"/>
          </a:xfrm>
          <a:prstGeom prst="rect">
            <a:avLst/>
          </a:prstGeom>
          <a:solidFill>
            <a:srgbClr val="00B050">
              <a:alpha val="19000"/>
            </a:srgbClr>
          </a:solidFill>
          <a:ln w="3175" cap="flat" cmpd="sng" algn="ctr">
            <a:solidFill>
              <a:srgbClr val="80808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463675" rtl="0" eaLnBrk="1" fontAlgn="base" latinLnBrk="0" hangingPunct="1">
              <a:lnSpc>
                <a:spcPct val="100000"/>
              </a:lnSpc>
              <a:spcBef>
                <a:spcPct val="0"/>
              </a:spcBef>
              <a:spcAft>
                <a:spcPct val="0"/>
              </a:spcAft>
              <a:buClrTx/>
              <a:buSzTx/>
              <a:buFontTx/>
              <a:buNone/>
              <a:tabLst/>
            </a:pPr>
            <a:endParaRPr kumimoji="0" lang="es-ES" sz="29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269FC5CE-3BC4-C44F-A2D0-0787F1003E2B}"/>
              </a:ext>
            </a:extLst>
          </p:cNvPr>
          <p:cNvSpPr txBox="1"/>
          <p:nvPr/>
        </p:nvSpPr>
        <p:spPr>
          <a:xfrm>
            <a:off x="2260854" y="2978210"/>
            <a:ext cx="1822230" cy="1446550"/>
          </a:xfrm>
          <a:prstGeom prst="rect">
            <a:avLst/>
          </a:prstGeom>
          <a:noFill/>
        </p:spPr>
        <p:txBody>
          <a:bodyPr wrap="none" rtlCol="0">
            <a:spAutoFit/>
          </a:bodyPr>
          <a:lstStyle/>
          <a:p>
            <a:r>
              <a:rPr lang="es-ES" sz="8800" dirty="0">
                <a:solidFill>
                  <a:schemeClr val="bg1"/>
                </a:solidFill>
                <a:effectLst>
                  <a:outerShdw blurRad="50800" dist="38100" dir="2700000" algn="tl" rotWithShape="0">
                    <a:prstClr val="black">
                      <a:alpha val="40000"/>
                    </a:prstClr>
                  </a:outerShdw>
                </a:effectLst>
                <a:latin typeface="DIN Condensed" pitchFamily="2" charset="0"/>
              </a:rPr>
              <a:t>NOW</a:t>
            </a:r>
          </a:p>
        </p:txBody>
      </p:sp>
      <p:sp>
        <p:nvSpPr>
          <p:cNvPr id="35" name="TextBox 34">
            <a:extLst>
              <a:ext uri="{FF2B5EF4-FFF2-40B4-BE49-F238E27FC236}">
                <a16:creationId xmlns:a16="http://schemas.microsoft.com/office/drawing/2014/main" id="{1C4FAFB3-F085-E140-ACDF-1CBAE2B06B7C}"/>
              </a:ext>
            </a:extLst>
          </p:cNvPr>
          <p:cNvSpPr txBox="1"/>
          <p:nvPr/>
        </p:nvSpPr>
        <p:spPr>
          <a:xfrm>
            <a:off x="5950860" y="2386548"/>
            <a:ext cx="3460128" cy="3785652"/>
          </a:xfrm>
          <a:prstGeom prst="rect">
            <a:avLst/>
          </a:prstGeom>
          <a:noFill/>
        </p:spPr>
        <p:txBody>
          <a:bodyPr wrap="square" rtlCol="0">
            <a:spAutoFit/>
          </a:bodyPr>
          <a:lstStyle/>
          <a:p>
            <a:r>
              <a:rPr lang="es-ES" sz="6000" dirty="0">
                <a:solidFill>
                  <a:schemeClr val="bg1"/>
                </a:solidFill>
                <a:effectLst>
                  <a:outerShdw blurRad="50800" dist="38100" dir="2700000" algn="tl" rotWithShape="0">
                    <a:prstClr val="black">
                      <a:alpha val="40000"/>
                    </a:prstClr>
                  </a:outerShdw>
                </a:effectLst>
                <a:latin typeface="DIN Condensed" pitchFamily="2" charset="0"/>
              </a:rPr>
              <a:t>HOW DO WE THINK WE WILL GET THERE?</a:t>
            </a:r>
          </a:p>
        </p:txBody>
      </p:sp>
      <p:sp>
        <p:nvSpPr>
          <p:cNvPr id="36" name="TextBox 35">
            <a:extLst>
              <a:ext uri="{FF2B5EF4-FFF2-40B4-BE49-F238E27FC236}">
                <a16:creationId xmlns:a16="http://schemas.microsoft.com/office/drawing/2014/main" id="{9D17EA82-AB01-664C-B1EA-274A12EECEF4}"/>
              </a:ext>
            </a:extLst>
          </p:cNvPr>
          <p:cNvSpPr txBox="1"/>
          <p:nvPr/>
        </p:nvSpPr>
        <p:spPr>
          <a:xfrm>
            <a:off x="591137" y="7719764"/>
            <a:ext cx="14362522" cy="1446550"/>
          </a:xfrm>
          <a:prstGeom prst="rect">
            <a:avLst/>
          </a:prstGeom>
          <a:noFill/>
        </p:spPr>
        <p:txBody>
          <a:bodyPr wrap="none" rtlCol="0">
            <a:spAutoFit/>
          </a:bodyPr>
          <a:lstStyle/>
          <a:p>
            <a:r>
              <a:rPr lang="es-ES" sz="8800">
                <a:solidFill>
                  <a:schemeClr val="bg1"/>
                </a:solidFill>
                <a:effectLst>
                  <a:outerShdw blurRad="50800" dist="38100" dir="2700000" algn="tl" rotWithShape="0">
                    <a:prstClr val="black">
                      <a:alpha val="40000"/>
                    </a:prstClr>
                  </a:outerShdw>
                </a:effectLst>
                <a:latin typeface="DIN Condensed" pitchFamily="2" charset="0"/>
              </a:rPr>
              <a:t>HOW WILL WE FIND OUT IF WE’RE RIGHT?</a:t>
            </a:r>
          </a:p>
        </p:txBody>
      </p:sp>
      <p:sp>
        <p:nvSpPr>
          <p:cNvPr id="37" name="TextBox 36">
            <a:extLst>
              <a:ext uri="{FF2B5EF4-FFF2-40B4-BE49-F238E27FC236}">
                <a16:creationId xmlns:a16="http://schemas.microsoft.com/office/drawing/2014/main" id="{69D4FC37-E037-2141-A217-B683FDF5C3A5}"/>
              </a:ext>
            </a:extLst>
          </p:cNvPr>
          <p:cNvSpPr txBox="1"/>
          <p:nvPr/>
        </p:nvSpPr>
        <p:spPr>
          <a:xfrm>
            <a:off x="11442659" y="3056939"/>
            <a:ext cx="2272225" cy="1446550"/>
          </a:xfrm>
          <a:prstGeom prst="rect">
            <a:avLst/>
          </a:prstGeom>
          <a:noFill/>
        </p:spPr>
        <p:txBody>
          <a:bodyPr wrap="none" rtlCol="0">
            <a:spAutoFit/>
          </a:bodyPr>
          <a:lstStyle/>
          <a:p>
            <a:r>
              <a:rPr lang="es-ES" sz="8800">
                <a:solidFill>
                  <a:schemeClr val="bg1"/>
                </a:solidFill>
                <a:effectLst>
                  <a:outerShdw blurRad="50800" dist="38100" dir="2700000" algn="tl" rotWithShape="0">
                    <a:prstClr val="black">
                      <a:alpha val="40000"/>
                    </a:prstClr>
                  </a:outerShdw>
                </a:effectLst>
                <a:latin typeface="DIN Condensed" pitchFamily="2" charset="0"/>
              </a:rPr>
              <a:t>LATER</a:t>
            </a:r>
          </a:p>
        </p:txBody>
      </p:sp>
    </p:spTree>
    <p:extLst>
      <p:ext uri="{BB962C8B-B14F-4D97-AF65-F5344CB8AC3E}">
        <p14:creationId xmlns:p14="http://schemas.microsoft.com/office/powerpoint/2010/main" val="2977433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solidFill>
            <a:srgbClr val="80808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463675"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175" cap="flat" cmpd="sng" algn="ctr">
          <a:solidFill>
            <a:srgbClr val="80808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463675"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219007</TotalTime>
  <Words>1964</Words>
  <Application>Microsoft Macintosh PowerPoint</Application>
  <PresentationFormat>Custom</PresentationFormat>
  <Paragraphs>159</Paragraphs>
  <Slides>4</Slides>
  <Notes>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DIN Condensed</vt:lpstr>
      <vt:lpstr>Helvetica</vt:lpstr>
      <vt:lpstr>Helvetica Neue</vt:lpstr>
      <vt:lpstr>Default Design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Patton</dc:creator>
  <cp:lastModifiedBy>Sjoerd Kranendonk</cp:lastModifiedBy>
  <cp:revision>432</cp:revision>
  <cp:lastPrinted>2019-08-22T15:15:29Z</cp:lastPrinted>
  <dcterms:created xsi:type="dcterms:W3CDTF">2010-11-16T23:41:59Z</dcterms:created>
  <dcterms:modified xsi:type="dcterms:W3CDTF">2021-07-20T12:58:43Z</dcterms:modified>
</cp:coreProperties>
</file>