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74"/>
  </p:notesMasterIdLst>
  <p:sldIdLst>
    <p:sldId id="256" r:id="rId4"/>
    <p:sldId id="257" r:id="rId5"/>
    <p:sldId id="326" r:id="rId6"/>
    <p:sldId id="327" r:id="rId7"/>
    <p:sldId id="328" r:id="rId8"/>
    <p:sldId id="329" r:id="rId9"/>
    <p:sldId id="330" r:id="rId10"/>
    <p:sldId id="331" r:id="rId11"/>
    <p:sldId id="332" r:id="rId12"/>
    <p:sldId id="333" r:id="rId13"/>
    <p:sldId id="334" r:id="rId14"/>
    <p:sldId id="33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8"/>
    <p:restoredTop sz="96159"/>
  </p:normalViewPr>
  <p:slideViewPr>
    <p:cSldViewPr snapToGrid="0">
      <p:cViewPr>
        <p:scale>
          <a:sx n="100" d="100"/>
          <a:sy n="100" d="100"/>
        </p:scale>
        <p:origin x="984"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09.269"/>
    </inkml:context>
    <inkml:brush xml:id="br0">
      <inkml:brushProperty name="width" value="0.05" units="cm"/>
      <inkml:brushProperty name="height" value="0.05" units="cm"/>
      <inkml:brushProperty name="color" value="#EDF0F0"/>
    </inkml:brush>
  </inkml:definitions>
  <inkml:trace contextRef="#ctx0" brushRef="#br0">124 27 24575,'10'7'0,"0"0"0,0-1 0,1 0 0,-5-3 0,1-1 0,-6-1 0,1-1 0,0 2 0,-1-1 0,0 0 0,1 1 0,0-1 0,0 1 0,-1-2 0,-7 0 0,-9-2 0,-9-3 0,-5 0 0,4 0 0,6 1 0,7 1 0,4 1 0,5 1 0,5 3 0,4 1 0,4 2 0,3 1 0,0 0 0,-1-1 0,-3-1 0,-2-2 0,-4-1 0,0 0 0,-2 0 0,-6-3 0,-3 0 0,-8-2 0,0 0 0,0 0 0,2 0 0,5 0 0,2 1 0,5 1 0,3 2 0,3 1 0,7 1 0,9 1 0,3 0 0,6 1 0,-13-2 0,-2 0 0,-12-2 0,-3 0 0,-5-3 0,-8-3 0,-9-4 0,-5-1 0,1 1 0,4 0 0,7 4 0,5 2 0,5 2 0,4 1 0,3 0 0,6 2 0,3 2 0,4 2 0,-1-1 0,-1 0 0,-3-1 0,0-1 0,0 0 0,-1 0 0,-1 0 0,0 0 0,-1 0 0,-1 0 0,-1 0 0,-1 0 0,1-1 0,1 0 0,0 1 0,0 0 0,0-1 0,-2 1 0,-1-2 0,0 1 0,1-1 0,-1 0 0,3 1 0,-5-2 0,-9-5 0,-8-4-1696,-12-5 0,13 7 0,3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18.204"/>
    </inkml:context>
    <inkml:brush xml:id="br0">
      <inkml:brushProperty name="width" value="0.05" units="cm"/>
      <inkml:brushProperty name="height" value="0.05" units="cm"/>
      <inkml:brushProperty name="color" value="#EDF0F0"/>
    </inkml:brush>
  </inkml:definitions>
  <inkml:trace contextRef="#ctx0" brushRef="#br0">172 181 24575,'0'-10'0,"-2"-2"0,0-4 0,0-1 0,-1 3 0,0 2 0,1 2 0,-2 1 0,0-1 0,-1 1 0,1 1 0,0 3 0,3 2 0,-2 6 0,-5-2 0,-6 1 0,-4-5 0,1 0 0,4-1 0,3 2 0,0 0 0,2 1 0,2 0 0,3 2 0,2 1 0,5 1 0,5 2 0,3 0 0,4 1 0,-2-2 0,-2 0 0,-2-1 0,-4 0 0,-2-2 0,-2-1 0,-1 0 0,-3-3 0,-7-5 0,-6-3 0,-5-3 0,-2 0 0,4 4 0,5 3 0,7 5 0,1 0 0,3 2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30.955"/>
    </inkml:context>
    <inkml:brush xml:id="br0">
      <inkml:brushProperty name="width" value="0.05" units="cm"/>
      <inkml:brushProperty name="height" value="0.05" units="cm"/>
      <inkml:brushProperty name="color" value="#FFFFFF"/>
    </inkml:brush>
  </inkml:definitions>
  <inkml:trace contextRef="#ctx0" brushRef="#br0">1 25 24575,'3'0'0,"1"0"0,1 1 0,0 0 0,2-1 0,-1 1 0,-1 0 0,0-1 0,1 2 0,0-1 0,-1 0 0,1 0 0,0-1 0,-1 0 0,-1 0 0,-1 0 0,0 0 0,0 1 0,2-1 0,1 1 0,-1-1 0,-1 0 0,-2 0 0,0 0 0,1 1 0,-1 0 0,0-1 0,0 1 0,0-1 0,0 0 0,1 0 0,0 0 0,2 0 0,-3 0 0,-2 0 0,-5 0 0,-4 0 0,-7 1 0,-1 0 0,-1 0 0,3 0 0,4-1 0,6 0 0,5-3 0,4-2 0,4-1 0,2 0 0,3 0 0,1 3 0,0-1 0,-1 1 0,-4 0 0,-3 1 0,-2 1 0,-2 1 0,-1 0 0,0 0 0,1 0 0,-1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44.923"/>
    </inkml:context>
    <inkml:brush xml:id="br0">
      <inkml:brushProperty name="width" value="0.05" units="cm"/>
      <inkml:brushProperty name="height" value="0.05" units="cm"/>
      <inkml:brushProperty name="color" value="#EDF0F0"/>
    </inkml:brush>
  </inkml:definitions>
  <inkml:trace contextRef="#ctx0" brushRef="#br0">811 42 24575,'-24'-2'0,"-1"0"0,-4-1 0,-1 0 0,-2 1 0,0-1 0,4 1 0,5 0 0,9 1 0,7 0 0,1 1 0,-1 0 0,-3 0 0,-2 0 0,-2 0 0,-7-2 0,-11 0 0,-6-2 0,-2-1 0,9 1 0,12 2 0,11 1 0,6 2 0,2 2 0,6 4 0,6 7 0,9 8 0,8 4 0,7 2 0,6-2 0,5-1 0,6-1 0,1-4 0,-3-4 0,-7-4 0,-9-4 0,-9-1 0,-6-1 0,-4 0 0,-4 0 0,-4-2 0,-6-2 0,-15 0 0,-19 1 0,-26 0 0,-24 0 0,-14-3 0,45-1 0,-1-1 0,-44-3 0,21-2 0,25 1 0,23-1 0,13-1 0,2 0 0,-1-1 0,0-1 0,-3 0 0,1 2 0,0 0 0,1 0 0,0 1 0,-2-2 0,-2 1 0,0-1 0,4 1 0,6 1 0,3 1 0,3 2 0,1 0 0,2 2 0,-1 0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51.496"/>
    </inkml:context>
    <inkml:brush xml:id="br0">
      <inkml:brushProperty name="width" value="0.05" units="cm"/>
      <inkml:brushProperty name="height" value="0.05" units="cm"/>
      <inkml:brushProperty name="color" value="#EDF0F0"/>
    </inkml:brush>
  </inkml:definitions>
  <inkml:trace contextRef="#ctx0" brushRef="#br0">698 149 24575,'7'3'0,"2"1"0,4 2 0,10 5 0,9 3 0,6 2 0,1 0 0,-6-3 0,-4-2 0,-8-2 0,-5-2 0,-7-2 0,-5-3 0,-1 0 0,2 2 0,3 3 0,5 4 0,6 3 0,1-1 0,0-1 0,-1-1 0,-4-2 0,-2-2 0,-4-1 0,-4-4 0,-1 0 0,1 1 0,0 0 0,0 1 0,0 0 0,-3-4 0,-2-2 0,-8-12 0,-6-10 0,-7-9 0,-3-3 0,3 5 0,5 9 0,5 7 0,4 5 0,0 2 0,0-2 0,-1-1 0,-1-1 0,2 1 0,2 2 0,2 3 0,0 2 0,-2-3 0,-3-1 0,-1-3 0,0-2 0,-1 0 0,0 1 0,-3 1 0,-1 3 0,-3 1 0,-4 1 0,-2 0 0,1 1 0,1 1 0,-2 2 0,-7 1 0,-14 0 0,-16 2 0,-12 2 0,2 2 0,8 1 0,12 0 0,12-1 0,10-2 0,12 0 0,9 0 0,8 3 0,5 3 0,5 3 0,3 2 0,7 1 0,2-2 0,0-2 0,-2-4 0,-5-3 0,-1-1 0,3 0 0,3-1 0,2 1 0,-1-1 0,-4 0 0,-3 0 0,-5-1 0,-4-1 0,-2 0 0,-3 0 0,-1-1 0,0-2 0,0-1 0,-3-3 0,-3-3 0,-6-3 0,-8-2 0,-3 0 0,-3 3 0,1 4 0,2 2 0,2 1 0,4 2 0,6 1 0,4 2 0,3 0 0,2 0 0,1 0 0,5 2 0,9 6 0,11 7 0,9 4 0,10 3 0,7-3 0,8-2 0,6-4 0,-3-4 0,-10-3 0,-13-1 0,-14-1 0,-8 0 0,-7-1 0,-3 0 0,-3-1 0,-1 0 0,-1 1 0,1 3 0,0 4 0,0 4 0,0 2 0,-2-1 0,-1-2 0,-2-5 0,-1-1 0,-7-2 0,-10-1 0,-14 1 0,-26 0 0,-26 1 0,29-4 0,-4 1 0,-7-1 0,-1 0 0,1-2 0,1 0 0,8-1 0,4 0 0,-23-2 0,33-1 0,24 1 0,16 2 0,11 3 0,13 5 0,15 2 0,28 2 0,28-2 0,-33-7 0,3 0 0,6-2 0,1 0 0,-5-2 0,-2-1 0,36-3 0,-30 1 0,-27 1 0,-17 2 0,-9 1 0,-6 0 0,-4 0 0,1-2 0,2-2 0,4-2 0,1 2 0,-1 2 0,-1 1 0,-5 1 0,-2-1 0,-2-3 0,-5-5 0,-9-7 0,-4-2 0,-20-13 0,-11-7 0,-4-1 0,1 3 0,21 14 0,10 9 0,6 4 0,2 3 0,-1 1 0,1 2 0,2 1 0,3 1 0,1-1 0,-2-1 0,-1 1 0,-5-2 0,0-1 0,0 3 0,1 0 0,1 2 0,-2 0 0,-2 1 0,-1-1 0,2 0 0,2 0 0,8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18.720"/>
    </inkml:context>
    <inkml:brush xml:id="br0">
      <inkml:brushProperty name="width" value="0.05" units="cm"/>
      <inkml:brushProperty name="height" value="0.05" units="cm"/>
      <inkml:brushProperty name="color" value="#FFFFFF"/>
    </inkml:brush>
  </inkml:definitions>
  <inkml:trace contextRef="#ctx0" brushRef="#br0">81 55 24575,'-6'-1'0,"-2"1"0,1-1 0,0 0 0,1 0 0,1 0 0,2 0 0,-1 1 0,0 0 0,-3-1 0,1 1 0,0-1 0,2 0 0,1 1 0,2 0 0,6 0 0,1 0 0,6-1 0,-2 1 0,1-1 0,-2 0 0,-1 1 0,-3 0 0,0 0 0,0 0 0,1 0 0,-2 0 0,0 0 0,-2 0 0,1 0 0,0 0 0,0 0 0,-1 0 0,0 0 0,-1 0 0,-8-2 0,-4 1 0,-9-3 0,-1 0 0,2 0 0,2 0 0,8 2 0,3 1 0,7 0 0,2-1 0,3-1 0,0-1 0,1 1 0,0 0 0,0 1 0,0 0 0,1 2 0,-6-1 0,-1 1 0,-7 0 0,-3 0 0,0 0 0,0 0 0,3 0 0,2 0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37.087"/>
    </inkml:context>
    <inkml:brush xml:id="br0">
      <inkml:brushProperty name="width" value="0.05" units="cm"/>
      <inkml:brushProperty name="height" value="0.05" units="cm"/>
      <inkml:brushProperty name="color" value="#EDF0F0"/>
    </inkml:brush>
  </inkml:definitions>
  <inkml:trace contextRef="#ctx0" brushRef="#br0">327 131 24575,'-17'-9'0,"-4"-3"0,-1-1 0,-3-1 0,3 2 0,2 2 0,4 1 0,3 3 0,3 0 0,2 1 0,0 1 0,2 0 0,0 1 0,1 0 0,-1-1 0,0 0 0,0 0 0,1 0 0,1 1 0,2 1 0,7 11 0,7 10 0,6 7 0,3 4 0,-1-5 0,-2-5 0,-2-4 0,-3-3 0,-2-3 0,-2-1 0,-2-2 0,-1 0 0,-1 0 0,-1-1 0,-1-1 0,0-1 0,0-2 0,-1 2 0,-3-4 0,-5-1 0,-14-6 0,-12-5 0,-7-4 0,1 1 0,9 3 0,8 4 0,7 3 0,8 5 0,7 5 0,7 6 0,5 4 0,4 4 0,2-1 0,-1-2 0,-2-2 0,-5-5 0,-3-2 0,-2-3 0,-1-1 0,-6-2 0,-7-4 0,-11-4 0,-4-2 0,0 1 0,6 3 0,6 2 0,5 2 0,4 0 0,7 4 0,3 1 0,7 4 0,-1 0 0,1-1 0,0-2 0,0-1 0,-1-1 0,-2 0 0,-1 0 0,-2-1 0,-3-1 0,-3-1 0,-1 0 0,-1 0 0,-4-1 0,-13-4 0,-11-3 0,-9-5 0,-1-1 0,10 2 0,10 2 0,9 5 0,8 2 0,10 3 0,8 1 0,5 2 0,2-1 0,-4-1 0,-4 1 0,-3-1 0,-1 1 0,0 0 0,2 1 0,0 1 0,0-1 0,-1 1 0,-2-1 0,0-1 0,-1 0 0,-1 0 0,0 1 0,-1-1 0,1 1 0,-2-1 0,0 1 0,-2-2 0,-2 1 0,2 2 0,2 1 0,2 3 0,-1 0 0,-2-1 0,-3-3 0,0 0 0,-1 0 0,1 0 0,3 4 0,-3-5 0,1 3 0,-7-8 0,-9-9 0,-9-10 0,-7-8 0,-4-2 0,4 5 0,3 2 0,5 6 0,2 3 0,5 4 0,2 3 0,3 4 0,4 1 0,3 3 0,5 1 0,5 3 0,7 2 0,5 2 0,4 0 0,-2 1 0,-4-2 0,-5-2 0,-5-3 0,-4 0 0,-4-1 0,-1 0 0,-7-2 0,-12-5 0,-13-3 0,-13-3 0,-1 1 0,2 4 0,9 2 0,11 2 0,10 2 0,9 1 0,3 4 0,2 1 0,-1 0 0,0 0 0,0-3 0,1 0 0,-1 0 0,1 1 0,0 0 0,-1-1 0,-1-1 0,-4-1 0,-9-4 0,-8-2 0,-5-2 0,4 0 0,6 3 0,6 1 0,5 2 0,4 2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26.899"/>
    </inkml:context>
    <inkml:brush xml:id="br0">
      <inkml:brushProperty name="width" value="0.05" units="cm"/>
      <inkml:brushProperty name="height" value="0.05" units="cm"/>
      <inkml:brushProperty name="color" value="#EDF0F0"/>
    </inkml:brush>
  </inkml:definitions>
  <inkml:trace contextRef="#ctx0" brushRef="#br0">213 66 24575,'-10'-3'0,"-2"-2"0,-5-2 0,-2-1 0,1 0 0,2 2 0,4 1 0,4 1 0,1 1 0,0 0 0,0 1 0,0 1 0,0-2 0,2 2 0,2 0 0,1 1 0,-1 0 0,-2 0 0,-1 0 0,0 0 0,1 0 0,0 0 0,2 0 0,-1-1 0,-2 0 0,-1-1 0,3 1 0,3 1 0,6 6 0,4 4 0,3 3 0,1 1 0,-1-2 0,0-1 0,-1-1 0,-1-2 0,-4-3 0,-2-2 0,0-1 0,1 1 0,1 1 0,1 1 0,0-1 0,-3-1 0,0-2 0,-1 1 0,0 1 0,1-1 0,1 1 0,2 0 0,2-1 0,-1 1 0,-1-2 0,-3 0 0,-1 0 0,3 2 0,3 4 0,3 1 0,3 3 0,-8-7 0,-3-2 0,-12-9 0,-6-5 0,-5-1 0,-6-4 0,-1 0 0,-1 0 0,3 1 0,3 2 0,5 3 0,6 4 0,3 2 0,4 2 0,0 1 0,2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34.997"/>
    </inkml:context>
    <inkml:brush xml:id="br0">
      <inkml:brushProperty name="width" value="0.05" units="cm"/>
      <inkml:brushProperty name="height" value="0.05" units="cm"/>
      <inkml:brushProperty name="color" value="#EDF0F0"/>
    </inkml:brush>
  </inkml:definitions>
  <inkml:trace contextRef="#ctx0" brushRef="#br0">200 101 24575,'-8'-2'0,"-4"-1"0,-4-2 0,-3-1 0,-1-1 0,2 0 0,2 0 0,2-1 0,8 4 0,-1-1 0,4 3 0,0 0 0,-1 0 0,1 0 0,1 1 0,12 5 0,7 3 0,7 4 0,0 0 0,-6-4 0,-4-1 0,-4-2 0,-1-2 0,-2 0 0,0-1 0,-1 0 0,-2 1 0,0-1 0,-3-1 0,1 0 0,-1 0 0,1 0 0,2 1 0,1 0 0,0 0 0,-1 0 0,-4-1 0,-8-4 0,-1-1 0,-7-4 0,0-1 0,0 1 0,-1 0 0,2 1 0,3 3 0,4 1 0,4 1 0,0 1 0,0 0 0,1-1 0,-2 1 0,1-1 0,-1 1 0,2 1 0,1-1 0,2 1 0,3 3 0,3 3 0,3 3 0,4 2 0,0 0 0,0 0 0,-5-4 0,-5-2 0,-5-4 0,-6-2 0,-5-3 0,-2-1 0,-2-1 0,2 0 0,2 1 0,3 0 0,3 2 0,2 2 0,4 1 0,5 5 0,1-1 0,3 4 0,-3-4 0,-2-1 0,-4-2 0,-5-4 0,-3-1 0,-2 0 0,2 0 0,4 2 0,2 1 0,1 0 0,0 0 0,-1 0 0,0-2 0,-1-1 0,2 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B9CE01C-D5E1-FA43-B7FB-3FD55D97AC76}" type="datetimeFigureOut">
              <a:rPr lang="nl-NL" smtClean="0"/>
              <a:t>14-02-2023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7928D3F-391B-2148-8205-CCC9BA03F353}" type="slidenum">
              <a:rPr lang="nl-NL" smtClean="0"/>
              <a:t>‹nr.›</a:t>
            </a:fld>
            <a:endParaRPr lang="nl-NL"/>
          </a:p>
        </p:txBody>
      </p:sp>
    </p:spTree>
    <p:extLst>
      <p:ext uri="{BB962C8B-B14F-4D97-AF65-F5344CB8AC3E}">
        <p14:creationId xmlns:p14="http://schemas.microsoft.com/office/powerpoint/2010/main" val="320580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3" y="728522"/>
            <a:ext cx="554080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387978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management</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In scrum</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Management in scrum</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0.jp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49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DE60875-BD9B-2F0F-F165-F75CF7E8912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07874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DCF5B58-D517-255C-567E-9CAD2EA2EB4A}"/>
              </a:ext>
            </a:extLst>
          </p:cNvPr>
          <p:cNvSpPr>
            <a:spLocks noGrp="1"/>
          </p:cNvSpPr>
          <p:nvPr>
            <p:ph type="body" sz="quarter" idx="13"/>
          </p:nvPr>
        </p:nvSpPr>
        <p:spPr/>
        <p:txBody>
          <a:bodyPr/>
          <a:lstStyle/>
          <a:p>
            <a:r>
              <a:rPr lang="nl-NL" dirty="0"/>
              <a:t>Project manager</a:t>
            </a:r>
          </a:p>
        </p:txBody>
      </p:sp>
    </p:spTree>
    <p:extLst>
      <p:ext uri="{BB962C8B-B14F-4D97-AF65-F5344CB8AC3E}">
        <p14:creationId xmlns:p14="http://schemas.microsoft.com/office/powerpoint/2010/main" val="82257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DE60875-BD9B-2F0F-F165-F75CF7E8912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6313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Customer </a:t>
            </a:r>
            <a:r>
              <a:rPr lang="nl-NL" dirty="0" err="1"/>
              <a:t>voice</a:t>
            </a:r>
            <a:endParaRPr lang="nl-NL" dirty="0"/>
          </a:p>
        </p:txBody>
      </p:sp>
    </p:spTree>
    <p:extLst>
      <p:ext uri="{BB962C8B-B14F-4D97-AF65-F5344CB8AC3E}">
        <p14:creationId xmlns:p14="http://schemas.microsoft.com/office/powerpoint/2010/main" val="231830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CUSTOMER VOICE</a:t>
            </a:r>
          </a:p>
        </p:txBody>
      </p:sp>
    </p:spTree>
    <p:extLst>
      <p:ext uri="{BB962C8B-B14F-4D97-AF65-F5344CB8AC3E}">
        <p14:creationId xmlns:p14="http://schemas.microsoft.com/office/powerpoint/2010/main" val="387466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State of the increment</a:t>
            </a:r>
          </a:p>
        </p:txBody>
      </p:sp>
    </p:spTree>
    <p:extLst>
      <p:ext uri="{BB962C8B-B14F-4D97-AF65-F5344CB8AC3E}">
        <p14:creationId xmlns:p14="http://schemas.microsoft.com/office/powerpoint/2010/main" val="70211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State of the increment</a:t>
            </a:r>
          </a:p>
        </p:txBody>
      </p:sp>
    </p:spTree>
    <p:extLst>
      <p:ext uri="{BB962C8B-B14F-4D97-AF65-F5344CB8AC3E}">
        <p14:creationId xmlns:p14="http://schemas.microsoft.com/office/powerpoint/2010/main" val="377837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Sprint backlog</a:t>
            </a:r>
          </a:p>
        </p:txBody>
      </p:sp>
    </p:spTree>
    <p:extLst>
      <p:ext uri="{BB962C8B-B14F-4D97-AF65-F5344CB8AC3E}">
        <p14:creationId xmlns:p14="http://schemas.microsoft.com/office/powerpoint/2010/main" val="250529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Sprint backlog</a:t>
            </a:r>
          </a:p>
        </p:txBody>
      </p:sp>
    </p:spTree>
    <p:extLst>
      <p:ext uri="{BB962C8B-B14F-4D97-AF65-F5344CB8AC3E}">
        <p14:creationId xmlns:p14="http://schemas.microsoft.com/office/powerpoint/2010/main" val="2947621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a:t>
            </a:r>
            <a:r>
              <a:rPr lang="nl-NL" sz="6000" dirty="0">
                <a:solidFill>
                  <a:schemeClr val="bg1"/>
                </a:solidFill>
                <a:latin typeface="American Captain" pitchFamily="2" charset="77"/>
              </a:rPr>
              <a:t> </a:t>
            </a:r>
            <a:r>
              <a:rPr lang="en-NL" sz="6000">
                <a:solidFill>
                  <a:schemeClr val="bg1"/>
                </a:solidFill>
                <a:latin typeface="American Captain" pitchFamily="2" charset="77"/>
              </a:rPr>
              <a:t>Innovation</a:t>
            </a:r>
          </a:p>
        </p:txBody>
      </p:sp>
    </p:spTree>
    <p:extLst>
      <p:ext uri="{BB962C8B-B14F-4D97-AF65-F5344CB8AC3E}">
        <p14:creationId xmlns:p14="http://schemas.microsoft.com/office/powerpoint/2010/main" val="281333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575AA-F35C-858B-75D8-19869C97C298}"/>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7A19A3DB-7033-8CF6-0265-EF11654BEF7D}"/>
              </a:ext>
            </a:extLst>
          </p:cNvPr>
          <p:cNvSpPr>
            <a:spLocks noGrp="1"/>
          </p:cNvSpPr>
          <p:nvPr>
            <p:ph type="body" sz="quarter" idx="11"/>
          </p:nvPr>
        </p:nvSpPr>
        <p:spPr>
          <a:xfrm>
            <a:off x="202670" y="2244798"/>
            <a:ext cx="3471863" cy="3129492"/>
          </a:xfrm>
        </p:spPr>
        <p:txBody>
          <a:bodyPr/>
          <a:lstStyle/>
          <a:p>
            <a:pPr marL="141755" indent="-141755">
              <a:buFont typeface="+mj-lt"/>
              <a:buAutoNum type="arabicPeriod"/>
            </a:pPr>
            <a:r>
              <a:rPr lang="nl-NL" sz="1050" dirty="0"/>
              <a:t>P</a:t>
            </a:r>
            <a:r>
              <a:rPr lang="en-NL" sz="1050">
                <a:solidFill>
                  <a:schemeClr val="bg1"/>
                </a:solidFill>
                <a:latin typeface="Ubuntu Light" panose="020B0304030602030204" pitchFamily="34" charset="0"/>
              </a:rPr>
              <a:t>ut the five roles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Accountabilities</a:t>
            </a:r>
            <a:r>
              <a:rPr lang="nl-NL" sz="1050" dirty="0">
                <a:solidFill>
                  <a:schemeClr val="bg1"/>
                </a:solidFill>
                <a:latin typeface="Ubuntu Light" panose="020B0304030602030204" pitchFamily="34" charset="0"/>
              </a:rPr>
              <a:t>)</a:t>
            </a:r>
            <a:r>
              <a:rPr lang="en-NL" sz="1050">
                <a:solidFill>
                  <a:schemeClr val="bg1"/>
                </a:solidFill>
                <a:latin typeface="Ubuntu Light" panose="020B0304030602030204" pitchFamily="34" charset="0"/>
              </a:rPr>
              <a:t> in a row on the floor. </a:t>
            </a:r>
          </a:p>
          <a:p>
            <a:pPr marL="141755" indent="-141755">
              <a:buFont typeface="+mj-lt"/>
              <a:buAutoNum type="arabicPeriod"/>
            </a:pPr>
            <a:r>
              <a:rPr lang="en-NL" sz="1050">
                <a:solidFill>
                  <a:schemeClr val="bg1"/>
                </a:solidFill>
                <a:latin typeface="Ubuntu Light" panose="020B0304030602030204" pitchFamily="34" charset="0"/>
              </a:rPr>
              <a:t>Invite participants to form groups and hand each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en-NL" sz="1050">
                <a:solidFill>
                  <a:schemeClr val="bg1"/>
                </a:solidFill>
                <a:latin typeface="Ubuntu Light" panose="020B0304030602030204" pitchFamily="34" charset="0"/>
              </a:rPr>
              <a:t>a subset of the </a:t>
            </a:r>
            <a:r>
              <a:rPr lang="nl-NL" sz="1050" dirty="0">
                <a:solidFill>
                  <a:schemeClr val="bg1"/>
                </a:solidFill>
                <a:latin typeface="Ubuntu Light" panose="020B0304030602030204" pitchFamily="34" charset="0"/>
              </a:rPr>
              <a:t>red/green </a:t>
            </a:r>
            <a:r>
              <a:rPr lang="en-NL" sz="1050">
                <a:solidFill>
                  <a:schemeClr val="bg1"/>
                </a:solidFill>
                <a:latin typeface="Ubuntu Light" panose="020B0304030602030204" pitchFamily="34" charset="0"/>
              </a:rPr>
              <a:t>cards</a:t>
            </a:r>
            <a:r>
              <a:rPr lang="nl-NL" sz="1050" dirty="0">
                <a:solidFill>
                  <a:schemeClr val="bg1"/>
                </a:solidFill>
                <a:latin typeface="Ubuntu Light" panose="020B0304030602030204" pitchFamily="34" charset="0"/>
              </a:rPr>
              <a:t>.</a:t>
            </a:r>
            <a:endParaRPr lang="en-NL" sz="1050">
              <a:solidFill>
                <a:schemeClr val="bg1"/>
              </a:solidFill>
              <a:latin typeface="Ubuntu Light" panose="020B0304030602030204" pitchFamily="34" charset="0"/>
            </a:endParaRPr>
          </a:p>
          <a:p>
            <a:pPr marL="141755" indent="-141755">
              <a:buFont typeface="+mj-lt"/>
              <a:buAutoNum type="arabicPeriod"/>
            </a:pPr>
            <a:r>
              <a:rPr lang="en-NL" sz="1050">
                <a:solidFill>
                  <a:schemeClr val="bg1"/>
                </a:solidFill>
                <a:latin typeface="Ubuntu Light" panose="020B0304030602030204" pitchFamily="34" charset="0"/>
              </a:rPr>
              <a:t>In the first round, give the group(s) time to put the cards </a:t>
            </a:r>
            <a:r>
              <a:rPr lang="nl-NL" sz="1050" dirty="0" err="1">
                <a:solidFill>
                  <a:schemeClr val="bg1"/>
                </a:solidFill>
                <a:latin typeface="Ubuntu Light" panose="020B0304030602030204" pitchFamily="34" charset="0"/>
              </a:rPr>
              <a:t>with</a:t>
            </a:r>
            <a:r>
              <a:rPr lang="en-NL" sz="1050">
                <a:solidFill>
                  <a:schemeClr val="bg1"/>
                </a:solidFill>
                <a:latin typeface="Ubuntu Light" panose="020B0304030602030204" pitchFamily="34" charset="0"/>
              </a:rPr>
              <a:t> the role that manage 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mentioned</a:t>
            </a:r>
            <a:r>
              <a:rPr lang="nl-NL" sz="1050" dirty="0">
                <a:solidFill>
                  <a:schemeClr val="bg1"/>
                </a:solidFill>
                <a:latin typeface="Ubuntu Light" panose="020B0304030602030204" pitchFamily="34" charset="0"/>
              </a:rPr>
              <a:t> topic</a:t>
            </a:r>
            <a:r>
              <a:rPr lang="en-NL" sz="1050">
                <a:solidFill>
                  <a:schemeClr val="bg1"/>
                </a:solidFill>
                <a:latin typeface="Ubuntu Light" panose="020B0304030602030204" pitchFamily="34" charset="0"/>
              </a:rPr>
              <a:t> in Professional Scrum. Make sure that at the end of this round, the activity cards are in the right place.</a:t>
            </a:r>
          </a:p>
          <a:p>
            <a:pPr marL="141755" indent="-141755">
              <a:buFont typeface="+mj-lt"/>
              <a:buAutoNum type="arabicPeriod"/>
            </a:pPr>
            <a:r>
              <a:rPr lang="en-NL" sz="1050">
                <a:solidFill>
                  <a:schemeClr val="bg1"/>
                </a:solidFill>
                <a:latin typeface="Ubuntu Light" panose="020B0304030602030204" pitchFamily="34" charset="0"/>
              </a:rPr>
              <a:t>In the second round, invite everyone to (individually) mark the cards that are managed differently in their organization.</a:t>
            </a:r>
          </a:p>
          <a:p>
            <a:pPr marL="141755" indent="-141755">
              <a:buFont typeface="+mj-lt"/>
              <a:buAutoNum type="arabicPeriod"/>
            </a:pPr>
            <a:r>
              <a:rPr lang="en-NL" sz="1050">
                <a:solidFill>
                  <a:schemeClr val="bg1"/>
                </a:solidFill>
                <a:latin typeface="Ubuntu Light" panose="020B0304030602030204" pitchFamily="34" charset="0"/>
              </a:rPr>
              <a:t>Invite people to pair up and discuss what the impact of the marked cards is on the empirical process in their organization.</a:t>
            </a:r>
          </a:p>
          <a:p>
            <a:pPr marL="141755" indent="-141755">
              <a:buFont typeface="+mj-lt"/>
              <a:buAutoNum type="arabicPeriod"/>
            </a:pPr>
            <a:r>
              <a:rPr lang="en-NL" sz="1050">
                <a:solidFill>
                  <a:schemeClr val="bg1"/>
                </a:solidFill>
                <a:latin typeface="Ubuntu Light" panose="020B0304030602030204" pitchFamily="34" charset="0"/>
              </a:rPr>
              <a:t>In the final round, identify the next steps to address these impediments.</a:t>
            </a:r>
          </a:p>
          <a:p>
            <a:endParaRPr lang="nl-NL" dirty="0"/>
          </a:p>
        </p:txBody>
      </p:sp>
      <p:sp>
        <p:nvSpPr>
          <p:cNvPr id="4" name="Tijdelijke aanduiding voor tekst 3">
            <a:extLst>
              <a:ext uri="{FF2B5EF4-FFF2-40B4-BE49-F238E27FC236}">
                <a16:creationId xmlns:a16="http://schemas.microsoft.com/office/drawing/2014/main" id="{8A251F7A-79E6-652F-625D-1DAABD6F8950}"/>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D179901E-7E40-2547-5093-8D644385CE82}"/>
              </a:ext>
            </a:extLst>
          </p:cNvPr>
          <p:cNvSpPr>
            <a:spLocks noGrp="1"/>
          </p:cNvSpPr>
          <p:nvPr>
            <p:ph type="body" sz="quarter" idx="13"/>
          </p:nvPr>
        </p:nvSpPr>
        <p:spPr>
          <a:xfrm>
            <a:off x="203200" y="1227138"/>
            <a:ext cx="3471863" cy="893762"/>
          </a:xfrm>
        </p:spPr>
        <p:txBody>
          <a:bodyPr/>
          <a:lstStyle/>
          <a:p>
            <a:r>
              <a:rPr lang="en-NL" sz="1050">
                <a:solidFill>
                  <a:schemeClr val="bg1"/>
                </a:solidFill>
                <a:latin typeface="Ubuntu" panose="020B0504030602030204" pitchFamily="34" charset="0"/>
              </a:rPr>
              <a:t>This exercise makes </a:t>
            </a:r>
            <a:r>
              <a:rPr lang="nl-NL" sz="1050" dirty="0" err="1">
                <a:solidFill>
                  <a:schemeClr val="bg1"/>
                </a:solidFill>
                <a:latin typeface="Ubuntu" panose="020B0504030602030204" pitchFamily="34" charset="0"/>
              </a:rPr>
              <a:t>visible</a:t>
            </a:r>
            <a:r>
              <a:rPr lang="en-NL" sz="1050">
                <a:solidFill>
                  <a:schemeClr val="bg1"/>
                </a:solidFill>
                <a:latin typeface="Ubuntu" panose="020B0504030602030204" pitchFamily="34" charset="0"/>
              </a:rPr>
              <a:t> what is being managed in the Scrum Framework and by whom. And more importantly, what is being managed differently in an organization</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currently</a:t>
            </a:r>
            <a:r>
              <a:rPr lang="en-NL" sz="1050">
                <a:solidFill>
                  <a:schemeClr val="bg1"/>
                </a:solidFill>
                <a:latin typeface="Ubuntu" panose="020B0504030602030204" pitchFamily="34" charset="0"/>
              </a:rPr>
              <a:t>? </a:t>
            </a:r>
            <a:r>
              <a:rPr lang="nl-NL" sz="1050" dirty="0">
                <a:solidFill>
                  <a:schemeClr val="bg1"/>
                </a:solidFill>
                <a:latin typeface="Ubuntu" panose="020B0504030602030204" pitchFamily="34" charset="0"/>
              </a:rPr>
              <a:t>W</a:t>
            </a:r>
            <a:r>
              <a:rPr lang="en-NL" sz="1050">
                <a:solidFill>
                  <a:schemeClr val="bg1"/>
                </a:solidFill>
                <a:latin typeface="Ubuntu" panose="020B0504030602030204" pitchFamily="34" charset="0"/>
              </a:rPr>
              <a:t>hat effects does that have on the empirical process?</a:t>
            </a:r>
          </a:p>
          <a:p>
            <a:endParaRPr lang="nl-NL" dirty="0"/>
          </a:p>
        </p:txBody>
      </p:sp>
      <p:sp>
        <p:nvSpPr>
          <p:cNvPr id="6" name="Tijdelijke aanduiding voor voettekst 5">
            <a:extLst>
              <a:ext uri="{FF2B5EF4-FFF2-40B4-BE49-F238E27FC236}">
                <a16:creationId xmlns:a16="http://schemas.microsoft.com/office/drawing/2014/main" id="{5792DC96-943D-2A7E-6BD1-1F9C54B45D95}"/>
              </a:ext>
            </a:extLst>
          </p:cNvPr>
          <p:cNvSpPr>
            <a:spLocks noGrp="1"/>
          </p:cNvSpPr>
          <p:nvPr>
            <p:ph type="ftr" sz="quarter" idx="3"/>
          </p:nvPr>
        </p:nvSpPr>
        <p:spPr/>
        <p:txBody>
          <a:bodyPr/>
          <a:lstStyle/>
          <a:p>
            <a:r>
              <a:rPr lang="en-GB"/>
              <a:t>V 1.0</a:t>
            </a:r>
            <a:endParaRPr lang="en-NL" dirty="0"/>
          </a:p>
        </p:txBody>
      </p:sp>
    </p:spTree>
    <p:extLst>
      <p:ext uri="{BB962C8B-B14F-4D97-AF65-F5344CB8AC3E}">
        <p14:creationId xmlns:p14="http://schemas.microsoft.com/office/powerpoint/2010/main" val="282078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a:t>
            </a:r>
            <a:r>
              <a:rPr lang="nl-NL" sz="6000" dirty="0">
                <a:solidFill>
                  <a:schemeClr val="bg1"/>
                </a:solidFill>
                <a:latin typeface="American Captain" pitchFamily="2" charset="77"/>
              </a:rPr>
              <a:t> </a:t>
            </a:r>
            <a:r>
              <a:rPr lang="en-NL" sz="6000">
                <a:solidFill>
                  <a:schemeClr val="bg1"/>
                </a:solidFill>
                <a:latin typeface="American Captain" pitchFamily="2" charset="77"/>
              </a:rPr>
              <a:t>Innovation</a:t>
            </a:r>
          </a:p>
        </p:txBody>
      </p:sp>
    </p:spTree>
    <p:extLst>
      <p:ext uri="{BB962C8B-B14F-4D97-AF65-F5344CB8AC3E}">
        <p14:creationId xmlns:p14="http://schemas.microsoft.com/office/powerpoint/2010/main" val="236986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Bug</a:t>
            </a:r>
          </a:p>
        </p:txBody>
      </p:sp>
    </p:spTree>
    <p:extLst>
      <p:ext uri="{BB962C8B-B14F-4D97-AF65-F5344CB8AC3E}">
        <p14:creationId xmlns:p14="http://schemas.microsoft.com/office/powerpoint/2010/main" val="149043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Bug</a:t>
            </a:r>
          </a:p>
        </p:txBody>
      </p:sp>
    </p:spTree>
    <p:extLst>
      <p:ext uri="{BB962C8B-B14F-4D97-AF65-F5344CB8AC3E}">
        <p14:creationId xmlns:p14="http://schemas.microsoft.com/office/powerpoint/2010/main" val="321850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Product vision</a:t>
            </a:r>
          </a:p>
        </p:txBody>
      </p:sp>
    </p:spTree>
    <p:extLst>
      <p:ext uri="{BB962C8B-B14F-4D97-AF65-F5344CB8AC3E}">
        <p14:creationId xmlns:p14="http://schemas.microsoft.com/office/powerpoint/2010/main" val="292771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Product vision</a:t>
            </a:r>
          </a:p>
        </p:txBody>
      </p:sp>
    </p:spTree>
    <p:extLst>
      <p:ext uri="{BB962C8B-B14F-4D97-AF65-F5344CB8AC3E}">
        <p14:creationId xmlns:p14="http://schemas.microsoft.com/office/powerpoint/2010/main" val="40106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Product Backlog</a:t>
            </a:r>
          </a:p>
        </p:txBody>
      </p:sp>
    </p:spTree>
    <p:extLst>
      <p:ext uri="{BB962C8B-B14F-4D97-AF65-F5344CB8AC3E}">
        <p14:creationId xmlns:p14="http://schemas.microsoft.com/office/powerpoint/2010/main" val="1960224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Product Backlog</a:t>
            </a:r>
          </a:p>
        </p:txBody>
      </p:sp>
    </p:spTree>
    <p:extLst>
      <p:ext uri="{BB962C8B-B14F-4D97-AF65-F5344CB8AC3E}">
        <p14:creationId xmlns:p14="http://schemas.microsoft.com/office/powerpoint/2010/main" val="78810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Return on investment</a:t>
            </a:r>
          </a:p>
        </p:txBody>
      </p:sp>
    </p:spTree>
    <p:extLst>
      <p:ext uri="{BB962C8B-B14F-4D97-AF65-F5344CB8AC3E}">
        <p14:creationId xmlns:p14="http://schemas.microsoft.com/office/powerpoint/2010/main" val="396680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Return on investment</a:t>
            </a:r>
          </a:p>
        </p:txBody>
      </p:sp>
    </p:spTree>
    <p:extLst>
      <p:ext uri="{BB962C8B-B14F-4D97-AF65-F5344CB8AC3E}">
        <p14:creationId xmlns:p14="http://schemas.microsoft.com/office/powerpoint/2010/main" val="25415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Scrum process</a:t>
            </a:r>
          </a:p>
        </p:txBody>
      </p:sp>
    </p:spTree>
    <p:extLst>
      <p:ext uri="{BB962C8B-B14F-4D97-AF65-F5344CB8AC3E}">
        <p14:creationId xmlns:p14="http://schemas.microsoft.com/office/powerpoint/2010/main" val="115155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10E48D-823D-D064-7D9D-5089E29BD94D}"/>
              </a:ext>
            </a:extLst>
          </p:cNvPr>
          <p:cNvSpPr>
            <a:spLocks noGrp="1"/>
          </p:cNvSpPr>
          <p:nvPr>
            <p:ph type="body" sz="quarter" idx="13"/>
          </p:nvPr>
        </p:nvSpPr>
        <p:spPr>
          <a:xfrm>
            <a:off x="627063" y="448198"/>
            <a:ext cx="6535737" cy="4335462"/>
          </a:xfrm>
        </p:spPr>
        <p:txBody>
          <a:bodyPr/>
          <a:lstStyle/>
          <a:p>
            <a:r>
              <a:rPr lang="nl-NL" dirty="0"/>
              <a:t>Developers</a:t>
            </a:r>
          </a:p>
        </p:txBody>
      </p:sp>
      <p:pic>
        <p:nvPicPr>
          <p:cNvPr id="3" name="Afbeelding 2" descr="Afbeelding met tekst&#10;&#10;Automatisch gegenereerde beschrijving">
            <a:extLst>
              <a:ext uri="{FF2B5EF4-FFF2-40B4-BE49-F238E27FC236}">
                <a16:creationId xmlns:a16="http://schemas.microsoft.com/office/drawing/2014/main" id="{21FE74C4-C0A9-AFB5-310B-D1BC922ACA8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168947"/>
            <a:ext cx="2776701" cy="1442583"/>
          </a:xfrm>
          <a:prstGeom prst="rect">
            <a:avLst/>
          </a:prstGeom>
        </p:spPr>
      </p:pic>
    </p:spTree>
    <p:extLst>
      <p:ext uri="{BB962C8B-B14F-4D97-AF65-F5344CB8AC3E}">
        <p14:creationId xmlns:p14="http://schemas.microsoft.com/office/powerpoint/2010/main" val="2547969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Scrum process</a:t>
            </a:r>
          </a:p>
        </p:txBody>
      </p:sp>
    </p:spTree>
    <p:extLst>
      <p:ext uri="{BB962C8B-B14F-4D97-AF65-F5344CB8AC3E}">
        <p14:creationId xmlns:p14="http://schemas.microsoft.com/office/powerpoint/2010/main" val="120275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Tension</a:t>
            </a:r>
            <a:r>
              <a:rPr lang="nl-NL" sz="6000" dirty="0">
                <a:solidFill>
                  <a:schemeClr val="bg1"/>
                </a:solidFill>
                <a:latin typeface="American Captain" pitchFamily="2" charset="77"/>
              </a:rPr>
              <a:t> in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Scrum team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403608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Tension</a:t>
            </a:r>
            <a:r>
              <a:rPr lang="nl-NL" sz="6000" dirty="0">
                <a:solidFill>
                  <a:schemeClr val="bg1"/>
                </a:solidFill>
                <a:latin typeface="American Captain" pitchFamily="2" charset="77"/>
              </a:rPr>
              <a:t> in </a:t>
            </a:r>
            <a:r>
              <a:rPr lang="nl-NL" sz="6000" dirty="0" err="1">
                <a:solidFill>
                  <a:schemeClr val="bg1"/>
                </a:solidFill>
                <a:latin typeface="American Captain" pitchFamily="2" charset="77"/>
              </a:rPr>
              <a:t>the</a:t>
            </a:r>
            <a:r>
              <a:rPr lang="nl-NL" sz="6000" dirty="0">
                <a:solidFill>
                  <a:schemeClr val="bg1"/>
                </a:solidFill>
                <a:latin typeface="American Captain" pitchFamily="2" charset="77"/>
              </a:rPr>
              <a:t>         Scrum team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988067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 debt</a:t>
            </a:r>
          </a:p>
        </p:txBody>
      </p:sp>
    </p:spTree>
    <p:extLst>
      <p:ext uri="{BB962C8B-B14F-4D97-AF65-F5344CB8AC3E}">
        <p14:creationId xmlns:p14="http://schemas.microsoft.com/office/powerpoint/2010/main" val="2416440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en-NL" sz="6000">
                <a:solidFill>
                  <a:schemeClr val="bg1"/>
                </a:solidFill>
                <a:latin typeface="American Captain" pitchFamily="2" charset="77"/>
              </a:rPr>
              <a:t>Technical debt</a:t>
            </a:r>
          </a:p>
        </p:txBody>
      </p:sp>
    </p:spTree>
    <p:extLst>
      <p:ext uri="{BB962C8B-B14F-4D97-AF65-F5344CB8AC3E}">
        <p14:creationId xmlns:p14="http://schemas.microsoft.com/office/powerpoint/2010/main" val="201650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Velocity</a:t>
            </a:r>
          </a:p>
        </p:txBody>
      </p:sp>
    </p:spTree>
    <p:extLst>
      <p:ext uri="{BB962C8B-B14F-4D97-AF65-F5344CB8AC3E}">
        <p14:creationId xmlns:p14="http://schemas.microsoft.com/office/powerpoint/2010/main" val="2619593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Velocity</a:t>
            </a:r>
          </a:p>
        </p:txBody>
      </p:sp>
    </p:spTree>
    <p:extLst>
      <p:ext uri="{BB962C8B-B14F-4D97-AF65-F5344CB8AC3E}">
        <p14:creationId xmlns:p14="http://schemas.microsoft.com/office/powerpoint/2010/main" val="755501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Documentation</a:t>
            </a:r>
          </a:p>
        </p:txBody>
      </p:sp>
    </p:spTree>
    <p:extLst>
      <p:ext uri="{BB962C8B-B14F-4D97-AF65-F5344CB8AC3E}">
        <p14:creationId xmlns:p14="http://schemas.microsoft.com/office/powerpoint/2010/main" val="359018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Documentation</a:t>
            </a:r>
          </a:p>
        </p:txBody>
      </p:sp>
    </p:spTree>
    <p:extLst>
      <p:ext uri="{BB962C8B-B14F-4D97-AF65-F5344CB8AC3E}">
        <p14:creationId xmlns:p14="http://schemas.microsoft.com/office/powerpoint/2010/main" val="276271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Personal growth</a:t>
            </a:r>
            <a:endParaRPr lang="nl-NL" sz="6000" dirty="0">
              <a:solidFill>
                <a:schemeClr val="bg1"/>
              </a:solidFill>
              <a:latin typeface="American Captain" pitchFamily="2" charset="77"/>
            </a:endParaRPr>
          </a:p>
          <a:p>
            <a:r>
              <a:rPr lang="nl-NL" sz="2400" dirty="0"/>
              <a:t>(Of </a:t>
            </a:r>
            <a:r>
              <a:rPr lang="nl-NL" sz="2400" dirty="0" err="1"/>
              <a:t>the</a:t>
            </a:r>
            <a:r>
              <a:rPr lang="nl-NL" sz="2400" dirty="0"/>
              <a:t> Developers)</a:t>
            </a:r>
          </a:p>
        </p:txBody>
      </p:sp>
    </p:spTree>
    <p:extLst>
      <p:ext uri="{BB962C8B-B14F-4D97-AF65-F5344CB8AC3E}">
        <p14:creationId xmlns:p14="http://schemas.microsoft.com/office/powerpoint/2010/main" val="22082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F20F589-8559-725E-FDAF-37883F619EC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629589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Personal growth</a:t>
            </a:r>
            <a:endParaRPr lang="nl-NL" sz="6000" dirty="0">
              <a:solidFill>
                <a:schemeClr val="bg1"/>
              </a:solidFill>
              <a:latin typeface="American Captain" pitchFamily="2" charset="77"/>
            </a:endParaRPr>
          </a:p>
          <a:p>
            <a:r>
              <a:rPr lang="nl-NL" sz="2400" dirty="0"/>
              <a:t>(Of </a:t>
            </a:r>
            <a:r>
              <a:rPr lang="nl-NL" sz="2400" dirty="0" err="1"/>
              <a:t>the</a:t>
            </a:r>
            <a:r>
              <a:rPr lang="nl-NL" sz="2400" dirty="0"/>
              <a:t> </a:t>
            </a:r>
            <a:r>
              <a:rPr lang="nl-NL" sz="2400" dirty="0" err="1"/>
              <a:t>DeveloperS</a:t>
            </a:r>
            <a:r>
              <a:rPr lang="nl-NL" sz="2400" dirty="0"/>
              <a:t>)</a:t>
            </a:r>
          </a:p>
        </p:txBody>
      </p:sp>
    </p:spTree>
    <p:extLst>
      <p:ext uri="{BB962C8B-B14F-4D97-AF65-F5344CB8AC3E}">
        <p14:creationId xmlns:p14="http://schemas.microsoft.com/office/powerpoint/2010/main" val="251517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Sprint </a:t>
            </a:r>
            <a:r>
              <a:rPr lang="nl-NL" dirty="0" err="1"/>
              <a:t>backlog</a:t>
            </a:r>
            <a:endParaRPr lang="nl-NL" dirty="0"/>
          </a:p>
        </p:txBody>
      </p:sp>
    </p:spTree>
    <p:extLst>
      <p:ext uri="{BB962C8B-B14F-4D97-AF65-F5344CB8AC3E}">
        <p14:creationId xmlns:p14="http://schemas.microsoft.com/office/powerpoint/2010/main" val="2548000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Sprint </a:t>
            </a:r>
            <a:r>
              <a:rPr lang="nl-NL" dirty="0" err="1"/>
              <a:t>backlog</a:t>
            </a:r>
            <a:endParaRPr lang="nl-NL" dirty="0"/>
          </a:p>
        </p:txBody>
      </p:sp>
    </p:spTree>
    <p:extLst>
      <p:ext uri="{BB962C8B-B14F-4D97-AF65-F5344CB8AC3E}">
        <p14:creationId xmlns:p14="http://schemas.microsoft.com/office/powerpoint/2010/main" val="423129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impediments</a:t>
            </a:r>
          </a:p>
        </p:txBody>
      </p:sp>
    </p:spTree>
    <p:extLst>
      <p:ext uri="{BB962C8B-B14F-4D97-AF65-F5344CB8AC3E}">
        <p14:creationId xmlns:p14="http://schemas.microsoft.com/office/powerpoint/2010/main" val="168570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impediments</a:t>
            </a:r>
          </a:p>
        </p:txBody>
      </p:sp>
    </p:spTree>
    <p:extLst>
      <p:ext uri="{BB962C8B-B14F-4D97-AF65-F5344CB8AC3E}">
        <p14:creationId xmlns:p14="http://schemas.microsoft.com/office/powerpoint/2010/main" val="402078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NL" sz="6000">
                <a:solidFill>
                  <a:schemeClr val="bg1"/>
                </a:solidFill>
                <a:latin typeface="American Captain" pitchFamily="2" charset="77"/>
              </a:rPr>
              <a:t>Refinement</a:t>
            </a:r>
          </a:p>
        </p:txBody>
      </p:sp>
    </p:spTree>
    <p:extLst>
      <p:ext uri="{BB962C8B-B14F-4D97-AF65-F5344CB8AC3E}">
        <p14:creationId xmlns:p14="http://schemas.microsoft.com/office/powerpoint/2010/main" val="23223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NL" sz="6000">
                <a:solidFill>
                  <a:schemeClr val="bg1"/>
                </a:solidFill>
                <a:latin typeface="American Captain" pitchFamily="2" charset="77"/>
              </a:rPr>
              <a:t>Refinement</a:t>
            </a:r>
          </a:p>
        </p:txBody>
      </p:sp>
    </p:spTree>
    <p:extLst>
      <p:ext uri="{BB962C8B-B14F-4D97-AF65-F5344CB8AC3E}">
        <p14:creationId xmlns:p14="http://schemas.microsoft.com/office/powerpoint/2010/main" val="1010378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en-GB" sz="6000" dirty="0">
                <a:solidFill>
                  <a:schemeClr val="bg1"/>
                </a:solidFill>
                <a:latin typeface="American Captain" pitchFamily="2" charset="77"/>
              </a:rPr>
              <a:t>S</a:t>
            </a:r>
            <a:r>
              <a:rPr lang="en-NL" sz="6000">
                <a:solidFill>
                  <a:schemeClr val="bg1"/>
                </a:solidFill>
                <a:latin typeface="American Captain" pitchFamily="2" charset="77"/>
              </a:rPr>
              <a:t>cope of the project</a:t>
            </a:r>
          </a:p>
        </p:txBody>
      </p:sp>
    </p:spTree>
    <p:extLst>
      <p:ext uri="{BB962C8B-B14F-4D97-AF65-F5344CB8AC3E}">
        <p14:creationId xmlns:p14="http://schemas.microsoft.com/office/powerpoint/2010/main" val="3976104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en-GB" sz="6000" dirty="0">
                <a:solidFill>
                  <a:schemeClr val="bg1"/>
                </a:solidFill>
                <a:latin typeface="American Captain" pitchFamily="2" charset="77"/>
              </a:rPr>
              <a:t>S</a:t>
            </a:r>
            <a:r>
              <a:rPr lang="en-NL" sz="6000">
                <a:solidFill>
                  <a:schemeClr val="bg1"/>
                </a:solidFill>
                <a:latin typeface="American Captain" pitchFamily="2" charset="77"/>
              </a:rPr>
              <a:t>cope of the project</a:t>
            </a:r>
          </a:p>
        </p:txBody>
      </p:sp>
    </p:spTree>
    <p:extLst>
      <p:ext uri="{BB962C8B-B14F-4D97-AF65-F5344CB8AC3E}">
        <p14:creationId xmlns:p14="http://schemas.microsoft.com/office/powerpoint/2010/main" val="1292140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Product budget</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93085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a:xfrm>
            <a:off x="627063" y="363538"/>
            <a:ext cx="6535737" cy="4335462"/>
          </a:xfrm>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2">
            <a:clrChange>
              <a:clrFrom>
                <a:srgbClr val="FEFEFE"/>
              </a:clrFrom>
              <a:clrTo>
                <a:srgbClr val="FEFEFE">
                  <a:alpha val="0"/>
                </a:srgbClr>
              </a:clrTo>
            </a:clrChange>
          </a:blip>
          <a:srcRect l="25959" t="19965" r="40156" b="41267"/>
          <a:stretch/>
        </p:blipFill>
        <p:spPr>
          <a:xfrm>
            <a:off x="3098157" y="3239371"/>
            <a:ext cx="1719689" cy="1255146"/>
          </a:xfrm>
          <a:prstGeom prst="rect">
            <a:avLst/>
          </a:prstGeom>
        </p:spPr>
      </p:pic>
      <p:pic>
        <p:nvPicPr>
          <p:cNvPr id="3" name="Afbeelding 2">
            <a:extLst>
              <a:ext uri="{FF2B5EF4-FFF2-40B4-BE49-F238E27FC236}">
                <a16:creationId xmlns:a16="http://schemas.microsoft.com/office/drawing/2014/main" id="{C49BDFFC-47C1-0A7B-2105-ED82FB204D10}"/>
              </a:ext>
            </a:extLst>
          </p:cNvPr>
          <p:cNvPicPr>
            <a:picLocks noChangeAspect="1"/>
          </p:cNvPicPr>
          <p:nvPr/>
        </p:nvPicPr>
        <p:blipFill rotWithShape="1">
          <a:blip r:embed="rId2">
            <a:clrChange>
              <a:clrFrom>
                <a:srgbClr val="FEFEFE"/>
              </a:clrFrom>
              <a:clrTo>
                <a:srgbClr val="FEFEFE">
                  <a:alpha val="0"/>
                </a:srgbClr>
              </a:clrTo>
            </a:clrChange>
          </a:blip>
          <a:srcRect l="56244" t="57741" r="40156" b="40704"/>
          <a:stretch/>
        </p:blipFill>
        <p:spPr>
          <a:xfrm>
            <a:off x="2957728" y="4716379"/>
            <a:ext cx="182698" cy="5035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t 5">
                <a:extLst>
                  <a:ext uri="{FF2B5EF4-FFF2-40B4-BE49-F238E27FC236}">
                    <a16:creationId xmlns:a16="http://schemas.microsoft.com/office/drawing/2014/main" id="{90657862-BE81-D245-B559-7D5A0BE1739B}"/>
                  </a:ext>
                </a:extLst>
              </p14:cNvPr>
              <p14:cNvContentPartPr/>
              <p14:nvPr/>
            </p14:nvContentPartPr>
            <p14:xfrm>
              <a:off x="3082236" y="4728357"/>
              <a:ext cx="69480" cy="27720"/>
            </p14:xfrm>
          </p:contentPart>
        </mc:Choice>
        <mc:Fallback>
          <p:pic>
            <p:nvPicPr>
              <p:cNvPr id="6" name="Inkt 5">
                <a:extLst>
                  <a:ext uri="{FF2B5EF4-FFF2-40B4-BE49-F238E27FC236}">
                    <a16:creationId xmlns:a16="http://schemas.microsoft.com/office/drawing/2014/main" id="{90657862-BE81-D245-B559-7D5A0BE1739B}"/>
                  </a:ext>
                </a:extLst>
              </p:cNvPr>
              <p:cNvPicPr/>
              <p:nvPr/>
            </p:nvPicPr>
            <p:blipFill>
              <a:blip r:embed="rId4"/>
              <a:stretch>
                <a:fillRect/>
              </a:stretch>
            </p:blipFill>
            <p:spPr>
              <a:xfrm>
                <a:off x="3073236" y="4719717"/>
                <a:ext cx="87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t 7">
                <a:extLst>
                  <a:ext uri="{FF2B5EF4-FFF2-40B4-BE49-F238E27FC236}">
                    <a16:creationId xmlns:a16="http://schemas.microsoft.com/office/drawing/2014/main" id="{69E8FF23-9867-3C69-3245-AB26D3A02967}"/>
                  </a:ext>
                </a:extLst>
              </p14:cNvPr>
              <p14:cNvContentPartPr/>
              <p14:nvPr/>
            </p14:nvContentPartPr>
            <p14:xfrm>
              <a:off x="3049476" y="4748517"/>
              <a:ext cx="62280" cy="65160"/>
            </p14:xfrm>
          </p:contentPart>
        </mc:Choice>
        <mc:Fallback>
          <p:pic>
            <p:nvPicPr>
              <p:cNvPr id="8" name="Inkt 7">
                <a:extLst>
                  <a:ext uri="{FF2B5EF4-FFF2-40B4-BE49-F238E27FC236}">
                    <a16:creationId xmlns:a16="http://schemas.microsoft.com/office/drawing/2014/main" id="{69E8FF23-9867-3C69-3245-AB26D3A02967}"/>
                  </a:ext>
                </a:extLst>
              </p:cNvPr>
              <p:cNvPicPr/>
              <p:nvPr/>
            </p:nvPicPr>
            <p:blipFill>
              <a:blip r:embed="rId6"/>
              <a:stretch>
                <a:fillRect/>
              </a:stretch>
            </p:blipFill>
            <p:spPr>
              <a:xfrm>
                <a:off x="3040476" y="4739877"/>
                <a:ext cx="799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t 8">
                <a:extLst>
                  <a:ext uri="{FF2B5EF4-FFF2-40B4-BE49-F238E27FC236}">
                    <a16:creationId xmlns:a16="http://schemas.microsoft.com/office/drawing/2014/main" id="{BD56A357-D0BB-EA1A-0CB9-CE20B8DCE85F}"/>
                  </a:ext>
                </a:extLst>
              </p14:cNvPr>
              <p14:cNvContentPartPr/>
              <p14:nvPr/>
            </p14:nvContentPartPr>
            <p14:xfrm>
              <a:off x="3544116" y="4741677"/>
              <a:ext cx="53280" cy="15840"/>
            </p14:xfrm>
          </p:contentPart>
        </mc:Choice>
        <mc:Fallback>
          <p:pic>
            <p:nvPicPr>
              <p:cNvPr id="9" name="Inkt 8">
                <a:extLst>
                  <a:ext uri="{FF2B5EF4-FFF2-40B4-BE49-F238E27FC236}">
                    <a16:creationId xmlns:a16="http://schemas.microsoft.com/office/drawing/2014/main" id="{BD56A357-D0BB-EA1A-0CB9-CE20B8DCE85F}"/>
                  </a:ext>
                </a:extLst>
              </p:cNvPr>
              <p:cNvPicPr/>
              <p:nvPr/>
            </p:nvPicPr>
            <p:blipFill>
              <a:blip r:embed="rId8"/>
              <a:stretch>
                <a:fillRect/>
              </a:stretch>
            </p:blipFill>
            <p:spPr>
              <a:xfrm>
                <a:off x="3535476" y="4733037"/>
                <a:ext cx="709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t 9">
                <a:extLst>
                  <a:ext uri="{FF2B5EF4-FFF2-40B4-BE49-F238E27FC236}">
                    <a16:creationId xmlns:a16="http://schemas.microsoft.com/office/drawing/2014/main" id="{898DDDA1-C21B-4698-C5E6-6179AB00A0D3}"/>
                  </a:ext>
                </a:extLst>
              </p14:cNvPr>
              <p14:cNvContentPartPr/>
              <p14:nvPr/>
            </p14:nvContentPartPr>
            <p14:xfrm>
              <a:off x="2690556" y="4717557"/>
              <a:ext cx="302760" cy="99000"/>
            </p14:xfrm>
          </p:contentPart>
        </mc:Choice>
        <mc:Fallback>
          <p:pic>
            <p:nvPicPr>
              <p:cNvPr id="10" name="Inkt 9">
                <a:extLst>
                  <a:ext uri="{FF2B5EF4-FFF2-40B4-BE49-F238E27FC236}">
                    <a16:creationId xmlns:a16="http://schemas.microsoft.com/office/drawing/2014/main" id="{898DDDA1-C21B-4698-C5E6-6179AB00A0D3}"/>
                  </a:ext>
                </a:extLst>
              </p:cNvPr>
              <p:cNvPicPr/>
              <p:nvPr/>
            </p:nvPicPr>
            <p:blipFill>
              <a:blip r:embed="rId10"/>
              <a:stretch>
                <a:fillRect/>
              </a:stretch>
            </p:blipFill>
            <p:spPr>
              <a:xfrm>
                <a:off x="2681916" y="4708917"/>
                <a:ext cx="3204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t 10">
                <a:extLst>
                  <a:ext uri="{FF2B5EF4-FFF2-40B4-BE49-F238E27FC236}">
                    <a16:creationId xmlns:a16="http://schemas.microsoft.com/office/drawing/2014/main" id="{4863E786-BEA2-8C83-BA2D-75751D93C379}"/>
                  </a:ext>
                </a:extLst>
              </p14:cNvPr>
              <p14:cNvContentPartPr/>
              <p14:nvPr/>
            </p14:nvContentPartPr>
            <p14:xfrm>
              <a:off x="2849316" y="4734837"/>
              <a:ext cx="412920" cy="137160"/>
            </p14:xfrm>
          </p:contentPart>
        </mc:Choice>
        <mc:Fallback>
          <p:pic>
            <p:nvPicPr>
              <p:cNvPr id="11" name="Inkt 10">
                <a:extLst>
                  <a:ext uri="{FF2B5EF4-FFF2-40B4-BE49-F238E27FC236}">
                    <a16:creationId xmlns:a16="http://schemas.microsoft.com/office/drawing/2014/main" id="{4863E786-BEA2-8C83-BA2D-75751D93C379}"/>
                  </a:ext>
                </a:extLst>
              </p:cNvPr>
              <p:cNvPicPr/>
              <p:nvPr/>
            </p:nvPicPr>
            <p:blipFill>
              <a:blip r:embed="rId12"/>
              <a:stretch>
                <a:fillRect/>
              </a:stretch>
            </p:blipFill>
            <p:spPr>
              <a:xfrm>
                <a:off x="2840676" y="4725837"/>
                <a:ext cx="4305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t 11">
                <a:extLst>
                  <a:ext uri="{FF2B5EF4-FFF2-40B4-BE49-F238E27FC236}">
                    <a16:creationId xmlns:a16="http://schemas.microsoft.com/office/drawing/2014/main" id="{FC6AD24F-8C43-FB7A-8BD4-1397376AF352}"/>
                  </a:ext>
                </a:extLst>
              </p14:cNvPr>
              <p14:cNvContentPartPr/>
              <p14:nvPr/>
            </p14:nvContentPartPr>
            <p14:xfrm>
              <a:off x="3544476" y="4752477"/>
              <a:ext cx="39960" cy="20160"/>
            </p14:xfrm>
          </p:contentPart>
        </mc:Choice>
        <mc:Fallback>
          <p:pic>
            <p:nvPicPr>
              <p:cNvPr id="12" name="Inkt 11">
                <a:extLst>
                  <a:ext uri="{FF2B5EF4-FFF2-40B4-BE49-F238E27FC236}">
                    <a16:creationId xmlns:a16="http://schemas.microsoft.com/office/drawing/2014/main" id="{FC6AD24F-8C43-FB7A-8BD4-1397376AF352}"/>
                  </a:ext>
                </a:extLst>
              </p:cNvPr>
              <p:cNvPicPr/>
              <p:nvPr/>
            </p:nvPicPr>
            <p:blipFill>
              <a:blip r:embed="rId14"/>
              <a:stretch>
                <a:fillRect/>
              </a:stretch>
            </p:blipFill>
            <p:spPr>
              <a:xfrm>
                <a:off x="3535476" y="4743477"/>
                <a:ext cx="57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t 12">
                <a:extLst>
                  <a:ext uri="{FF2B5EF4-FFF2-40B4-BE49-F238E27FC236}">
                    <a16:creationId xmlns:a16="http://schemas.microsoft.com/office/drawing/2014/main" id="{102C8C5B-9D02-73CA-4CBE-CC37F6AD9D4D}"/>
                  </a:ext>
                </a:extLst>
              </p14:cNvPr>
              <p14:cNvContentPartPr/>
              <p14:nvPr/>
            </p14:nvContentPartPr>
            <p14:xfrm>
              <a:off x="3045876" y="4703877"/>
              <a:ext cx="158040" cy="117360"/>
            </p14:xfrm>
          </p:contentPart>
        </mc:Choice>
        <mc:Fallback>
          <p:pic>
            <p:nvPicPr>
              <p:cNvPr id="13" name="Inkt 12">
                <a:extLst>
                  <a:ext uri="{FF2B5EF4-FFF2-40B4-BE49-F238E27FC236}">
                    <a16:creationId xmlns:a16="http://schemas.microsoft.com/office/drawing/2014/main" id="{102C8C5B-9D02-73CA-4CBE-CC37F6AD9D4D}"/>
                  </a:ext>
                </a:extLst>
              </p:cNvPr>
              <p:cNvPicPr/>
              <p:nvPr/>
            </p:nvPicPr>
            <p:blipFill>
              <a:blip r:embed="rId16"/>
              <a:stretch>
                <a:fillRect/>
              </a:stretch>
            </p:blipFill>
            <p:spPr>
              <a:xfrm>
                <a:off x="3037236" y="4694877"/>
                <a:ext cx="1756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t 14">
                <a:extLst>
                  <a:ext uri="{FF2B5EF4-FFF2-40B4-BE49-F238E27FC236}">
                    <a16:creationId xmlns:a16="http://schemas.microsoft.com/office/drawing/2014/main" id="{F001A590-2E7B-915D-A630-951FF269C44C}"/>
                  </a:ext>
                </a:extLst>
              </p14:cNvPr>
              <p14:cNvContentPartPr/>
              <p14:nvPr/>
            </p14:nvContentPartPr>
            <p14:xfrm>
              <a:off x="3036180" y="4511540"/>
              <a:ext cx="85680" cy="61920"/>
            </p14:xfrm>
          </p:contentPart>
        </mc:Choice>
        <mc:Fallback>
          <p:pic>
            <p:nvPicPr>
              <p:cNvPr id="15" name="Inkt 14">
                <a:extLst>
                  <a:ext uri="{FF2B5EF4-FFF2-40B4-BE49-F238E27FC236}">
                    <a16:creationId xmlns:a16="http://schemas.microsoft.com/office/drawing/2014/main" id="{F001A590-2E7B-915D-A630-951FF269C44C}"/>
                  </a:ext>
                </a:extLst>
              </p:cNvPr>
              <p:cNvPicPr/>
              <p:nvPr/>
            </p:nvPicPr>
            <p:blipFill>
              <a:blip r:embed="rId18"/>
              <a:stretch>
                <a:fillRect/>
              </a:stretch>
            </p:blipFill>
            <p:spPr>
              <a:xfrm>
                <a:off x="3027540" y="4502900"/>
                <a:ext cx="1033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t 15">
                <a:extLst>
                  <a:ext uri="{FF2B5EF4-FFF2-40B4-BE49-F238E27FC236}">
                    <a16:creationId xmlns:a16="http://schemas.microsoft.com/office/drawing/2014/main" id="{E974B81D-3556-2481-2F94-252504D922A4}"/>
                  </a:ext>
                </a:extLst>
              </p14:cNvPr>
              <p14:cNvContentPartPr/>
              <p14:nvPr/>
            </p14:nvContentPartPr>
            <p14:xfrm>
              <a:off x="3044820" y="4453580"/>
              <a:ext cx="81720" cy="36720"/>
            </p14:xfrm>
          </p:contentPart>
        </mc:Choice>
        <mc:Fallback>
          <p:pic>
            <p:nvPicPr>
              <p:cNvPr id="16" name="Inkt 15">
                <a:extLst>
                  <a:ext uri="{FF2B5EF4-FFF2-40B4-BE49-F238E27FC236}">
                    <a16:creationId xmlns:a16="http://schemas.microsoft.com/office/drawing/2014/main" id="{E974B81D-3556-2481-2F94-252504D922A4}"/>
                  </a:ext>
                </a:extLst>
              </p:cNvPr>
              <p:cNvPicPr/>
              <p:nvPr/>
            </p:nvPicPr>
            <p:blipFill>
              <a:blip r:embed="rId20"/>
              <a:stretch>
                <a:fillRect/>
              </a:stretch>
            </p:blipFill>
            <p:spPr>
              <a:xfrm>
                <a:off x="3036180" y="4444940"/>
                <a:ext cx="99360" cy="54360"/>
              </a:xfrm>
              <a:prstGeom prst="rect">
                <a:avLst/>
              </a:prstGeom>
            </p:spPr>
          </p:pic>
        </mc:Fallback>
      </mc:AlternateContent>
    </p:spTree>
    <p:extLst>
      <p:ext uri="{BB962C8B-B14F-4D97-AF65-F5344CB8AC3E}">
        <p14:creationId xmlns:p14="http://schemas.microsoft.com/office/powerpoint/2010/main" val="2890245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Product budget</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05002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Stakeholders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932932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Stakeholders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552800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Release Planning</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990417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Release Planning</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80023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Team performance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738070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Team performance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021586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Interaction</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with</a:t>
            </a:r>
            <a:r>
              <a:rPr lang="nl-NL" sz="6000" dirty="0"/>
              <a:t> </a:t>
            </a:r>
            <a:r>
              <a:rPr lang="nl-NL" sz="6000" dirty="0" err="1">
                <a:solidFill>
                  <a:schemeClr val="bg1"/>
                </a:solidFill>
                <a:latin typeface="American Captain" pitchFamily="2" charset="77"/>
              </a:rPr>
              <a:t>other</a:t>
            </a:r>
            <a:r>
              <a:rPr lang="nl-NL" sz="6000" dirty="0">
                <a:solidFill>
                  <a:schemeClr val="bg1"/>
                </a:solidFill>
                <a:latin typeface="American Captain" pitchFamily="2" charset="77"/>
              </a:rPr>
              <a:t> scrum teams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19056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Interaction</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with</a:t>
            </a:r>
            <a:r>
              <a:rPr lang="nl-NL" sz="6000" dirty="0"/>
              <a:t> </a:t>
            </a:r>
            <a:r>
              <a:rPr lang="nl-NL" sz="6000" dirty="0" err="1">
                <a:solidFill>
                  <a:schemeClr val="bg1"/>
                </a:solidFill>
                <a:latin typeface="American Captain" pitchFamily="2" charset="77"/>
              </a:rPr>
              <a:t>other</a:t>
            </a:r>
            <a:r>
              <a:rPr lang="nl-NL" sz="6000" dirty="0">
                <a:solidFill>
                  <a:schemeClr val="bg1"/>
                </a:solidFill>
                <a:latin typeface="American Captain" pitchFamily="2" charset="77"/>
              </a:rPr>
              <a:t> scrum teams</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661064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Promoting </a:t>
            </a:r>
            <a:r>
              <a:rPr lang="nl-NL" sz="6000" dirty="0" err="1">
                <a:solidFill>
                  <a:schemeClr val="bg1"/>
                </a:solidFill>
                <a:latin typeface="American Captain" pitchFamily="2" charset="77"/>
              </a:rPr>
              <a:t>and</a:t>
            </a:r>
            <a:r>
              <a:rPr lang="nl-NL" sz="6000" dirty="0"/>
              <a:t> </a:t>
            </a:r>
            <a:r>
              <a:rPr lang="nl-NL" sz="6000" dirty="0" err="1">
                <a:solidFill>
                  <a:schemeClr val="bg1"/>
                </a:solidFill>
                <a:latin typeface="American Captain" pitchFamily="2" charset="77"/>
              </a:rPr>
              <a:t>supporting</a:t>
            </a:r>
            <a:r>
              <a:rPr lang="nl-NL" sz="6000" dirty="0">
                <a:solidFill>
                  <a:schemeClr val="bg1"/>
                </a:solidFill>
                <a:latin typeface="American Captain" pitchFamily="2" charset="77"/>
              </a:rPr>
              <a:t> scrum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8220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DBB1668D-4FAD-434E-7D6A-642A40C3D0B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10170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Promoting </a:t>
            </a:r>
            <a:r>
              <a:rPr lang="nl-NL" sz="6000" dirty="0" err="1">
                <a:solidFill>
                  <a:schemeClr val="bg1"/>
                </a:solidFill>
                <a:latin typeface="American Captain" pitchFamily="2" charset="77"/>
              </a:rPr>
              <a:t>and</a:t>
            </a:r>
            <a:r>
              <a:rPr lang="nl-NL" sz="6000" dirty="0">
                <a:solidFill>
                  <a:schemeClr val="bg1"/>
                </a:solidFill>
                <a:latin typeface="American Captain" pitchFamily="2" charset="77"/>
              </a:rPr>
              <a:t> </a:t>
            </a:r>
            <a:r>
              <a:rPr lang="nl-NL" sz="6000" dirty="0" err="1">
                <a:solidFill>
                  <a:schemeClr val="bg1"/>
                </a:solidFill>
                <a:latin typeface="American Captain" pitchFamily="2" charset="77"/>
              </a:rPr>
              <a:t>supporting</a:t>
            </a:r>
            <a:r>
              <a:rPr lang="nl-NL" sz="6000" dirty="0">
                <a:solidFill>
                  <a:schemeClr val="bg1"/>
                </a:solidFill>
                <a:latin typeface="American Captain" pitchFamily="2" charset="77"/>
              </a:rPr>
              <a:t> scrum</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1264470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morale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21391997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pPr algn="ctr"/>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morale</a:t>
            </a:r>
            <a:endParaRPr lang="en-NL" sz="6000">
              <a:solidFill>
                <a:schemeClr val="bg1"/>
              </a:solidFill>
              <a:latin typeface="American Captain" pitchFamily="2" charset="77"/>
            </a:endParaRPr>
          </a:p>
        </p:txBody>
      </p:sp>
    </p:spTree>
    <p:extLst>
      <p:ext uri="{BB962C8B-B14F-4D97-AF65-F5344CB8AC3E}">
        <p14:creationId xmlns:p14="http://schemas.microsoft.com/office/powerpoint/2010/main" val="3096433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Culture</a:t>
            </a:r>
          </a:p>
        </p:txBody>
      </p:sp>
    </p:spTree>
    <p:extLst>
      <p:ext uri="{BB962C8B-B14F-4D97-AF65-F5344CB8AC3E}">
        <p14:creationId xmlns:p14="http://schemas.microsoft.com/office/powerpoint/2010/main" val="2405156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Culture</a:t>
            </a:r>
          </a:p>
        </p:txBody>
      </p:sp>
    </p:spTree>
    <p:extLst>
      <p:ext uri="{BB962C8B-B14F-4D97-AF65-F5344CB8AC3E}">
        <p14:creationId xmlns:p14="http://schemas.microsoft.com/office/powerpoint/2010/main" val="1680920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err="1">
                <a:solidFill>
                  <a:schemeClr val="bg1"/>
                </a:solidFill>
                <a:latin typeface="American Captain" pitchFamily="2" charset="77"/>
              </a:rPr>
              <a:t>Boundaries</a:t>
            </a:r>
            <a:r>
              <a:rPr lang="nl-NL" sz="6000" dirty="0">
                <a:solidFill>
                  <a:schemeClr val="bg1"/>
                </a:solidFill>
                <a:latin typeface="American Captain" pitchFamily="2" charset="77"/>
              </a:rPr>
              <a:t> of </a:t>
            </a:r>
            <a:r>
              <a:rPr lang="nl-NL" sz="6000" dirty="0" err="1">
                <a:solidFill>
                  <a:schemeClr val="bg1"/>
                </a:solidFill>
                <a:latin typeface="American Captain" pitchFamily="2" charset="77"/>
              </a:rPr>
              <a:t>self</a:t>
            </a:r>
            <a:r>
              <a:rPr lang="nl-NL" sz="6000" dirty="0">
                <a:solidFill>
                  <a:schemeClr val="bg1"/>
                </a:solidFill>
                <a:latin typeface="American Captain" pitchFamily="2" charset="77"/>
              </a:rPr>
              <a:t>-management</a:t>
            </a:r>
          </a:p>
        </p:txBody>
      </p:sp>
    </p:spTree>
    <p:extLst>
      <p:ext uri="{BB962C8B-B14F-4D97-AF65-F5344CB8AC3E}">
        <p14:creationId xmlns:p14="http://schemas.microsoft.com/office/powerpoint/2010/main" val="2899200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err="1">
                <a:solidFill>
                  <a:schemeClr val="bg1"/>
                </a:solidFill>
                <a:latin typeface="American Captain" pitchFamily="2" charset="77"/>
              </a:rPr>
              <a:t>Boundaries</a:t>
            </a:r>
            <a:r>
              <a:rPr lang="nl-NL" sz="6000" dirty="0">
                <a:solidFill>
                  <a:schemeClr val="bg1"/>
                </a:solidFill>
                <a:latin typeface="American Captain" pitchFamily="2" charset="77"/>
              </a:rPr>
              <a:t> of </a:t>
            </a:r>
            <a:r>
              <a:rPr lang="nl-NL" sz="6000" dirty="0" err="1">
                <a:solidFill>
                  <a:schemeClr val="bg1"/>
                </a:solidFill>
                <a:latin typeface="American Captain" pitchFamily="2" charset="77"/>
              </a:rPr>
              <a:t>self</a:t>
            </a:r>
            <a:r>
              <a:rPr lang="nl-NL" sz="6000" dirty="0">
                <a:solidFill>
                  <a:schemeClr val="bg1"/>
                </a:solidFill>
                <a:latin typeface="American Captain" pitchFamily="2" charset="77"/>
              </a:rPr>
              <a:t>-management</a:t>
            </a:r>
          </a:p>
        </p:txBody>
      </p:sp>
    </p:spTree>
    <p:extLst>
      <p:ext uri="{BB962C8B-B14F-4D97-AF65-F5344CB8AC3E}">
        <p14:creationId xmlns:p14="http://schemas.microsoft.com/office/powerpoint/2010/main" val="2308506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dirty="0"/>
              <a:t>Product Goal</a:t>
            </a:r>
          </a:p>
        </p:txBody>
      </p:sp>
    </p:spTree>
    <p:extLst>
      <p:ext uri="{BB962C8B-B14F-4D97-AF65-F5344CB8AC3E}">
        <p14:creationId xmlns:p14="http://schemas.microsoft.com/office/powerpoint/2010/main" val="1700077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dirty="0"/>
              <a:t>Product goal</a:t>
            </a:r>
          </a:p>
        </p:txBody>
      </p:sp>
    </p:spTree>
    <p:extLst>
      <p:ext uri="{BB962C8B-B14F-4D97-AF65-F5344CB8AC3E}">
        <p14:creationId xmlns:p14="http://schemas.microsoft.com/office/powerpoint/2010/main" val="5770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C01F7DB-5506-5F3F-840A-CD0A2D70D8DA}"/>
              </a:ext>
            </a:extLst>
          </p:cNvPr>
          <p:cNvSpPr>
            <a:spLocks noGrp="1"/>
          </p:cNvSpPr>
          <p:nvPr>
            <p:ph type="body" sz="quarter" idx="12"/>
          </p:nvPr>
        </p:nvSpPr>
        <p:spPr/>
        <p:txBody>
          <a:bodyPr/>
          <a:lstStyle/>
          <a:p>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Composition</a:t>
            </a:r>
            <a:endParaRPr lang="nl-NL" sz="6000" dirty="0">
              <a:solidFill>
                <a:schemeClr val="bg1"/>
              </a:solidFill>
              <a:latin typeface="American Captain" pitchFamily="2" charset="77"/>
            </a:endParaRPr>
          </a:p>
          <a:p>
            <a:r>
              <a:rPr lang="nl-NL" sz="2400" dirty="0"/>
              <a:t>(</a:t>
            </a:r>
            <a:r>
              <a:rPr lang="nl-NL" sz="2400" dirty="0" err="1"/>
              <a:t>among</a:t>
            </a:r>
            <a:r>
              <a:rPr lang="nl-NL" sz="2400" dirty="0"/>
              <a:t> </a:t>
            </a:r>
            <a:r>
              <a:rPr lang="nl-NL" sz="2400" dirty="0" err="1"/>
              <a:t>the</a:t>
            </a:r>
            <a:r>
              <a:rPr lang="nl-NL" sz="2400" dirty="0"/>
              <a:t> </a:t>
            </a:r>
            <a:r>
              <a:rPr lang="nl-NL" sz="2400" dirty="0" err="1"/>
              <a:t>developers</a:t>
            </a:r>
            <a:r>
              <a:rPr lang="nl-NL" sz="2400" dirty="0"/>
              <a:t>)</a:t>
            </a:r>
          </a:p>
        </p:txBody>
      </p:sp>
    </p:spTree>
    <p:extLst>
      <p:ext uri="{BB962C8B-B14F-4D97-AF65-F5344CB8AC3E}">
        <p14:creationId xmlns:p14="http://schemas.microsoft.com/office/powerpoint/2010/main" val="376368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a:xfrm>
            <a:off x="627063" y="363538"/>
            <a:ext cx="6535737" cy="4335462"/>
          </a:xfrm>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2">
            <a:clrChange>
              <a:clrFrom>
                <a:srgbClr val="FFFFFF"/>
              </a:clrFrom>
              <a:clrTo>
                <a:srgbClr val="FFFFFF">
                  <a:alpha val="0"/>
                </a:srgbClr>
              </a:clrTo>
            </a:clrChange>
          </a:blip>
          <a:srcRect l="20618" t="15162" r="37371" b="35197"/>
          <a:stretch/>
        </p:blipFill>
        <p:spPr>
          <a:xfrm>
            <a:off x="2803313" y="3026229"/>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7E51D66-B3C8-02AF-4B50-E9B8F2B8A795}"/>
              </a:ext>
            </a:extLst>
          </p:cNvPr>
          <p:cNvSpPr>
            <a:spLocks noGrp="1"/>
          </p:cNvSpPr>
          <p:nvPr>
            <p:ph type="body" sz="quarter" idx="12"/>
          </p:nvPr>
        </p:nvSpPr>
        <p:spPr/>
        <p:txBody>
          <a:bodyPr/>
          <a:lstStyle/>
          <a:p>
            <a:r>
              <a:rPr lang="nl-NL" sz="6000" dirty="0">
                <a:solidFill>
                  <a:schemeClr val="bg1"/>
                </a:solidFill>
                <a:latin typeface="American Captain" pitchFamily="2" charset="77"/>
              </a:rPr>
              <a:t>Team </a:t>
            </a:r>
            <a:r>
              <a:rPr lang="nl-NL" sz="6000" dirty="0" err="1">
                <a:solidFill>
                  <a:schemeClr val="bg1"/>
                </a:solidFill>
                <a:latin typeface="American Captain" pitchFamily="2" charset="77"/>
              </a:rPr>
              <a:t>Composition</a:t>
            </a:r>
            <a:endParaRPr lang="nl-NL" sz="6000" dirty="0">
              <a:solidFill>
                <a:schemeClr val="bg1"/>
              </a:solidFill>
              <a:latin typeface="American Captain" pitchFamily="2" charset="77"/>
            </a:endParaRPr>
          </a:p>
          <a:p>
            <a:r>
              <a:rPr lang="nl-NL" sz="2400" dirty="0"/>
              <a:t>(</a:t>
            </a:r>
            <a:r>
              <a:rPr lang="nl-NL" sz="2400" dirty="0" err="1"/>
              <a:t>among</a:t>
            </a:r>
            <a:r>
              <a:rPr lang="nl-NL" sz="2400" dirty="0"/>
              <a:t> </a:t>
            </a:r>
            <a:r>
              <a:rPr lang="nl-NL" sz="2400" dirty="0" err="1"/>
              <a:t>the</a:t>
            </a:r>
            <a:r>
              <a:rPr lang="nl-NL" sz="2400" dirty="0"/>
              <a:t> </a:t>
            </a:r>
            <a:r>
              <a:rPr lang="nl-NL" sz="2400" dirty="0" err="1"/>
              <a:t>developers</a:t>
            </a:r>
            <a:r>
              <a:rPr lang="nl-NL" sz="2400" dirty="0"/>
              <a:t>)</a:t>
            </a:r>
            <a:endParaRPr lang="nl-NL" sz="2400" dirty="0">
              <a:solidFill>
                <a:schemeClr val="bg1"/>
              </a:solidFill>
              <a:latin typeface="American Captain" pitchFamily="2" charset="77"/>
            </a:endParaRPr>
          </a:p>
        </p:txBody>
      </p:sp>
    </p:spTree>
    <p:extLst>
      <p:ext uri="{BB962C8B-B14F-4D97-AF65-F5344CB8AC3E}">
        <p14:creationId xmlns:p14="http://schemas.microsoft.com/office/powerpoint/2010/main" val="57842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21C444C-B5C9-1B7F-E810-12AD6A4549A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8497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DCF5B58-D517-255C-567E-9CAD2EA2EB4A}"/>
              </a:ext>
            </a:extLst>
          </p:cNvPr>
          <p:cNvSpPr>
            <a:spLocks noGrp="1"/>
          </p:cNvSpPr>
          <p:nvPr>
            <p:ph type="body" sz="quarter" idx="13"/>
          </p:nvPr>
        </p:nvSpPr>
        <p:spPr/>
        <p:txBody>
          <a:bodyPr/>
          <a:lstStyle/>
          <a:p>
            <a:r>
              <a:rPr lang="nl-NL" dirty="0"/>
              <a:t>Line manager</a:t>
            </a:r>
          </a:p>
        </p:txBody>
      </p:sp>
    </p:spTree>
    <p:extLst>
      <p:ext uri="{BB962C8B-B14F-4D97-AF65-F5344CB8AC3E}">
        <p14:creationId xmlns:p14="http://schemas.microsoft.com/office/powerpoint/2010/main" val="1269488331"/>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15</TotalTime>
  <Words>353</Words>
  <Application>Microsoft Macintosh PowerPoint</Application>
  <PresentationFormat>Aangepast</PresentationFormat>
  <Paragraphs>80</Paragraphs>
  <Slides>70</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70</vt:i4>
      </vt:variant>
    </vt:vector>
  </HeadingPairs>
  <TitlesOfParts>
    <vt:vector size="79"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3</cp:revision>
  <dcterms:created xsi:type="dcterms:W3CDTF">2023-02-11T13:27:47Z</dcterms:created>
  <dcterms:modified xsi:type="dcterms:W3CDTF">2023-02-14T07:26:10Z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2023-02-11T14:52:34Z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58726674-2fd5-423d-a7e9-bada582fa448</vt:lpwstr>
  </property>
  <property fmtid="{D5CDD505-2E9C-101B-9397-08002B2CF9AE}" pid="8" name="MSIP_Label_d2dc6f62-bb58-4b94-b6ca-9af54699d31b_ContentBits">
    <vt:lpwstr>0</vt:lpwstr>
  </property>
</Properties>
</file>