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31" r:id="rId2"/>
    <p:sldMasterId id="2147483733" r:id="rId3"/>
  </p:sldMasterIdLst>
  <p:notesMasterIdLst>
    <p:notesMasterId r:id="rId74"/>
  </p:notesMasterIdLst>
  <p:sldIdLst>
    <p:sldId id="256" r:id="rId4"/>
    <p:sldId id="257" r:id="rId5"/>
    <p:sldId id="326" r:id="rId6"/>
    <p:sldId id="327" r:id="rId7"/>
    <p:sldId id="328" r:id="rId8"/>
    <p:sldId id="329" r:id="rId9"/>
    <p:sldId id="330" r:id="rId10"/>
    <p:sldId id="331" r:id="rId11"/>
    <p:sldId id="332" r:id="rId12"/>
    <p:sldId id="333" r:id="rId13"/>
    <p:sldId id="334" r:id="rId14"/>
    <p:sldId id="335"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12"/>
    <p:restoredTop sz="96159"/>
  </p:normalViewPr>
  <p:slideViewPr>
    <p:cSldViewPr snapToGrid="0">
      <p:cViewPr varScale="1">
        <p:scale>
          <a:sx n="151" d="100"/>
          <a:sy n="151" d="100"/>
        </p:scale>
        <p:origin x="17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B9CE01C-D5E1-FA43-B7FB-3FD55D97AC76}" type="datetimeFigureOut">
              <a:rPr lang="nl-NL" smtClean="0"/>
              <a:t>11-02-2023</a:t>
            </a:fld>
            <a:endParaRPr lang="nl-NL"/>
          </a:p>
        </p:txBody>
      </p:sp>
      <p:sp>
        <p:nvSpPr>
          <p:cNvPr id="4" name="Tijdelijke aanduiding voor dia-afbeelding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7928D3F-391B-2148-8205-CCC9BA03F353}" type="slidenum">
              <a:rPr lang="nl-NL" smtClean="0"/>
              <a:t>‹nr.›</a:t>
            </a:fld>
            <a:endParaRPr lang="nl-NL"/>
          </a:p>
        </p:txBody>
      </p:sp>
    </p:spTree>
    <p:extLst>
      <p:ext uri="{BB962C8B-B14F-4D97-AF65-F5344CB8AC3E}">
        <p14:creationId xmlns:p14="http://schemas.microsoft.com/office/powerpoint/2010/main" val="3205809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8FBCAE6-FE23-1D5D-7F44-512463D5A6B1}"/>
              </a:ext>
            </a:extLst>
          </p:cNvPr>
          <p:cNvSpPr/>
          <p:nvPr/>
        </p:nvSpPr>
        <p:spPr>
          <a:xfrm>
            <a:off x="750943" y="728522"/>
            <a:ext cx="5540800"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2018304"/>
            <a:ext cx="3879780"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extBox 13">
            <a:extLst>
              <a:ext uri="{FF2B5EF4-FFF2-40B4-BE49-F238E27FC236}">
                <a16:creationId xmlns:a16="http://schemas.microsoft.com/office/drawing/2014/main" id="{B45A800E-3727-C13F-7DDE-B0649F600C6C}"/>
              </a:ext>
            </a:extLst>
          </p:cNvPr>
          <p:cNvSpPr txBox="1"/>
          <p:nvPr/>
        </p:nvSpPr>
        <p:spPr>
          <a:xfrm>
            <a:off x="670095" y="605065"/>
            <a:ext cx="6030852" cy="2816034"/>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management</a:t>
            </a:r>
            <a:endParaRPr lang="en-NL" sz="9600" dirty="0">
              <a:solidFill>
                <a:schemeClr val="bg1"/>
              </a:solidFill>
              <a:latin typeface="American Captain" pitchFamily="2" charset="77"/>
            </a:endParaRPr>
          </a:p>
          <a:p>
            <a:pPr>
              <a:lnSpc>
                <a:spcPts val="10200"/>
              </a:lnSpc>
            </a:pPr>
            <a:r>
              <a:rPr lang="nl-NL" sz="9600" dirty="0">
                <a:solidFill>
                  <a:schemeClr val="bg1"/>
                </a:solidFill>
                <a:latin typeface="American Captain" pitchFamily="2" charset="77"/>
              </a:rPr>
              <a:t>In scrum</a:t>
            </a:r>
            <a:endParaRPr lang="en-NL" sz="9600" dirty="0">
              <a:solidFill>
                <a:schemeClr val="bg1"/>
              </a:solidFill>
              <a:latin typeface="American Captain" pitchFamily="2" charset="77"/>
            </a:endParaRPr>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are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pic>
        <p:nvPicPr>
          <p:cNvPr id="6" name="Picture 5">
            <a:extLst>
              <a:ext uri="{FF2B5EF4-FFF2-40B4-BE49-F238E27FC236}">
                <a16:creationId xmlns:a16="http://schemas.microsoft.com/office/drawing/2014/main" id="{D5E571BB-20EF-EA90-9C4F-5544C7572539}"/>
              </a:ext>
            </a:extLst>
          </p:cNvPr>
          <p:cNvPicPr>
            <a:picLocks noChangeAspect="1"/>
          </p:cNvPicPr>
          <p:nvPr/>
        </p:nvPicPr>
        <p:blipFill>
          <a:blip r:embed="rId2"/>
          <a:stretch>
            <a:fillRect/>
          </a:stretch>
        </p:blipFill>
        <p:spPr>
          <a:xfrm>
            <a:off x="4896817" y="4001212"/>
            <a:ext cx="1894331" cy="784451"/>
          </a:xfrm>
          <a:prstGeom prst="rect">
            <a:avLst/>
          </a:prstGeom>
        </p:spPr>
      </p:pic>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License: </a:t>
            </a:r>
            <a:r>
              <a:rPr lang="en-GB" dirty="0" err="1"/>
              <a:t>ie</a:t>
            </a:r>
            <a:r>
              <a:rPr lang="en-GB" dirty="0"/>
              <a:t> All rights reserved </a:t>
            </a:r>
            <a:r>
              <a:rPr lang="en-GB" dirty="0" err="1"/>
              <a:t>Scrum.org</a:t>
            </a:r>
            <a:r>
              <a:rPr lang="en-GB" dirty="0"/>
              <a:t> OR Creative Commons OR original concept by ACME INC, etc.:</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2.3</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179127" y="5104336"/>
            <a:ext cx="1288472"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ull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325566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3339426"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sp>
        <p:nvSpPr>
          <p:cNvPr id="3" name="Rectangle 2">
            <a:extLst>
              <a:ext uri="{FF2B5EF4-FFF2-40B4-BE49-F238E27FC236}">
                <a16:creationId xmlns:a16="http://schemas.microsoft.com/office/drawing/2014/main" id="{1C79E33D-A0C7-272F-B30F-76099D7CB9F1}"/>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en-NL" sz="9600" dirty="0">
                <a:solidFill>
                  <a:schemeClr val="bg1"/>
                </a:solidFill>
                <a:latin typeface="American Captain" pitchFamily="2" charset="77"/>
              </a:rPr>
              <a:t>Change </a:t>
            </a:r>
          </a:p>
          <a:p>
            <a:pPr>
              <a:lnSpc>
                <a:spcPts val="10200"/>
              </a:lnSpc>
            </a:pPr>
            <a:r>
              <a:rPr lang="en-NL" sz="9600" dirty="0">
                <a:solidFill>
                  <a:schemeClr val="bg1"/>
                </a:solidFill>
                <a:latin typeface="American Captain" pitchFamily="2" charset="77"/>
              </a:rPr>
              <a:t>Title in Template</a:t>
            </a: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arkblu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Red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Red BG Text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Red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Management in scrum</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3.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3.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16"/>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51" r:id="rId9"/>
    <p:sldLayoutId id="2147483752" r:id="rId10"/>
    <p:sldLayoutId id="2147483741" r:id="rId11"/>
    <p:sldLayoutId id="2147483750" r:id="rId12"/>
    <p:sldLayoutId id="2147483742" r:id="rId13"/>
    <p:sldLayoutId id="2147483753" r:id="rId14"/>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4491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7DE60875-BD9B-2F0F-F165-F75CF7E8912B}"/>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078742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DCF5B58-D517-255C-567E-9CAD2EA2EB4A}"/>
              </a:ext>
            </a:extLst>
          </p:cNvPr>
          <p:cNvSpPr>
            <a:spLocks noGrp="1"/>
          </p:cNvSpPr>
          <p:nvPr>
            <p:ph type="body" sz="quarter" idx="13"/>
          </p:nvPr>
        </p:nvSpPr>
        <p:spPr/>
        <p:txBody>
          <a:bodyPr/>
          <a:lstStyle/>
          <a:p>
            <a:r>
              <a:rPr lang="nl-NL" dirty="0"/>
              <a:t>Project manager</a:t>
            </a:r>
          </a:p>
        </p:txBody>
      </p:sp>
    </p:spTree>
    <p:extLst>
      <p:ext uri="{BB962C8B-B14F-4D97-AF65-F5344CB8AC3E}">
        <p14:creationId xmlns:p14="http://schemas.microsoft.com/office/powerpoint/2010/main" val="82257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7DE60875-BD9B-2F0F-F165-F75CF7E8912B}"/>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631304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dirty="0"/>
              <a:t>Customer </a:t>
            </a:r>
            <a:r>
              <a:rPr lang="nl-NL" dirty="0" err="1"/>
              <a:t>voice</a:t>
            </a:r>
            <a:endParaRPr lang="nl-NL" dirty="0"/>
          </a:p>
        </p:txBody>
      </p:sp>
    </p:spTree>
    <p:extLst>
      <p:ext uri="{BB962C8B-B14F-4D97-AF65-F5344CB8AC3E}">
        <p14:creationId xmlns:p14="http://schemas.microsoft.com/office/powerpoint/2010/main" val="2318301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en-NL" sz="6000">
                <a:solidFill>
                  <a:schemeClr val="bg1"/>
                </a:solidFill>
                <a:latin typeface="American Captain" pitchFamily="2" charset="77"/>
              </a:rPr>
              <a:t>CUSTOMER VOICE</a:t>
            </a:r>
          </a:p>
        </p:txBody>
      </p:sp>
    </p:spTree>
    <p:extLst>
      <p:ext uri="{BB962C8B-B14F-4D97-AF65-F5344CB8AC3E}">
        <p14:creationId xmlns:p14="http://schemas.microsoft.com/office/powerpoint/2010/main" val="3874669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en-NL" sz="6000">
                <a:solidFill>
                  <a:schemeClr val="bg1"/>
                </a:solidFill>
                <a:latin typeface="American Captain" pitchFamily="2" charset="77"/>
              </a:rPr>
              <a:t>State of the increment</a:t>
            </a:r>
          </a:p>
        </p:txBody>
      </p:sp>
    </p:spTree>
    <p:extLst>
      <p:ext uri="{BB962C8B-B14F-4D97-AF65-F5344CB8AC3E}">
        <p14:creationId xmlns:p14="http://schemas.microsoft.com/office/powerpoint/2010/main" val="70211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en-NL" sz="6000">
                <a:solidFill>
                  <a:schemeClr val="bg1"/>
                </a:solidFill>
                <a:latin typeface="American Captain" pitchFamily="2" charset="77"/>
              </a:rPr>
              <a:t>State of the increment</a:t>
            </a:r>
          </a:p>
        </p:txBody>
      </p:sp>
    </p:spTree>
    <p:extLst>
      <p:ext uri="{BB962C8B-B14F-4D97-AF65-F5344CB8AC3E}">
        <p14:creationId xmlns:p14="http://schemas.microsoft.com/office/powerpoint/2010/main" val="3778374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en-NL" sz="6000">
                <a:solidFill>
                  <a:schemeClr val="bg1"/>
                </a:solidFill>
                <a:latin typeface="American Captain" pitchFamily="2" charset="77"/>
              </a:rPr>
              <a:t>Sprint backlog</a:t>
            </a:r>
          </a:p>
        </p:txBody>
      </p:sp>
    </p:spTree>
    <p:extLst>
      <p:ext uri="{BB962C8B-B14F-4D97-AF65-F5344CB8AC3E}">
        <p14:creationId xmlns:p14="http://schemas.microsoft.com/office/powerpoint/2010/main" val="2505292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en-NL" sz="6000">
                <a:solidFill>
                  <a:schemeClr val="bg1"/>
                </a:solidFill>
                <a:latin typeface="American Captain" pitchFamily="2" charset="77"/>
              </a:rPr>
              <a:t>Sprint backlog</a:t>
            </a:r>
          </a:p>
        </p:txBody>
      </p:sp>
    </p:spTree>
    <p:extLst>
      <p:ext uri="{BB962C8B-B14F-4D97-AF65-F5344CB8AC3E}">
        <p14:creationId xmlns:p14="http://schemas.microsoft.com/office/powerpoint/2010/main" val="2947621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pPr algn="ctr"/>
            <a:r>
              <a:rPr lang="en-NL" sz="6000">
                <a:solidFill>
                  <a:schemeClr val="bg1"/>
                </a:solidFill>
                <a:latin typeface="American Captain" pitchFamily="2" charset="77"/>
              </a:rPr>
              <a:t>Technical</a:t>
            </a:r>
            <a:r>
              <a:rPr lang="nl-NL" sz="6000" dirty="0">
                <a:solidFill>
                  <a:schemeClr val="bg1"/>
                </a:solidFill>
                <a:latin typeface="American Captain" pitchFamily="2" charset="77"/>
              </a:rPr>
              <a:t> </a:t>
            </a:r>
            <a:r>
              <a:rPr lang="en-NL" sz="6000">
                <a:solidFill>
                  <a:schemeClr val="bg1"/>
                </a:solidFill>
                <a:latin typeface="American Captain" pitchFamily="2" charset="77"/>
              </a:rPr>
              <a:t>Innovation</a:t>
            </a:r>
          </a:p>
        </p:txBody>
      </p:sp>
    </p:spTree>
    <p:extLst>
      <p:ext uri="{BB962C8B-B14F-4D97-AF65-F5344CB8AC3E}">
        <p14:creationId xmlns:p14="http://schemas.microsoft.com/office/powerpoint/2010/main" val="281333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D575AA-F35C-858B-75D8-19869C97C298}"/>
              </a:ext>
            </a:extLst>
          </p:cNvPr>
          <p:cNvSpPr>
            <a:spLocks noGrp="1"/>
          </p:cNvSpPr>
          <p:nvPr>
            <p:ph type="title"/>
          </p:nvPr>
        </p:nvSpPr>
        <p:spPr/>
        <p:txBody>
          <a:bodyPr/>
          <a:lstStyle/>
          <a:p>
            <a:endParaRPr lang="nl-NL"/>
          </a:p>
        </p:txBody>
      </p:sp>
      <p:sp>
        <p:nvSpPr>
          <p:cNvPr id="3" name="Tijdelijke aanduiding voor tekst 2">
            <a:extLst>
              <a:ext uri="{FF2B5EF4-FFF2-40B4-BE49-F238E27FC236}">
                <a16:creationId xmlns:a16="http://schemas.microsoft.com/office/drawing/2014/main" id="{7A19A3DB-7033-8CF6-0265-EF11654BEF7D}"/>
              </a:ext>
            </a:extLst>
          </p:cNvPr>
          <p:cNvSpPr>
            <a:spLocks noGrp="1"/>
          </p:cNvSpPr>
          <p:nvPr>
            <p:ph type="body" sz="quarter" idx="11"/>
          </p:nvPr>
        </p:nvSpPr>
        <p:spPr>
          <a:xfrm>
            <a:off x="202670" y="2244798"/>
            <a:ext cx="3471863" cy="3129492"/>
          </a:xfrm>
        </p:spPr>
        <p:txBody>
          <a:bodyPr/>
          <a:lstStyle/>
          <a:p>
            <a:pPr marL="141755" indent="-141755">
              <a:buFont typeface="+mj-lt"/>
              <a:buAutoNum type="arabicPeriod"/>
            </a:pPr>
            <a:r>
              <a:rPr lang="nl-NL" sz="1050" dirty="0"/>
              <a:t>P</a:t>
            </a:r>
            <a:r>
              <a:rPr lang="en-NL" sz="1050">
                <a:solidFill>
                  <a:schemeClr val="bg1"/>
                </a:solidFill>
                <a:latin typeface="Ubuntu Light" panose="020B0304030602030204" pitchFamily="34" charset="0"/>
              </a:rPr>
              <a:t>ut the five roles</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Accountabilities</a:t>
            </a:r>
            <a:r>
              <a:rPr lang="nl-NL" sz="1050" dirty="0">
                <a:solidFill>
                  <a:schemeClr val="bg1"/>
                </a:solidFill>
                <a:latin typeface="Ubuntu Light" panose="020B0304030602030204" pitchFamily="34" charset="0"/>
              </a:rPr>
              <a:t>)</a:t>
            </a:r>
            <a:r>
              <a:rPr lang="en-NL" sz="1050">
                <a:solidFill>
                  <a:schemeClr val="bg1"/>
                </a:solidFill>
                <a:latin typeface="Ubuntu Light" panose="020B0304030602030204" pitchFamily="34" charset="0"/>
              </a:rPr>
              <a:t> in a row on the floor. </a:t>
            </a:r>
          </a:p>
          <a:p>
            <a:pPr marL="141755" indent="-141755">
              <a:buFont typeface="+mj-lt"/>
              <a:buAutoNum type="arabicPeriod"/>
            </a:pPr>
            <a:r>
              <a:rPr lang="en-NL" sz="1050">
                <a:solidFill>
                  <a:schemeClr val="bg1"/>
                </a:solidFill>
                <a:latin typeface="Ubuntu Light" panose="020B0304030602030204" pitchFamily="34" charset="0"/>
              </a:rPr>
              <a:t>Invite participants to form groups and hand each </a:t>
            </a:r>
            <a:r>
              <a:rPr lang="nl-NL" sz="1050" dirty="0" err="1">
                <a:solidFill>
                  <a:schemeClr val="bg1"/>
                </a:solidFill>
                <a:latin typeface="Ubuntu Light" panose="020B0304030602030204" pitchFamily="34" charset="0"/>
              </a:rPr>
              <a:t>group</a:t>
            </a:r>
            <a:r>
              <a:rPr lang="nl-NL" sz="1050" dirty="0">
                <a:solidFill>
                  <a:schemeClr val="bg1"/>
                </a:solidFill>
                <a:latin typeface="Ubuntu Light" panose="020B0304030602030204" pitchFamily="34" charset="0"/>
              </a:rPr>
              <a:t> </a:t>
            </a:r>
            <a:r>
              <a:rPr lang="en-NL" sz="1050">
                <a:solidFill>
                  <a:schemeClr val="bg1"/>
                </a:solidFill>
                <a:latin typeface="Ubuntu Light" panose="020B0304030602030204" pitchFamily="34" charset="0"/>
              </a:rPr>
              <a:t>a subset of the </a:t>
            </a:r>
            <a:r>
              <a:rPr lang="nl-NL" sz="1050" dirty="0">
                <a:solidFill>
                  <a:schemeClr val="bg1"/>
                </a:solidFill>
                <a:latin typeface="Ubuntu Light" panose="020B0304030602030204" pitchFamily="34" charset="0"/>
              </a:rPr>
              <a:t>red/green </a:t>
            </a:r>
            <a:r>
              <a:rPr lang="en-NL" sz="1050">
                <a:solidFill>
                  <a:schemeClr val="bg1"/>
                </a:solidFill>
                <a:latin typeface="Ubuntu Light" panose="020B0304030602030204" pitchFamily="34" charset="0"/>
              </a:rPr>
              <a:t>cards</a:t>
            </a:r>
            <a:r>
              <a:rPr lang="nl-NL" sz="1050" dirty="0">
                <a:solidFill>
                  <a:schemeClr val="bg1"/>
                </a:solidFill>
                <a:latin typeface="Ubuntu Light" panose="020B0304030602030204" pitchFamily="34" charset="0"/>
              </a:rPr>
              <a:t>.</a:t>
            </a:r>
            <a:endParaRPr lang="en-NL" sz="1050">
              <a:solidFill>
                <a:schemeClr val="bg1"/>
              </a:solidFill>
              <a:latin typeface="Ubuntu Light" panose="020B0304030602030204" pitchFamily="34" charset="0"/>
            </a:endParaRPr>
          </a:p>
          <a:p>
            <a:pPr marL="141755" indent="-141755">
              <a:buFont typeface="+mj-lt"/>
              <a:buAutoNum type="arabicPeriod"/>
            </a:pPr>
            <a:r>
              <a:rPr lang="en-NL" sz="1050">
                <a:solidFill>
                  <a:schemeClr val="bg1"/>
                </a:solidFill>
                <a:latin typeface="Ubuntu Light" panose="020B0304030602030204" pitchFamily="34" charset="0"/>
              </a:rPr>
              <a:t>In the first round, give the group(s) time to put the cards </a:t>
            </a:r>
            <a:r>
              <a:rPr lang="nl-NL" sz="1050" dirty="0" err="1">
                <a:solidFill>
                  <a:schemeClr val="bg1"/>
                </a:solidFill>
                <a:latin typeface="Ubuntu Light" panose="020B0304030602030204" pitchFamily="34" charset="0"/>
              </a:rPr>
              <a:t>with</a:t>
            </a:r>
            <a:r>
              <a:rPr lang="en-NL" sz="1050">
                <a:solidFill>
                  <a:schemeClr val="bg1"/>
                </a:solidFill>
                <a:latin typeface="Ubuntu Light" panose="020B0304030602030204" pitchFamily="34" charset="0"/>
              </a:rPr>
              <a:t> the role that manage the</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mentioned</a:t>
            </a:r>
            <a:r>
              <a:rPr lang="nl-NL" sz="1050" dirty="0">
                <a:solidFill>
                  <a:schemeClr val="bg1"/>
                </a:solidFill>
                <a:latin typeface="Ubuntu Light" panose="020B0304030602030204" pitchFamily="34" charset="0"/>
              </a:rPr>
              <a:t> topic</a:t>
            </a:r>
            <a:r>
              <a:rPr lang="en-NL" sz="1050">
                <a:solidFill>
                  <a:schemeClr val="bg1"/>
                </a:solidFill>
                <a:latin typeface="Ubuntu Light" panose="020B0304030602030204" pitchFamily="34" charset="0"/>
              </a:rPr>
              <a:t> in Professional Scrum. Make sure that at the end of this round, the activity cards are in the right place.</a:t>
            </a:r>
          </a:p>
          <a:p>
            <a:pPr marL="141755" indent="-141755">
              <a:buFont typeface="+mj-lt"/>
              <a:buAutoNum type="arabicPeriod"/>
            </a:pPr>
            <a:r>
              <a:rPr lang="en-NL" sz="1050">
                <a:solidFill>
                  <a:schemeClr val="bg1"/>
                </a:solidFill>
                <a:latin typeface="Ubuntu Light" panose="020B0304030602030204" pitchFamily="34" charset="0"/>
              </a:rPr>
              <a:t>In the second round, invite everyone to (individually) mark the cards that are managed differently in their organization.</a:t>
            </a:r>
          </a:p>
          <a:p>
            <a:pPr marL="141755" indent="-141755">
              <a:buFont typeface="+mj-lt"/>
              <a:buAutoNum type="arabicPeriod"/>
            </a:pPr>
            <a:r>
              <a:rPr lang="en-NL" sz="1050">
                <a:solidFill>
                  <a:schemeClr val="bg1"/>
                </a:solidFill>
                <a:latin typeface="Ubuntu Light" panose="020B0304030602030204" pitchFamily="34" charset="0"/>
              </a:rPr>
              <a:t>Invite people to pair up and discuss what the impact of the marked cards is on the empirical process in their organization.</a:t>
            </a:r>
          </a:p>
          <a:p>
            <a:pPr marL="141755" indent="-141755">
              <a:buFont typeface="+mj-lt"/>
              <a:buAutoNum type="arabicPeriod"/>
            </a:pPr>
            <a:r>
              <a:rPr lang="en-NL" sz="1050">
                <a:solidFill>
                  <a:schemeClr val="bg1"/>
                </a:solidFill>
                <a:latin typeface="Ubuntu Light" panose="020B0304030602030204" pitchFamily="34" charset="0"/>
              </a:rPr>
              <a:t>In the final round, identify the next steps to address these impediments.</a:t>
            </a:r>
          </a:p>
          <a:p>
            <a:endParaRPr lang="nl-NL" dirty="0"/>
          </a:p>
        </p:txBody>
      </p:sp>
      <p:sp>
        <p:nvSpPr>
          <p:cNvPr id="4" name="Tijdelijke aanduiding voor tekst 3">
            <a:extLst>
              <a:ext uri="{FF2B5EF4-FFF2-40B4-BE49-F238E27FC236}">
                <a16:creationId xmlns:a16="http://schemas.microsoft.com/office/drawing/2014/main" id="{8A251F7A-79E6-652F-625D-1DAABD6F8950}"/>
              </a:ext>
            </a:extLst>
          </p:cNvPr>
          <p:cNvSpPr>
            <a:spLocks noGrp="1"/>
          </p:cNvSpPr>
          <p:nvPr>
            <p:ph type="body" sz="quarter" idx="12"/>
          </p:nvPr>
        </p:nvSpPr>
        <p:spPr/>
        <p:txBody>
          <a:bodyPr/>
          <a:lstStyle/>
          <a:p>
            <a:endParaRPr lang="nl-NL"/>
          </a:p>
        </p:txBody>
      </p:sp>
      <p:sp>
        <p:nvSpPr>
          <p:cNvPr id="5" name="Tijdelijke aanduiding voor tekst 4">
            <a:extLst>
              <a:ext uri="{FF2B5EF4-FFF2-40B4-BE49-F238E27FC236}">
                <a16:creationId xmlns:a16="http://schemas.microsoft.com/office/drawing/2014/main" id="{D179901E-7E40-2547-5093-8D644385CE82}"/>
              </a:ext>
            </a:extLst>
          </p:cNvPr>
          <p:cNvSpPr>
            <a:spLocks noGrp="1"/>
          </p:cNvSpPr>
          <p:nvPr>
            <p:ph type="body" sz="quarter" idx="13"/>
          </p:nvPr>
        </p:nvSpPr>
        <p:spPr>
          <a:xfrm>
            <a:off x="203200" y="1227138"/>
            <a:ext cx="3471863" cy="893762"/>
          </a:xfrm>
        </p:spPr>
        <p:txBody>
          <a:bodyPr/>
          <a:lstStyle/>
          <a:p>
            <a:r>
              <a:rPr lang="en-NL" sz="1050">
                <a:solidFill>
                  <a:schemeClr val="bg1"/>
                </a:solidFill>
                <a:latin typeface="Ubuntu" panose="020B0504030602030204" pitchFamily="34" charset="0"/>
              </a:rPr>
              <a:t>This exercise makes </a:t>
            </a:r>
            <a:r>
              <a:rPr lang="nl-NL" sz="1050" dirty="0" err="1">
                <a:solidFill>
                  <a:schemeClr val="bg1"/>
                </a:solidFill>
                <a:latin typeface="Ubuntu" panose="020B0504030602030204" pitchFamily="34" charset="0"/>
              </a:rPr>
              <a:t>visible</a:t>
            </a:r>
            <a:r>
              <a:rPr lang="en-NL" sz="1050">
                <a:solidFill>
                  <a:schemeClr val="bg1"/>
                </a:solidFill>
                <a:latin typeface="Ubuntu" panose="020B0504030602030204" pitchFamily="34" charset="0"/>
              </a:rPr>
              <a:t> what is being managed in the Scrum Framework and by whom. And more importantly, what is being managed differently in an organization</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currently</a:t>
            </a:r>
            <a:r>
              <a:rPr lang="en-NL" sz="1050">
                <a:solidFill>
                  <a:schemeClr val="bg1"/>
                </a:solidFill>
                <a:latin typeface="Ubuntu" panose="020B0504030602030204" pitchFamily="34" charset="0"/>
              </a:rPr>
              <a:t>? </a:t>
            </a:r>
            <a:r>
              <a:rPr lang="nl-NL" sz="1050" dirty="0">
                <a:solidFill>
                  <a:schemeClr val="bg1"/>
                </a:solidFill>
                <a:latin typeface="Ubuntu" panose="020B0504030602030204" pitchFamily="34" charset="0"/>
              </a:rPr>
              <a:t>W</a:t>
            </a:r>
            <a:r>
              <a:rPr lang="en-NL" sz="1050">
                <a:solidFill>
                  <a:schemeClr val="bg1"/>
                </a:solidFill>
                <a:latin typeface="Ubuntu" panose="020B0504030602030204" pitchFamily="34" charset="0"/>
              </a:rPr>
              <a:t>hat effects does that have on the empirical process?</a:t>
            </a:r>
          </a:p>
          <a:p>
            <a:endParaRPr lang="nl-NL" dirty="0"/>
          </a:p>
        </p:txBody>
      </p:sp>
      <p:sp>
        <p:nvSpPr>
          <p:cNvPr id="6" name="Tijdelijke aanduiding voor voettekst 5">
            <a:extLst>
              <a:ext uri="{FF2B5EF4-FFF2-40B4-BE49-F238E27FC236}">
                <a16:creationId xmlns:a16="http://schemas.microsoft.com/office/drawing/2014/main" id="{5792DC96-943D-2A7E-6BD1-1F9C54B45D95}"/>
              </a:ext>
            </a:extLst>
          </p:cNvPr>
          <p:cNvSpPr>
            <a:spLocks noGrp="1"/>
          </p:cNvSpPr>
          <p:nvPr>
            <p:ph type="ftr" sz="quarter" idx="3"/>
          </p:nvPr>
        </p:nvSpPr>
        <p:spPr/>
        <p:txBody>
          <a:bodyPr/>
          <a:lstStyle/>
          <a:p>
            <a:r>
              <a:rPr lang="en-GB"/>
              <a:t>V 1.0</a:t>
            </a:r>
            <a:endParaRPr lang="en-NL" dirty="0"/>
          </a:p>
        </p:txBody>
      </p:sp>
    </p:spTree>
    <p:extLst>
      <p:ext uri="{BB962C8B-B14F-4D97-AF65-F5344CB8AC3E}">
        <p14:creationId xmlns:p14="http://schemas.microsoft.com/office/powerpoint/2010/main" val="2820785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pPr algn="ctr"/>
            <a:r>
              <a:rPr lang="en-NL" sz="6000">
                <a:solidFill>
                  <a:schemeClr val="bg1"/>
                </a:solidFill>
                <a:latin typeface="American Captain" pitchFamily="2" charset="77"/>
              </a:rPr>
              <a:t>Technical</a:t>
            </a:r>
            <a:r>
              <a:rPr lang="nl-NL" sz="6000" dirty="0">
                <a:solidFill>
                  <a:schemeClr val="bg1"/>
                </a:solidFill>
                <a:latin typeface="American Captain" pitchFamily="2" charset="77"/>
              </a:rPr>
              <a:t> </a:t>
            </a:r>
            <a:r>
              <a:rPr lang="en-NL" sz="6000">
                <a:solidFill>
                  <a:schemeClr val="bg1"/>
                </a:solidFill>
                <a:latin typeface="American Captain" pitchFamily="2" charset="77"/>
              </a:rPr>
              <a:t>Innovation</a:t>
            </a:r>
          </a:p>
        </p:txBody>
      </p:sp>
    </p:spTree>
    <p:extLst>
      <p:ext uri="{BB962C8B-B14F-4D97-AF65-F5344CB8AC3E}">
        <p14:creationId xmlns:p14="http://schemas.microsoft.com/office/powerpoint/2010/main" val="2369865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dirty="0"/>
              <a:t>Bug</a:t>
            </a:r>
          </a:p>
        </p:txBody>
      </p:sp>
    </p:spTree>
    <p:extLst>
      <p:ext uri="{BB962C8B-B14F-4D97-AF65-F5344CB8AC3E}">
        <p14:creationId xmlns:p14="http://schemas.microsoft.com/office/powerpoint/2010/main" val="1490432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nl-NL" dirty="0"/>
              <a:t>Bug</a:t>
            </a:r>
          </a:p>
        </p:txBody>
      </p:sp>
    </p:spTree>
    <p:extLst>
      <p:ext uri="{BB962C8B-B14F-4D97-AF65-F5344CB8AC3E}">
        <p14:creationId xmlns:p14="http://schemas.microsoft.com/office/powerpoint/2010/main" val="3218502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en-NL" sz="6000">
                <a:solidFill>
                  <a:schemeClr val="bg1"/>
                </a:solidFill>
                <a:latin typeface="American Captain" pitchFamily="2" charset="77"/>
              </a:rPr>
              <a:t>Product vision</a:t>
            </a:r>
          </a:p>
        </p:txBody>
      </p:sp>
    </p:spTree>
    <p:extLst>
      <p:ext uri="{BB962C8B-B14F-4D97-AF65-F5344CB8AC3E}">
        <p14:creationId xmlns:p14="http://schemas.microsoft.com/office/powerpoint/2010/main" val="2927717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en-NL" sz="6000">
                <a:solidFill>
                  <a:schemeClr val="bg1"/>
                </a:solidFill>
                <a:latin typeface="American Captain" pitchFamily="2" charset="77"/>
              </a:rPr>
              <a:t>Product vision</a:t>
            </a:r>
          </a:p>
        </p:txBody>
      </p:sp>
    </p:spTree>
    <p:extLst>
      <p:ext uri="{BB962C8B-B14F-4D97-AF65-F5344CB8AC3E}">
        <p14:creationId xmlns:p14="http://schemas.microsoft.com/office/powerpoint/2010/main" val="401063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en-NL" sz="6000">
                <a:solidFill>
                  <a:schemeClr val="bg1"/>
                </a:solidFill>
                <a:latin typeface="American Captain" pitchFamily="2" charset="77"/>
              </a:rPr>
              <a:t>Product Backlog</a:t>
            </a:r>
          </a:p>
        </p:txBody>
      </p:sp>
    </p:spTree>
    <p:extLst>
      <p:ext uri="{BB962C8B-B14F-4D97-AF65-F5344CB8AC3E}">
        <p14:creationId xmlns:p14="http://schemas.microsoft.com/office/powerpoint/2010/main" val="1960224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en-NL" sz="6000">
                <a:solidFill>
                  <a:schemeClr val="bg1"/>
                </a:solidFill>
                <a:latin typeface="American Captain" pitchFamily="2" charset="77"/>
              </a:rPr>
              <a:t>Product Backlog</a:t>
            </a:r>
          </a:p>
        </p:txBody>
      </p:sp>
    </p:spTree>
    <p:extLst>
      <p:ext uri="{BB962C8B-B14F-4D97-AF65-F5344CB8AC3E}">
        <p14:creationId xmlns:p14="http://schemas.microsoft.com/office/powerpoint/2010/main" val="788109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en-NL" sz="6000">
                <a:solidFill>
                  <a:schemeClr val="bg1"/>
                </a:solidFill>
                <a:latin typeface="American Captain" pitchFamily="2" charset="77"/>
              </a:rPr>
              <a:t>Return on investment</a:t>
            </a:r>
          </a:p>
        </p:txBody>
      </p:sp>
    </p:spTree>
    <p:extLst>
      <p:ext uri="{BB962C8B-B14F-4D97-AF65-F5344CB8AC3E}">
        <p14:creationId xmlns:p14="http://schemas.microsoft.com/office/powerpoint/2010/main" val="3966802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en-NL" sz="6000">
                <a:solidFill>
                  <a:schemeClr val="bg1"/>
                </a:solidFill>
                <a:latin typeface="American Captain" pitchFamily="2" charset="77"/>
              </a:rPr>
              <a:t>Return on investment</a:t>
            </a:r>
          </a:p>
        </p:txBody>
      </p:sp>
    </p:spTree>
    <p:extLst>
      <p:ext uri="{BB962C8B-B14F-4D97-AF65-F5344CB8AC3E}">
        <p14:creationId xmlns:p14="http://schemas.microsoft.com/office/powerpoint/2010/main" val="254156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en-NL" sz="6000">
                <a:solidFill>
                  <a:schemeClr val="bg1"/>
                </a:solidFill>
                <a:latin typeface="American Captain" pitchFamily="2" charset="77"/>
              </a:rPr>
              <a:t>Scrum process</a:t>
            </a:r>
          </a:p>
        </p:txBody>
      </p:sp>
    </p:spTree>
    <p:extLst>
      <p:ext uri="{BB962C8B-B14F-4D97-AF65-F5344CB8AC3E}">
        <p14:creationId xmlns:p14="http://schemas.microsoft.com/office/powerpoint/2010/main" val="1151556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B10E48D-823D-D064-7D9D-5089E29BD94D}"/>
              </a:ext>
            </a:extLst>
          </p:cNvPr>
          <p:cNvSpPr>
            <a:spLocks noGrp="1"/>
          </p:cNvSpPr>
          <p:nvPr>
            <p:ph type="body" sz="quarter" idx="13"/>
          </p:nvPr>
        </p:nvSpPr>
        <p:spPr/>
        <p:txBody>
          <a:bodyPr/>
          <a:lstStyle/>
          <a:p>
            <a:r>
              <a:rPr lang="nl-NL" dirty="0"/>
              <a:t>Developers</a:t>
            </a:r>
          </a:p>
        </p:txBody>
      </p:sp>
      <p:pic>
        <p:nvPicPr>
          <p:cNvPr id="3" name="Afbeelding 2" descr="Afbeelding met tekst&#10;&#10;Automatisch gegenereerde beschrijving">
            <a:extLst>
              <a:ext uri="{FF2B5EF4-FFF2-40B4-BE49-F238E27FC236}">
                <a16:creationId xmlns:a16="http://schemas.microsoft.com/office/drawing/2014/main" id="{21FE74C4-C0A9-AFB5-310B-D1BC922ACA8C}"/>
              </a:ext>
            </a:extLst>
          </p:cNvPr>
          <p:cNvPicPr>
            <a:picLocks noChangeAspect="1"/>
          </p:cNvPicPr>
          <p:nvPr/>
        </p:nvPicPr>
        <p:blipFill rotWithShape="1">
          <a:blip r:embed="rId2">
            <a:clrChange>
              <a:clrFrom>
                <a:srgbClr val="FFFFFF"/>
              </a:clrFrom>
              <a:clrTo>
                <a:srgbClr val="FFFFFF">
                  <a:alpha val="0"/>
                </a:srgbClr>
              </a:clrTo>
            </a:clrChange>
          </a:blip>
          <a:srcRect l="13977" t="23631" r="31151" b="31684"/>
          <a:stretch/>
        </p:blipFill>
        <p:spPr>
          <a:xfrm>
            <a:off x="2499436" y="3338287"/>
            <a:ext cx="2776701" cy="1442583"/>
          </a:xfrm>
          <a:prstGeom prst="rect">
            <a:avLst/>
          </a:prstGeom>
        </p:spPr>
      </p:pic>
    </p:spTree>
    <p:extLst>
      <p:ext uri="{BB962C8B-B14F-4D97-AF65-F5344CB8AC3E}">
        <p14:creationId xmlns:p14="http://schemas.microsoft.com/office/powerpoint/2010/main" val="2547969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en-NL" sz="6000">
                <a:solidFill>
                  <a:schemeClr val="bg1"/>
                </a:solidFill>
                <a:latin typeface="American Captain" pitchFamily="2" charset="77"/>
              </a:rPr>
              <a:t>Scrum process</a:t>
            </a:r>
          </a:p>
        </p:txBody>
      </p:sp>
    </p:spTree>
    <p:extLst>
      <p:ext uri="{BB962C8B-B14F-4D97-AF65-F5344CB8AC3E}">
        <p14:creationId xmlns:p14="http://schemas.microsoft.com/office/powerpoint/2010/main" val="1202753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sz="6000" dirty="0" err="1">
                <a:solidFill>
                  <a:schemeClr val="bg1"/>
                </a:solidFill>
                <a:latin typeface="American Captain" pitchFamily="2" charset="77"/>
              </a:rPr>
              <a:t>Tension</a:t>
            </a:r>
            <a:r>
              <a:rPr lang="nl-NL" sz="6000" dirty="0">
                <a:solidFill>
                  <a:schemeClr val="bg1"/>
                </a:solidFill>
                <a:latin typeface="American Captain" pitchFamily="2" charset="77"/>
              </a:rPr>
              <a:t> in </a:t>
            </a:r>
            <a:r>
              <a:rPr lang="nl-NL" sz="6000" dirty="0" err="1">
                <a:solidFill>
                  <a:schemeClr val="bg1"/>
                </a:solidFill>
                <a:latin typeface="American Captain" pitchFamily="2" charset="77"/>
              </a:rPr>
              <a:t>the</a:t>
            </a:r>
            <a:r>
              <a:rPr lang="nl-NL" sz="6000" dirty="0">
                <a:solidFill>
                  <a:schemeClr val="bg1"/>
                </a:solidFill>
                <a:latin typeface="American Captain" pitchFamily="2" charset="77"/>
              </a:rPr>
              <a:t>         Scrum team</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4036085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nl-NL" sz="6000" dirty="0" err="1">
                <a:solidFill>
                  <a:schemeClr val="bg1"/>
                </a:solidFill>
                <a:latin typeface="American Captain" pitchFamily="2" charset="77"/>
              </a:rPr>
              <a:t>Tension</a:t>
            </a:r>
            <a:r>
              <a:rPr lang="nl-NL" sz="6000" dirty="0">
                <a:solidFill>
                  <a:schemeClr val="bg1"/>
                </a:solidFill>
                <a:latin typeface="American Captain" pitchFamily="2" charset="77"/>
              </a:rPr>
              <a:t> in </a:t>
            </a:r>
            <a:r>
              <a:rPr lang="nl-NL" sz="6000" dirty="0" err="1">
                <a:solidFill>
                  <a:schemeClr val="bg1"/>
                </a:solidFill>
                <a:latin typeface="American Captain" pitchFamily="2" charset="77"/>
              </a:rPr>
              <a:t>the</a:t>
            </a:r>
            <a:r>
              <a:rPr lang="nl-NL" sz="6000" dirty="0">
                <a:solidFill>
                  <a:schemeClr val="bg1"/>
                </a:solidFill>
                <a:latin typeface="American Captain" pitchFamily="2" charset="77"/>
              </a:rPr>
              <a:t>         Scrum team</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2988067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pPr algn="ctr"/>
            <a:r>
              <a:rPr lang="en-NL" sz="6000">
                <a:solidFill>
                  <a:schemeClr val="bg1"/>
                </a:solidFill>
                <a:latin typeface="American Captain" pitchFamily="2" charset="77"/>
              </a:rPr>
              <a:t>Technical debt</a:t>
            </a:r>
          </a:p>
        </p:txBody>
      </p:sp>
    </p:spTree>
    <p:extLst>
      <p:ext uri="{BB962C8B-B14F-4D97-AF65-F5344CB8AC3E}">
        <p14:creationId xmlns:p14="http://schemas.microsoft.com/office/powerpoint/2010/main" val="2416440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pPr algn="ctr"/>
            <a:r>
              <a:rPr lang="en-NL" sz="6000">
                <a:solidFill>
                  <a:schemeClr val="bg1"/>
                </a:solidFill>
                <a:latin typeface="American Captain" pitchFamily="2" charset="77"/>
              </a:rPr>
              <a:t>Technical debt</a:t>
            </a:r>
          </a:p>
        </p:txBody>
      </p:sp>
    </p:spTree>
    <p:extLst>
      <p:ext uri="{BB962C8B-B14F-4D97-AF65-F5344CB8AC3E}">
        <p14:creationId xmlns:p14="http://schemas.microsoft.com/office/powerpoint/2010/main" val="2016503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en-NL" sz="6000">
                <a:solidFill>
                  <a:schemeClr val="bg1"/>
                </a:solidFill>
                <a:latin typeface="American Captain" pitchFamily="2" charset="77"/>
              </a:rPr>
              <a:t>Velocity</a:t>
            </a:r>
          </a:p>
        </p:txBody>
      </p:sp>
    </p:spTree>
    <p:extLst>
      <p:ext uri="{BB962C8B-B14F-4D97-AF65-F5344CB8AC3E}">
        <p14:creationId xmlns:p14="http://schemas.microsoft.com/office/powerpoint/2010/main" val="2619593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en-NL" sz="6000">
                <a:solidFill>
                  <a:schemeClr val="bg1"/>
                </a:solidFill>
                <a:latin typeface="American Captain" pitchFamily="2" charset="77"/>
              </a:rPr>
              <a:t>Velocity</a:t>
            </a:r>
          </a:p>
        </p:txBody>
      </p:sp>
    </p:spTree>
    <p:extLst>
      <p:ext uri="{BB962C8B-B14F-4D97-AF65-F5344CB8AC3E}">
        <p14:creationId xmlns:p14="http://schemas.microsoft.com/office/powerpoint/2010/main" val="755501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en-NL" sz="6000">
                <a:solidFill>
                  <a:schemeClr val="bg1"/>
                </a:solidFill>
                <a:latin typeface="American Captain" pitchFamily="2" charset="77"/>
              </a:rPr>
              <a:t>Documentation</a:t>
            </a:r>
          </a:p>
        </p:txBody>
      </p:sp>
    </p:spTree>
    <p:extLst>
      <p:ext uri="{BB962C8B-B14F-4D97-AF65-F5344CB8AC3E}">
        <p14:creationId xmlns:p14="http://schemas.microsoft.com/office/powerpoint/2010/main" val="3590185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en-NL" sz="6000">
                <a:solidFill>
                  <a:schemeClr val="bg1"/>
                </a:solidFill>
                <a:latin typeface="American Captain" pitchFamily="2" charset="77"/>
              </a:rPr>
              <a:t>Documentation</a:t>
            </a:r>
          </a:p>
        </p:txBody>
      </p:sp>
    </p:spTree>
    <p:extLst>
      <p:ext uri="{BB962C8B-B14F-4D97-AF65-F5344CB8AC3E}">
        <p14:creationId xmlns:p14="http://schemas.microsoft.com/office/powerpoint/2010/main" val="2762713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en-NL" sz="6000">
                <a:solidFill>
                  <a:schemeClr val="bg1"/>
                </a:solidFill>
                <a:latin typeface="American Captain" pitchFamily="2" charset="77"/>
              </a:rPr>
              <a:t>Personal growth</a:t>
            </a:r>
            <a:endParaRPr lang="nl-NL" sz="6000" dirty="0">
              <a:solidFill>
                <a:schemeClr val="bg1"/>
              </a:solidFill>
              <a:latin typeface="American Captain" pitchFamily="2" charset="77"/>
            </a:endParaRPr>
          </a:p>
          <a:p>
            <a:r>
              <a:rPr lang="nl-NL" sz="2400" dirty="0"/>
              <a:t>(Of </a:t>
            </a:r>
            <a:r>
              <a:rPr lang="nl-NL" sz="2400" dirty="0" err="1"/>
              <a:t>the</a:t>
            </a:r>
            <a:r>
              <a:rPr lang="nl-NL" sz="2400" dirty="0"/>
              <a:t> Developers)</a:t>
            </a:r>
          </a:p>
        </p:txBody>
      </p:sp>
    </p:spTree>
    <p:extLst>
      <p:ext uri="{BB962C8B-B14F-4D97-AF65-F5344CB8AC3E}">
        <p14:creationId xmlns:p14="http://schemas.microsoft.com/office/powerpoint/2010/main" val="22082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1F20F589-8559-725E-FDAF-37883F619EC9}"/>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6295899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en-NL" sz="6000">
                <a:solidFill>
                  <a:schemeClr val="bg1"/>
                </a:solidFill>
                <a:latin typeface="American Captain" pitchFamily="2" charset="77"/>
              </a:rPr>
              <a:t>Personal growth</a:t>
            </a:r>
            <a:endParaRPr lang="nl-NL" sz="6000" dirty="0">
              <a:solidFill>
                <a:schemeClr val="bg1"/>
              </a:solidFill>
              <a:latin typeface="American Captain" pitchFamily="2" charset="77"/>
            </a:endParaRPr>
          </a:p>
          <a:p>
            <a:r>
              <a:rPr lang="nl-NL" sz="2400" dirty="0"/>
              <a:t>(Of </a:t>
            </a:r>
            <a:r>
              <a:rPr lang="nl-NL" sz="2400" dirty="0" err="1"/>
              <a:t>the</a:t>
            </a:r>
            <a:r>
              <a:rPr lang="nl-NL" sz="2400" dirty="0"/>
              <a:t> </a:t>
            </a:r>
            <a:r>
              <a:rPr lang="nl-NL" sz="2400" dirty="0" err="1"/>
              <a:t>DeveloperS</a:t>
            </a:r>
            <a:r>
              <a:rPr lang="nl-NL" sz="2400" dirty="0"/>
              <a:t>)</a:t>
            </a:r>
          </a:p>
        </p:txBody>
      </p:sp>
    </p:spTree>
    <p:extLst>
      <p:ext uri="{BB962C8B-B14F-4D97-AF65-F5344CB8AC3E}">
        <p14:creationId xmlns:p14="http://schemas.microsoft.com/office/powerpoint/2010/main" val="2515173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dirty="0"/>
              <a:t>Sprint </a:t>
            </a:r>
            <a:r>
              <a:rPr lang="nl-NL" dirty="0" err="1"/>
              <a:t>backlog</a:t>
            </a:r>
            <a:endParaRPr lang="nl-NL" dirty="0"/>
          </a:p>
        </p:txBody>
      </p:sp>
    </p:spTree>
    <p:extLst>
      <p:ext uri="{BB962C8B-B14F-4D97-AF65-F5344CB8AC3E}">
        <p14:creationId xmlns:p14="http://schemas.microsoft.com/office/powerpoint/2010/main" val="25480004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nl-NL" dirty="0"/>
              <a:t>Sprint </a:t>
            </a:r>
            <a:r>
              <a:rPr lang="nl-NL" dirty="0" err="1"/>
              <a:t>backlog</a:t>
            </a:r>
            <a:endParaRPr lang="nl-NL" dirty="0"/>
          </a:p>
        </p:txBody>
      </p:sp>
    </p:spTree>
    <p:extLst>
      <p:ext uri="{BB962C8B-B14F-4D97-AF65-F5344CB8AC3E}">
        <p14:creationId xmlns:p14="http://schemas.microsoft.com/office/powerpoint/2010/main" val="4231291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en-NL" sz="6000">
                <a:solidFill>
                  <a:schemeClr val="bg1"/>
                </a:solidFill>
                <a:latin typeface="American Captain" pitchFamily="2" charset="77"/>
              </a:rPr>
              <a:t>impediments</a:t>
            </a:r>
          </a:p>
        </p:txBody>
      </p:sp>
    </p:spTree>
    <p:extLst>
      <p:ext uri="{BB962C8B-B14F-4D97-AF65-F5344CB8AC3E}">
        <p14:creationId xmlns:p14="http://schemas.microsoft.com/office/powerpoint/2010/main" val="1685702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en-NL" sz="6000">
                <a:solidFill>
                  <a:schemeClr val="bg1"/>
                </a:solidFill>
                <a:latin typeface="American Captain" pitchFamily="2" charset="77"/>
              </a:rPr>
              <a:t>impediments</a:t>
            </a:r>
          </a:p>
        </p:txBody>
      </p:sp>
    </p:spTree>
    <p:extLst>
      <p:ext uri="{BB962C8B-B14F-4D97-AF65-F5344CB8AC3E}">
        <p14:creationId xmlns:p14="http://schemas.microsoft.com/office/powerpoint/2010/main" val="40207885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en-NL" sz="6000">
                <a:solidFill>
                  <a:schemeClr val="bg1"/>
                </a:solidFill>
                <a:latin typeface="American Captain" pitchFamily="2" charset="77"/>
              </a:rPr>
              <a:t>Refinement</a:t>
            </a:r>
          </a:p>
        </p:txBody>
      </p:sp>
    </p:spTree>
    <p:extLst>
      <p:ext uri="{BB962C8B-B14F-4D97-AF65-F5344CB8AC3E}">
        <p14:creationId xmlns:p14="http://schemas.microsoft.com/office/powerpoint/2010/main" val="2322362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en-NL" sz="6000">
                <a:solidFill>
                  <a:schemeClr val="bg1"/>
                </a:solidFill>
                <a:latin typeface="American Captain" pitchFamily="2" charset="77"/>
              </a:rPr>
              <a:t>Refinement</a:t>
            </a:r>
          </a:p>
        </p:txBody>
      </p:sp>
    </p:spTree>
    <p:extLst>
      <p:ext uri="{BB962C8B-B14F-4D97-AF65-F5344CB8AC3E}">
        <p14:creationId xmlns:p14="http://schemas.microsoft.com/office/powerpoint/2010/main" val="10103781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en-GB" sz="6000" dirty="0">
                <a:solidFill>
                  <a:schemeClr val="bg1"/>
                </a:solidFill>
                <a:latin typeface="American Captain" pitchFamily="2" charset="77"/>
              </a:rPr>
              <a:t>S</a:t>
            </a:r>
            <a:r>
              <a:rPr lang="en-NL" sz="6000">
                <a:solidFill>
                  <a:schemeClr val="bg1"/>
                </a:solidFill>
                <a:latin typeface="American Captain" pitchFamily="2" charset="77"/>
              </a:rPr>
              <a:t>cope of the project</a:t>
            </a:r>
          </a:p>
        </p:txBody>
      </p:sp>
    </p:spTree>
    <p:extLst>
      <p:ext uri="{BB962C8B-B14F-4D97-AF65-F5344CB8AC3E}">
        <p14:creationId xmlns:p14="http://schemas.microsoft.com/office/powerpoint/2010/main" val="39761043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en-GB" sz="6000" dirty="0">
                <a:solidFill>
                  <a:schemeClr val="bg1"/>
                </a:solidFill>
                <a:latin typeface="American Captain" pitchFamily="2" charset="77"/>
              </a:rPr>
              <a:t>S</a:t>
            </a:r>
            <a:r>
              <a:rPr lang="en-NL" sz="6000">
                <a:solidFill>
                  <a:schemeClr val="bg1"/>
                </a:solidFill>
                <a:latin typeface="American Captain" pitchFamily="2" charset="77"/>
              </a:rPr>
              <a:t>cope of the project</a:t>
            </a:r>
          </a:p>
        </p:txBody>
      </p:sp>
    </p:spTree>
    <p:extLst>
      <p:ext uri="{BB962C8B-B14F-4D97-AF65-F5344CB8AC3E}">
        <p14:creationId xmlns:p14="http://schemas.microsoft.com/office/powerpoint/2010/main" val="12921404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sz="6000" dirty="0">
                <a:solidFill>
                  <a:schemeClr val="bg1"/>
                </a:solidFill>
                <a:latin typeface="American Captain" pitchFamily="2" charset="77"/>
              </a:rPr>
              <a:t>Product budget</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3930854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CEA923A-6646-4CBD-CA2F-4CABA4B7E0FB}"/>
              </a:ext>
            </a:extLst>
          </p:cNvPr>
          <p:cNvSpPr>
            <a:spLocks noGrp="1"/>
          </p:cNvSpPr>
          <p:nvPr>
            <p:ph type="body" sz="quarter" idx="13"/>
          </p:nvPr>
        </p:nvSpPr>
        <p:spPr/>
        <p:txBody>
          <a:bodyPr/>
          <a:lstStyle/>
          <a:p>
            <a:r>
              <a:rPr lang="nl-NL" dirty="0"/>
              <a:t>Product </a:t>
            </a:r>
            <a:r>
              <a:rPr lang="nl-NL" dirty="0" err="1"/>
              <a:t>Owner</a:t>
            </a:r>
            <a:endParaRPr lang="nl-NL" dirty="0"/>
          </a:p>
        </p:txBody>
      </p:sp>
      <p:pic>
        <p:nvPicPr>
          <p:cNvPr id="7" name="Afbeelding 6">
            <a:extLst>
              <a:ext uri="{FF2B5EF4-FFF2-40B4-BE49-F238E27FC236}">
                <a16:creationId xmlns:a16="http://schemas.microsoft.com/office/drawing/2014/main" id="{24DE83CC-C79D-53B9-7AD5-B4EEF976E428}"/>
              </a:ext>
            </a:extLst>
          </p:cNvPr>
          <p:cNvPicPr>
            <a:picLocks noChangeAspect="1"/>
          </p:cNvPicPr>
          <p:nvPr/>
        </p:nvPicPr>
        <p:blipFill rotWithShape="1">
          <a:blip r:embed="rId2">
            <a:clrChange>
              <a:clrFrom>
                <a:srgbClr val="FEFEFE"/>
              </a:clrFrom>
              <a:clrTo>
                <a:srgbClr val="FEFEFE">
                  <a:alpha val="0"/>
                </a:srgbClr>
              </a:clrTo>
            </a:clrChange>
          </a:blip>
          <a:srcRect l="23192" t="19965" r="40156" b="41998"/>
          <a:stretch/>
        </p:blipFill>
        <p:spPr>
          <a:xfrm>
            <a:off x="2957728" y="3493371"/>
            <a:ext cx="1860118" cy="1231484"/>
          </a:xfrm>
          <a:prstGeom prst="rect">
            <a:avLst/>
          </a:prstGeom>
        </p:spPr>
      </p:pic>
    </p:spTree>
    <p:extLst>
      <p:ext uri="{BB962C8B-B14F-4D97-AF65-F5344CB8AC3E}">
        <p14:creationId xmlns:p14="http://schemas.microsoft.com/office/powerpoint/2010/main" val="28902450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nl-NL" sz="6000" dirty="0">
                <a:solidFill>
                  <a:schemeClr val="bg1"/>
                </a:solidFill>
                <a:latin typeface="American Captain" pitchFamily="2" charset="77"/>
              </a:rPr>
              <a:t>Product budget</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305002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sz="6000" dirty="0">
                <a:solidFill>
                  <a:schemeClr val="bg1"/>
                </a:solidFill>
                <a:latin typeface="American Captain" pitchFamily="2" charset="77"/>
              </a:rPr>
              <a:t>Stakeholders</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39329327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nl-NL" sz="6000" dirty="0">
                <a:solidFill>
                  <a:schemeClr val="bg1"/>
                </a:solidFill>
                <a:latin typeface="American Captain" pitchFamily="2" charset="77"/>
              </a:rPr>
              <a:t>Stakeholders</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15528001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sz="6000" dirty="0">
                <a:solidFill>
                  <a:schemeClr val="bg1"/>
                </a:solidFill>
                <a:latin typeface="American Captain" pitchFamily="2" charset="77"/>
              </a:rPr>
              <a:t>Release Planning</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990417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nl-NL" sz="6000" dirty="0">
                <a:solidFill>
                  <a:schemeClr val="bg1"/>
                </a:solidFill>
                <a:latin typeface="American Captain" pitchFamily="2" charset="77"/>
              </a:rPr>
              <a:t>Release Planning</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800233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sz="6000" dirty="0">
                <a:solidFill>
                  <a:schemeClr val="bg1"/>
                </a:solidFill>
                <a:latin typeface="American Captain" pitchFamily="2" charset="77"/>
              </a:rPr>
              <a:t>Team performance</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37380704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nl-NL" sz="6000" dirty="0">
                <a:solidFill>
                  <a:schemeClr val="bg1"/>
                </a:solidFill>
                <a:latin typeface="American Captain" pitchFamily="2" charset="77"/>
              </a:rPr>
              <a:t>Team performance</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10215860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sz="6000" dirty="0" err="1">
                <a:solidFill>
                  <a:schemeClr val="bg1"/>
                </a:solidFill>
                <a:latin typeface="American Captain" pitchFamily="2" charset="77"/>
              </a:rPr>
              <a:t>Interaction</a:t>
            </a:r>
            <a:r>
              <a:rPr lang="nl-NL" sz="6000" dirty="0">
                <a:solidFill>
                  <a:schemeClr val="bg1"/>
                </a:solidFill>
                <a:latin typeface="American Captain" pitchFamily="2" charset="77"/>
              </a:rPr>
              <a:t> </a:t>
            </a:r>
            <a:r>
              <a:rPr lang="nl-NL" sz="6000" dirty="0" err="1">
                <a:solidFill>
                  <a:schemeClr val="bg1"/>
                </a:solidFill>
                <a:latin typeface="American Captain" pitchFamily="2" charset="77"/>
              </a:rPr>
              <a:t>with</a:t>
            </a:r>
            <a:r>
              <a:rPr lang="nl-NL" sz="6000" dirty="0"/>
              <a:t> </a:t>
            </a:r>
            <a:r>
              <a:rPr lang="nl-NL" sz="6000" dirty="0" err="1">
                <a:solidFill>
                  <a:schemeClr val="bg1"/>
                </a:solidFill>
                <a:latin typeface="American Captain" pitchFamily="2" charset="77"/>
              </a:rPr>
              <a:t>other</a:t>
            </a:r>
            <a:r>
              <a:rPr lang="nl-NL" sz="6000" dirty="0">
                <a:solidFill>
                  <a:schemeClr val="bg1"/>
                </a:solidFill>
                <a:latin typeface="American Captain" pitchFamily="2" charset="77"/>
              </a:rPr>
              <a:t> scrum teams</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2190565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nl-NL" sz="6000" dirty="0" err="1">
                <a:solidFill>
                  <a:schemeClr val="bg1"/>
                </a:solidFill>
                <a:latin typeface="American Captain" pitchFamily="2" charset="77"/>
              </a:rPr>
              <a:t>Interaction</a:t>
            </a:r>
            <a:r>
              <a:rPr lang="nl-NL" sz="6000" dirty="0">
                <a:solidFill>
                  <a:schemeClr val="bg1"/>
                </a:solidFill>
                <a:latin typeface="American Captain" pitchFamily="2" charset="77"/>
              </a:rPr>
              <a:t> </a:t>
            </a:r>
            <a:r>
              <a:rPr lang="nl-NL" sz="6000" dirty="0" err="1">
                <a:solidFill>
                  <a:schemeClr val="bg1"/>
                </a:solidFill>
                <a:latin typeface="American Captain" pitchFamily="2" charset="77"/>
              </a:rPr>
              <a:t>with</a:t>
            </a:r>
            <a:r>
              <a:rPr lang="nl-NL" sz="6000" dirty="0"/>
              <a:t> </a:t>
            </a:r>
            <a:r>
              <a:rPr lang="nl-NL" sz="6000" dirty="0" err="1">
                <a:solidFill>
                  <a:schemeClr val="bg1"/>
                </a:solidFill>
                <a:latin typeface="American Captain" pitchFamily="2" charset="77"/>
              </a:rPr>
              <a:t>other</a:t>
            </a:r>
            <a:r>
              <a:rPr lang="nl-NL" sz="6000" dirty="0">
                <a:solidFill>
                  <a:schemeClr val="bg1"/>
                </a:solidFill>
                <a:latin typeface="American Captain" pitchFamily="2" charset="77"/>
              </a:rPr>
              <a:t> scrum teams</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36610645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sz="6000" dirty="0">
                <a:solidFill>
                  <a:schemeClr val="bg1"/>
                </a:solidFill>
                <a:latin typeface="American Captain" pitchFamily="2" charset="77"/>
              </a:rPr>
              <a:t>Promoting </a:t>
            </a:r>
            <a:r>
              <a:rPr lang="nl-NL" sz="6000" dirty="0" err="1">
                <a:solidFill>
                  <a:schemeClr val="bg1"/>
                </a:solidFill>
                <a:latin typeface="American Captain" pitchFamily="2" charset="77"/>
              </a:rPr>
              <a:t>and</a:t>
            </a:r>
            <a:r>
              <a:rPr lang="nl-NL" sz="6000" dirty="0"/>
              <a:t> </a:t>
            </a:r>
            <a:r>
              <a:rPr lang="nl-NL" sz="6000" dirty="0" err="1">
                <a:solidFill>
                  <a:schemeClr val="bg1"/>
                </a:solidFill>
                <a:latin typeface="American Captain" pitchFamily="2" charset="77"/>
              </a:rPr>
              <a:t>supporting</a:t>
            </a:r>
            <a:r>
              <a:rPr lang="nl-NL" sz="6000" dirty="0">
                <a:solidFill>
                  <a:schemeClr val="bg1"/>
                </a:solidFill>
                <a:latin typeface="American Captain" pitchFamily="2" charset="77"/>
              </a:rPr>
              <a:t> scrum</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382209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DBB1668D-4FAD-434E-7D6A-642A40C3D0B8}"/>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3101701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nl-NL" sz="6000" dirty="0">
                <a:solidFill>
                  <a:schemeClr val="bg1"/>
                </a:solidFill>
                <a:latin typeface="American Captain" pitchFamily="2" charset="77"/>
              </a:rPr>
              <a:t>Promoting </a:t>
            </a:r>
            <a:r>
              <a:rPr lang="nl-NL" sz="6000" dirty="0" err="1">
                <a:solidFill>
                  <a:schemeClr val="bg1"/>
                </a:solidFill>
                <a:latin typeface="American Captain" pitchFamily="2" charset="77"/>
              </a:rPr>
              <a:t>and</a:t>
            </a:r>
            <a:r>
              <a:rPr lang="nl-NL" sz="6000" dirty="0">
                <a:solidFill>
                  <a:schemeClr val="bg1"/>
                </a:solidFill>
                <a:latin typeface="American Captain" pitchFamily="2" charset="77"/>
              </a:rPr>
              <a:t> </a:t>
            </a:r>
            <a:r>
              <a:rPr lang="nl-NL" sz="6000" dirty="0" err="1">
                <a:solidFill>
                  <a:schemeClr val="bg1"/>
                </a:solidFill>
                <a:latin typeface="American Captain" pitchFamily="2" charset="77"/>
              </a:rPr>
              <a:t>supporting</a:t>
            </a:r>
            <a:r>
              <a:rPr lang="nl-NL" sz="6000" dirty="0">
                <a:solidFill>
                  <a:schemeClr val="bg1"/>
                </a:solidFill>
                <a:latin typeface="American Captain" pitchFamily="2" charset="77"/>
              </a:rPr>
              <a:t> scrum</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12644701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pPr algn="ctr"/>
            <a:r>
              <a:rPr lang="nl-NL" sz="6000" dirty="0">
                <a:solidFill>
                  <a:schemeClr val="bg1"/>
                </a:solidFill>
                <a:latin typeface="American Captain" pitchFamily="2" charset="77"/>
              </a:rPr>
              <a:t>Team </a:t>
            </a:r>
            <a:r>
              <a:rPr lang="nl-NL" sz="6000" dirty="0" err="1">
                <a:solidFill>
                  <a:schemeClr val="bg1"/>
                </a:solidFill>
                <a:latin typeface="American Captain" pitchFamily="2" charset="77"/>
              </a:rPr>
              <a:t>morale</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21391997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pPr algn="ctr"/>
            <a:r>
              <a:rPr lang="nl-NL" sz="6000" dirty="0">
                <a:solidFill>
                  <a:schemeClr val="bg1"/>
                </a:solidFill>
                <a:latin typeface="American Captain" pitchFamily="2" charset="77"/>
              </a:rPr>
              <a:t>Team </a:t>
            </a:r>
            <a:r>
              <a:rPr lang="nl-NL" sz="6000" dirty="0" err="1">
                <a:solidFill>
                  <a:schemeClr val="bg1"/>
                </a:solidFill>
                <a:latin typeface="American Captain" pitchFamily="2" charset="77"/>
              </a:rPr>
              <a:t>morale</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30964331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dirty="0"/>
              <a:t>Culture</a:t>
            </a:r>
          </a:p>
        </p:txBody>
      </p:sp>
    </p:spTree>
    <p:extLst>
      <p:ext uri="{BB962C8B-B14F-4D97-AF65-F5344CB8AC3E}">
        <p14:creationId xmlns:p14="http://schemas.microsoft.com/office/powerpoint/2010/main" val="24051565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nl-NL" dirty="0"/>
              <a:t>Culture</a:t>
            </a:r>
          </a:p>
        </p:txBody>
      </p:sp>
    </p:spTree>
    <p:extLst>
      <p:ext uri="{BB962C8B-B14F-4D97-AF65-F5344CB8AC3E}">
        <p14:creationId xmlns:p14="http://schemas.microsoft.com/office/powerpoint/2010/main" val="16809206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sz="6000" dirty="0" err="1">
                <a:solidFill>
                  <a:schemeClr val="bg1"/>
                </a:solidFill>
                <a:latin typeface="American Captain" pitchFamily="2" charset="77"/>
              </a:rPr>
              <a:t>Boundaries</a:t>
            </a:r>
            <a:r>
              <a:rPr lang="nl-NL" sz="6000" dirty="0">
                <a:solidFill>
                  <a:schemeClr val="bg1"/>
                </a:solidFill>
                <a:latin typeface="American Captain" pitchFamily="2" charset="77"/>
              </a:rPr>
              <a:t> of </a:t>
            </a:r>
            <a:r>
              <a:rPr lang="nl-NL" sz="6000" dirty="0" err="1">
                <a:solidFill>
                  <a:schemeClr val="bg1"/>
                </a:solidFill>
                <a:latin typeface="American Captain" pitchFamily="2" charset="77"/>
              </a:rPr>
              <a:t>self</a:t>
            </a:r>
            <a:r>
              <a:rPr lang="nl-NL" sz="6000" dirty="0">
                <a:solidFill>
                  <a:schemeClr val="bg1"/>
                </a:solidFill>
                <a:latin typeface="American Captain" pitchFamily="2" charset="77"/>
              </a:rPr>
              <a:t>-management</a:t>
            </a:r>
          </a:p>
        </p:txBody>
      </p:sp>
    </p:spTree>
    <p:extLst>
      <p:ext uri="{BB962C8B-B14F-4D97-AF65-F5344CB8AC3E}">
        <p14:creationId xmlns:p14="http://schemas.microsoft.com/office/powerpoint/2010/main" val="28992002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nl-NL" sz="6000" dirty="0" err="1">
                <a:solidFill>
                  <a:schemeClr val="bg1"/>
                </a:solidFill>
                <a:latin typeface="American Captain" pitchFamily="2" charset="77"/>
              </a:rPr>
              <a:t>Boundaries</a:t>
            </a:r>
            <a:r>
              <a:rPr lang="nl-NL" sz="6000" dirty="0">
                <a:solidFill>
                  <a:schemeClr val="bg1"/>
                </a:solidFill>
                <a:latin typeface="American Captain" pitchFamily="2" charset="77"/>
              </a:rPr>
              <a:t> of </a:t>
            </a:r>
            <a:r>
              <a:rPr lang="nl-NL" sz="6000" dirty="0" err="1">
                <a:solidFill>
                  <a:schemeClr val="bg1"/>
                </a:solidFill>
                <a:latin typeface="American Captain" pitchFamily="2" charset="77"/>
              </a:rPr>
              <a:t>self</a:t>
            </a:r>
            <a:r>
              <a:rPr lang="nl-NL" sz="6000" dirty="0">
                <a:solidFill>
                  <a:schemeClr val="bg1"/>
                </a:solidFill>
                <a:latin typeface="American Captain" pitchFamily="2" charset="77"/>
              </a:rPr>
              <a:t>-management</a:t>
            </a:r>
          </a:p>
        </p:txBody>
      </p:sp>
    </p:spTree>
    <p:extLst>
      <p:ext uri="{BB962C8B-B14F-4D97-AF65-F5344CB8AC3E}">
        <p14:creationId xmlns:p14="http://schemas.microsoft.com/office/powerpoint/2010/main" val="23085069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dirty="0"/>
              <a:t>Product Goal</a:t>
            </a:r>
          </a:p>
        </p:txBody>
      </p:sp>
    </p:spTree>
    <p:extLst>
      <p:ext uri="{BB962C8B-B14F-4D97-AF65-F5344CB8AC3E}">
        <p14:creationId xmlns:p14="http://schemas.microsoft.com/office/powerpoint/2010/main" val="17000777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nl-NL" dirty="0"/>
              <a:t>Product goal</a:t>
            </a:r>
          </a:p>
        </p:txBody>
      </p:sp>
    </p:spTree>
    <p:extLst>
      <p:ext uri="{BB962C8B-B14F-4D97-AF65-F5344CB8AC3E}">
        <p14:creationId xmlns:p14="http://schemas.microsoft.com/office/powerpoint/2010/main" val="57702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sz="6000" dirty="0">
                <a:solidFill>
                  <a:schemeClr val="bg1"/>
                </a:solidFill>
                <a:latin typeface="American Captain" pitchFamily="2" charset="77"/>
              </a:rPr>
              <a:t>Team </a:t>
            </a:r>
            <a:r>
              <a:rPr lang="nl-NL" sz="6000" dirty="0" err="1">
                <a:solidFill>
                  <a:schemeClr val="bg1"/>
                </a:solidFill>
                <a:latin typeface="American Captain" pitchFamily="2" charset="77"/>
              </a:rPr>
              <a:t>Composition</a:t>
            </a:r>
            <a:endParaRPr lang="nl-NL" sz="6000" dirty="0">
              <a:solidFill>
                <a:schemeClr val="bg1"/>
              </a:solidFill>
              <a:latin typeface="American Captain" pitchFamily="2" charset="77"/>
            </a:endParaRPr>
          </a:p>
          <a:p>
            <a:r>
              <a:rPr lang="nl-NL" sz="2400" dirty="0"/>
              <a:t>(</a:t>
            </a:r>
            <a:r>
              <a:rPr lang="nl-NL" sz="2400" dirty="0" err="1"/>
              <a:t>among</a:t>
            </a:r>
            <a:r>
              <a:rPr lang="nl-NL" sz="2400" dirty="0"/>
              <a:t> </a:t>
            </a:r>
            <a:r>
              <a:rPr lang="nl-NL" sz="2400" dirty="0" err="1"/>
              <a:t>the</a:t>
            </a:r>
            <a:r>
              <a:rPr lang="nl-NL" sz="2400" dirty="0"/>
              <a:t> </a:t>
            </a:r>
            <a:r>
              <a:rPr lang="nl-NL" sz="2400" dirty="0" err="1"/>
              <a:t>developers</a:t>
            </a:r>
            <a:r>
              <a:rPr lang="nl-NL" sz="2400" dirty="0"/>
              <a:t>)</a:t>
            </a:r>
          </a:p>
        </p:txBody>
      </p:sp>
    </p:spTree>
    <p:extLst>
      <p:ext uri="{BB962C8B-B14F-4D97-AF65-F5344CB8AC3E}">
        <p14:creationId xmlns:p14="http://schemas.microsoft.com/office/powerpoint/2010/main" val="376368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18A09772-7B62-258B-ED95-73378968FDFE}"/>
              </a:ext>
            </a:extLst>
          </p:cNvPr>
          <p:cNvSpPr>
            <a:spLocks noGrp="1"/>
          </p:cNvSpPr>
          <p:nvPr>
            <p:ph type="body" sz="quarter" idx="13"/>
          </p:nvPr>
        </p:nvSpPr>
        <p:spPr/>
        <p:txBody>
          <a:bodyPr/>
          <a:lstStyle/>
          <a:p>
            <a:r>
              <a:rPr lang="nl-NL" dirty="0"/>
              <a:t>Scrum master</a:t>
            </a:r>
          </a:p>
        </p:txBody>
      </p:sp>
      <p:pic>
        <p:nvPicPr>
          <p:cNvPr id="4" name="Afbeelding 3">
            <a:extLst>
              <a:ext uri="{FF2B5EF4-FFF2-40B4-BE49-F238E27FC236}">
                <a16:creationId xmlns:a16="http://schemas.microsoft.com/office/drawing/2014/main" id="{C85D4BC6-4AC1-5E68-8B12-6058C3B28410}"/>
              </a:ext>
            </a:extLst>
          </p:cNvPr>
          <p:cNvPicPr>
            <a:picLocks noChangeAspect="1"/>
          </p:cNvPicPr>
          <p:nvPr/>
        </p:nvPicPr>
        <p:blipFill rotWithShape="1">
          <a:blip r:embed="rId2">
            <a:clrChange>
              <a:clrFrom>
                <a:srgbClr val="FFFFFF"/>
              </a:clrFrom>
              <a:clrTo>
                <a:srgbClr val="FFFFFF">
                  <a:alpha val="0"/>
                </a:srgbClr>
              </a:clrTo>
            </a:clrChange>
          </a:blip>
          <a:srcRect l="20618" t="15162" r="37371" b="35197"/>
          <a:stretch/>
        </p:blipFill>
        <p:spPr>
          <a:xfrm>
            <a:off x="2803313" y="3280229"/>
            <a:ext cx="2183236" cy="1645783"/>
          </a:xfrm>
          <a:prstGeom prst="rect">
            <a:avLst/>
          </a:prstGeom>
        </p:spPr>
      </p:pic>
    </p:spTree>
    <p:extLst>
      <p:ext uri="{BB962C8B-B14F-4D97-AF65-F5344CB8AC3E}">
        <p14:creationId xmlns:p14="http://schemas.microsoft.com/office/powerpoint/2010/main" val="36919686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nl-NL" sz="6000" dirty="0">
                <a:solidFill>
                  <a:schemeClr val="bg1"/>
                </a:solidFill>
                <a:latin typeface="American Captain" pitchFamily="2" charset="77"/>
              </a:rPr>
              <a:t>Team </a:t>
            </a:r>
            <a:r>
              <a:rPr lang="nl-NL" sz="6000" dirty="0" err="1">
                <a:solidFill>
                  <a:schemeClr val="bg1"/>
                </a:solidFill>
                <a:latin typeface="American Captain" pitchFamily="2" charset="77"/>
              </a:rPr>
              <a:t>Composition</a:t>
            </a:r>
            <a:endParaRPr lang="nl-NL" sz="6000" dirty="0">
              <a:solidFill>
                <a:schemeClr val="bg1"/>
              </a:solidFill>
              <a:latin typeface="American Captain" pitchFamily="2" charset="77"/>
            </a:endParaRPr>
          </a:p>
          <a:p>
            <a:r>
              <a:rPr lang="nl-NL" sz="2400" dirty="0"/>
              <a:t>(</a:t>
            </a:r>
            <a:r>
              <a:rPr lang="nl-NL" sz="2400" dirty="0" err="1"/>
              <a:t>among</a:t>
            </a:r>
            <a:r>
              <a:rPr lang="nl-NL" sz="2400" dirty="0"/>
              <a:t> </a:t>
            </a:r>
            <a:r>
              <a:rPr lang="nl-NL" sz="2400" dirty="0" err="1"/>
              <a:t>the</a:t>
            </a:r>
            <a:r>
              <a:rPr lang="nl-NL" sz="2400" dirty="0"/>
              <a:t> </a:t>
            </a:r>
            <a:r>
              <a:rPr lang="nl-NL" sz="2400" dirty="0" err="1"/>
              <a:t>developers</a:t>
            </a:r>
            <a:r>
              <a:rPr lang="nl-NL" sz="2400" dirty="0"/>
              <a:t>)</a:t>
            </a:r>
            <a:endParaRPr lang="nl-NL" sz="2400" dirty="0">
              <a:solidFill>
                <a:schemeClr val="bg1"/>
              </a:solidFill>
              <a:latin typeface="American Captain" pitchFamily="2" charset="77"/>
            </a:endParaRPr>
          </a:p>
        </p:txBody>
      </p:sp>
    </p:spTree>
    <p:extLst>
      <p:ext uri="{BB962C8B-B14F-4D97-AF65-F5344CB8AC3E}">
        <p14:creationId xmlns:p14="http://schemas.microsoft.com/office/powerpoint/2010/main" val="578424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A21C444C-B5C9-1B7F-E810-12AD6A4549AB}"/>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984970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DCF5B58-D517-255C-567E-9CAD2EA2EB4A}"/>
              </a:ext>
            </a:extLst>
          </p:cNvPr>
          <p:cNvSpPr>
            <a:spLocks noGrp="1"/>
          </p:cNvSpPr>
          <p:nvPr>
            <p:ph type="body" sz="quarter" idx="13"/>
          </p:nvPr>
        </p:nvSpPr>
        <p:spPr/>
        <p:txBody>
          <a:bodyPr/>
          <a:lstStyle/>
          <a:p>
            <a:r>
              <a:rPr lang="nl-NL" dirty="0"/>
              <a:t>Line manager</a:t>
            </a:r>
          </a:p>
        </p:txBody>
      </p:sp>
    </p:spTree>
    <p:extLst>
      <p:ext uri="{BB962C8B-B14F-4D97-AF65-F5344CB8AC3E}">
        <p14:creationId xmlns:p14="http://schemas.microsoft.com/office/powerpoint/2010/main" val="1269488331"/>
      </p:ext>
    </p:extLst>
  </p:cSld>
  <p:clrMapOvr>
    <a:masterClrMapping/>
  </p:clrMapOvr>
</p:sld>
</file>

<file path=ppt/theme/theme1.xml><?xml version="1.0" encoding="utf-8"?>
<a:theme xmlns:a="http://schemas.openxmlformats.org/drawingml/2006/main" name="SF Games PPT Theme A5 v2.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3" id="{CB3DB8CB-3BF3-EC45-B472-63DD7CA48863}" vid="{C4C32C63-B93A-C74C-96E7-7E67FF7B41D7}"/>
    </a:ext>
  </a:extLst>
</a:theme>
</file>

<file path=ppt/theme/theme2.xml><?xml version="1.0" encoding="utf-8"?>
<a:theme xmlns:a="http://schemas.openxmlformats.org/drawingml/2006/main" name="1_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1_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Template>
  <TotalTime>0</TotalTime>
  <Words>353</Words>
  <Application>Microsoft Macintosh PowerPoint</Application>
  <PresentationFormat>Aangepast</PresentationFormat>
  <Paragraphs>80</Paragraphs>
  <Slides>70</Slides>
  <Notes>0</Notes>
  <HiddenSlides>0</HiddenSlides>
  <MMClips>0</MMClips>
  <ScaleCrop>false</ScaleCrop>
  <HeadingPairs>
    <vt:vector size="6" baseType="variant">
      <vt:variant>
        <vt:lpstr>Gebruikte lettertypen</vt:lpstr>
      </vt:variant>
      <vt:variant>
        <vt:i4>6</vt:i4>
      </vt:variant>
      <vt:variant>
        <vt:lpstr>Thema</vt:lpstr>
      </vt:variant>
      <vt:variant>
        <vt:i4>3</vt:i4>
      </vt:variant>
      <vt:variant>
        <vt:lpstr>Diatitels</vt:lpstr>
      </vt:variant>
      <vt:variant>
        <vt:i4>70</vt:i4>
      </vt:variant>
    </vt:vector>
  </HeadingPairs>
  <TitlesOfParts>
    <vt:vector size="79" baseType="lpstr">
      <vt:lpstr>American Captain</vt:lpstr>
      <vt:lpstr>Arial</vt:lpstr>
      <vt:lpstr>Calibri</vt:lpstr>
      <vt:lpstr>Marvel</vt:lpstr>
      <vt:lpstr>Ubuntu</vt:lpstr>
      <vt:lpstr>Ubuntu Light</vt:lpstr>
      <vt:lpstr>SF Games PPT Theme A5 v2.3</vt:lpstr>
      <vt:lpstr>1_SF 2023 split</vt:lpstr>
      <vt:lpstr>1_SF 2023 Full Background</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Linden - Bal, Rosanne van der</dc:creator>
  <cp:lastModifiedBy>Linden - Bal, Rosanne van der</cp:lastModifiedBy>
  <cp:revision>1</cp:revision>
  <dcterms:created xsi:type="dcterms:W3CDTF">2023-02-11T13:27:47Z</dcterms:created>
  <dcterms:modified xsi:type="dcterms:W3CDTF">2023-02-11T14:52:34Z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dc6f62-bb58-4b94-b6ca-9af54699d31b_Enabled">
    <vt:lpwstr>true</vt:lpwstr>
  </property>
  <property fmtid="{D5CDD505-2E9C-101B-9397-08002B2CF9AE}" pid="3" name="MSIP_Label_d2dc6f62-bb58-4b94-b6ca-9af54699d31b_SetDate">
    <vt:lpwstr>2023-02-11T14:52:34Z</vt:lpwstr>
  </property>
  <property fmtid="{D5CDD505-2E9C-101B-9397-08002B2CF9AE}" pid="4" name="MSIP_Label_d2dc6f62-bb58-4b94-b6ca-9af54699d31b_Method">
    <vt:lpwstr>Standard</vt:lpwstr>
  </property>
  <property fmtid="{D5CDD505-2E9C-101B-9397-08002B2CF9AE}" pid="5" name="MSIP_Label_d2dc6f62-bb58-4b94-b6ca-9af54699d31b_Name">
    <vt:lpwstr>d2dc6f62-bb58-4b94-b6ca-9af54699d31b</vt:lpwstr>
  </property>
  <property fmtid="{D5CDD505-2E9C-101B-9397-08002B2CF9AE}" pid="6" name="MSIP_Label_d2dc6f62-bb58-4b94-b6ca-9af54699d31b_SiteId">
    <vt:lpwstr>d7790549-8c35-40ea-ad75-954ac3e86be8</vt:lpwstr>
  </property>
  <property fmtid="{D5CDD505-2E9C-101B-9397-08002B2CF9AE}" pid="7" name="MSIP_Label_d2dc6f62-bb58-4b94-b6ca-9af54699d31b_ActionId">
    <vt:lpwstr>58726674-2fd5-423d-a7e9-bada582fa448</vt:lpwstr>
  </property>
  <property fmtid="{D5CDD505-2E9C-101B-9397-08002B2CF9AE}" pid="8" name="MSIP_Label_d2dc6f62-bb58-4b94-b6ca-9af54699d31b_ContentBits">
    <vt:lpwstr>0</vt:lpwstr>
  </property>
</Properties>
</file>