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Lst>
  <p:notesMasterIdLst>
    <p:notesMasterId r:id="rId50"/>
  </p:notesMasterIdLst>
  <p:sldIdLst>
    <p:sldId id="256" r:id="rId4"/>
    <p:sldId id="257" r:id="rId5"/>
    <p:sldId id="299" r:id="rId6"/>
    <p:sldId id="298" r:id="rId7"/>
    <p:sldId id="300" r:id="rId8"/>
    <p:sldId id="301" r:id="rId9"/>
    <p:sldId id="258" r:id="rId10"/>
    <p:sldId id="261" r:id="rId11"/>
    <p:sldId id="260" r:id="rId12"/>
    <p:sldId id="259" r:id="rId13"/>
    <p:sldId id="262" r:id="rId14"/>
    <p:sldId id="263" r:id="rId15"/>
    <p:sldId id="264" r:id="rId16"/>
    <p:sldId id="265" r:id="rId17"/>
    <p:sldId id="266" r:id="rId18"/>
    <p:sldId id="267" r:id="rId19"/>
    <p:sldId id="268" r:id="rId20"/>
    <p:sldId id="269" r:id="rId21"/>
    <p:sldId id="270" r:id="rId22"/>
    <p:sldId id="271" r:id="rId23"/>
    <p:sldId id="296" r:id="rId24"/>
    <p:sldId id="297" r:id="rId25"/>
    <p:sldId id="272" r:id="rId26"/>
    <p:sldId id="273" r:id="rId27"/>
    <p:sldId id="278" r:id="rId28"/>
    <p:sldId id="275" r:id="rId29"/>
    <p:sldId id="279" r:id="rId30"/>
    <p:sldId id="277" r:id="rId31"/>
    <p:sldId id="302" r:id="rId32"/>
    <p:sldId id="303"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6"/>
    <p:restoredTop sz="96327"/>
  </p:normalViewPr>
  <p:slideViewPr>
    <p:cSldViewPr snapToGrid="0">
      <p:cViewPr varScale="1">
        <p:scale>
          <a:sx n="136" d="100"/>
          <a:sy n="136" d="100"/>
        </p:scale>
        <p:origin x="166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FCCFF5F-ECA6-4C43-9705-01C954A54664}" type="datetimeFigureOut">
              <a:rPr lang="nl-NL" smtClean="0"/>
              <a:t>14-2-2023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780A2C9-A68B-B04E-BFF6-42AC1B2A6575}" type="slidenum">
              <a:rPr lang="nl-NL" smtClean="0"/>
              <a:t>‹nr.›</a:t>
            </a:fld>
            <a:endParaRPr lang="nl-NL"/>
          </a:p>
        </p:txBody>
      </p:sp>
    </p:spTree>
    <p:extLst>
      <p:ext uri="{BB962C8B-B14F-4D97-AF65-F5344CB8AC3E}">
        <p14:creationId xmlns:p14="http://schemas.microsoft.com/office/powerpoint/2010/main" val="1958899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FBCAE6-FE23-1D5D-7F44-512463D5A6B1}"/>
              </a:ext>
            </a:extLst>
          </p:cNvPr>
          <p:cNvSpPr/>
          <p:nvPr/>
        </p:nvSpPr>
        <p:spPr>
          <a:xfrm>
            <a:off x="750944" y="728522"/>
            <a:ext cx="5109168"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4" y="2018304"/>
            <a:ext cx="378925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Project vs.</a:t>
            </a:r>
            <a:endParaRPr lang="en-NL" sz="9600" dirty="0">
              <a:solidFill>
                <a:schemeClr val="bg1"/>
              </a:solidFill>
              <a:latin typeface="American Captain" pitchFamily="2" charset="77"/>
            </a:endParaRPr>
          </a:p>
          <a:p>
            <a:pPr>
              <a:lnSpc>
                <a:spcPts val="10200"/>
              </a:lnSpc>
            </a:pPr>
            <a:r>
              <a:rPr lang="nl-NL" sz="9600" dirty="0">
                <a:solidFill>
                  <a:schemeClr val="bg1"/>
                </a:solidFill>
                <a:latin typeface="American Captain" pitchFamily="2" charset="77"/>
              </a:rPr>
              <a:t>Product</a:t>
            </a:r>
            <a:endParaRPr lang="en-NL" sz="9600" dirty="0">
              <a:solidFill>
                <a:schemeClr val="bg1"/>
              </a:solidFill>
              <a:latin typeface="American Captain" pitchFamily="2" charset="77"/>
            </a:endParaRPr>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65524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2.3</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179127" y="5104336"/>
            <a:ext cx="1288472"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1.1</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arkblu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Red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_Red BG Text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Red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1.1</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Project vs. product</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1.1</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1.1</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3.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9"/>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1.1</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9"/>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55"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6"/>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812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4B9B72EC-C051-29B0-F054-01E34038788F}"/>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92209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E35FEE2-51E9-8EFB-B0A5-D1B831A3BB7B}"/>
              </a:ext>
            </a:extLst>
          </p:cNvPr>
          <p:cNvSpPr>
            <a:spLocks noGrp="1"/>
          </p:cNvSpPr>
          <p:nvPr>
            <p:ph type="body" sz="quarter" idx="13"/>
          </p:nvPr>
        </p:nvSpPr>
        <p:spPr/>
        <p:txBody>
          <a:bodyPr/>
          <a:lstStyle/>
          <a:p>
            <a:r>
              <a:rPr lang="nl-NL" dirty="0" err="1"/>
              <a:t>lifecycle</a:t>
            </a:r>
            <a:endParaRPr lang="nl-NL" dirty="0"/>
          </a:p>
        </p:txBody>
      </p:sp>
    </p:spTree>
    <p:extLst>
      <p:ext uri="{BB962C8B-B14F-4D97-AF65-F5344CB8AC3E}">
        <p14:creationId xmlns:p14="http://schemas.microsoft.com/office/powerpoint/2010/main" val="300772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58A36B1-0A05-1A7E-4047-D48B016EF266}"/>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1238703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B9B380A-4BAF-FD23-AE02-AEF54C57516F}"/>
              </a:ext>
            </a:extLst>
          </p:cNvPr>
          <p:cNvSpPr>
            <a:spLocks noGrp="1"/>
          </p:cNvSpPr>
          <p:nvPr>
            <p:ph type="body" sz="quarter" idx="13"/>
          </p:nvPr>
        </p:nvSpPr>
        <p:spPr/>
        <p:txBody>
          <a:bodyPr/>
          <a:lstStyle/>
          <a:p>
            <a:r>
              <a:rPr lang="nl-NL" dirty="0"/>
              <a:t>Risk</a:t>
            </a:r>
          </a:p>
        </p:txBody>
      </p:sp>
    </p:spTree>
    <p:extLst>
      <p:ext uri="{BB962C8B-B14F-4D97-AF65-F5344CB8AC3E}">
        <p14:creationId xmlns:p14="http://schemas.microsoft.com/office/powerpoint/2010/main" val="390538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946A034-0DD5-05C9-B222-532886391C0F}"/>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2902045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FED82DA-1200-305C-A583-E943ED2D4A3D}"/>
              </a:ext>
            </a:extLst>
          </p:cNvPr>
          <p:cNvSpPr>
            <a:spLocks noGrp="1"/>
          </p:cNvSpPr>
          <p:nvPr>
            <p:ph type="body" sz="quarter" idx="13"/>
          </p:nvPr>
        </p:nvSpPr>
        <p:spPr/>
        <p:txBody>
          <a:bodyPr/>
          <a:lstStyle/>
          <a:p>
            <a:r>
              <a:rPr lang="nl-NL" dirty="0"/>
              <a:t>Focus area</a:t>
            </a:r>
          </a:p>
        </p:txBody>
      </p:sp>
    </p:spTree>
    <p:extLst>
      <p:ext uri="{BB962C8B-B14F-4D97-AF65-F5344CB8AC3E}">
        <p14:creationId xmlns:p14="http://schemas.microsoft.com/office/powerpoint/2010/main" val="257906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86035DD7-BD01-51D5-77C2-72E663A267B8}"/>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3077356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390FCED-2040-4674-CF33-FE5BD4745E2E}"/>
              </a:ext>
            </a:extLst>
          </p:cNvPr>
          <p:cNvSpPr>
            <a:spLocks noGrp="1"/>
          </p:cNvSpPr>
          <p:nvPr>
            <p:ph type="body" sz="quarter" idx="13"/>
          </p:nvPr>
        </p:nvSpPr>
        <p:spPr/>
        <p:txBody>
          <a:bodyPr/>
          <a:lstStyle/>
          <a:p>
            <a:r>
              <a:rPr lang="nl-NL" dirty="0"/>
              <a:t>Way of </a:t>
            </a:r>
            <a:r>
              <a:rPr lang="nl-NL" dirty="0" err="1"/>
              <a:t>working</a:t>
            </a:r>
            <a:endParaRPr lang="nl-NL" dirty="0"/>
          </a:p>
        </p:txBody>
      </p:sp>
    </p:spTree>
    <p:extLst>
      <p:ext uri="{BB962C8B-B14F-4D97-AF65-F5344CB8AC3E}">
        <p14:creationId xmlns:p14="http://schemas.microsoft.com/office/powerpoint/2010/main" val="1939393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84EEDE4A-A379-A337-E4AA-194FDF9BCA57}"/>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2207804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1315D57-D183-649B-FC3F-345C1A31DBEA}"/>
              </a:ext>
            </a:extLst>
          </p:cNvPr>
          <p:cNvSpPr>
            <a:spLocks noGrp="1"/>
          </p:cNvSpPr>
          <p:nvPr>
            <p:ph type="body" sz="quarter" idx="13"/>
          </p:nvPr>
        </p:nvSpPr>
        <p:spPr/>
        <p:txBody>
          <a:bodyPr/>
          <a:lstStyle/>
          <a:p>
            <a:r>
              <a:rPr lang="nl-NL" dirty="0" err="1"/>
              <a:t>governance</a:t>
            </a:r>
            <a:endParaRPr lang="nl-NL" dirty="0"/>
          </a:p>
        </p:txBody>
      </p:sp>
    </p:spTree>
    <p:extLst>
      <p:ext uri="{BB962C8B-B14F-4D97-AF65-F5344CB8AC3E}">
        <p14:creationId xmlns:p14="http://schemas.microsoft.com/office/powerpoint/2010/main" val="241249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BE5F5677-A63E-6C42-716B-449D5D577618}"/>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2071003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D52E628-97C7-84B6-EA0B-529C87F8B0F8}"/>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396141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1315D57-D183-649B-FC3F-345C1A31DBEA}"/>
              </a:ext>
            </a:extLst>
          </p:cNvPr>
          <p:cNvSpPr>
            <a:spLocks noGrp="1"/>
          </p:cNvSpPr>
          <p:nvPr>
            <p:ph type="body" sz="quarter" idx="13"/>
          </p:nvPr>
        </p:nvSpPr>
        <p:spPr/>
        <p:txBody>
          <a:bodyPr/>
          <a:lstStyle/>
          <a:p>
            <a:r>
              <a:rPr lang="nl-NL" dirty="0"/>
              <a:t>Performance</a:t>
            </a:r>
          </a:p>
        </p:txBody>
      </p:sp>
    </p:spTree>
    <p:extLst>
      <p:ext uri="{BB962C8B-B14F-4D97-AF65-F5344CB8AC3E}">
        <p14:creationId xmlns:p14="http://schemas.microsoft.com/office/powerpoint/2010/main" val="1727377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D52E628-97C7-84B6-EA0B-529C87F8B0F8}"/>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1102482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FE196FC-5CE7-71CA-9AE8-949084735FB7}"/>
              </a:ext>
            </a:extLst>
          </p:cNvPr>
          <p:cNvSpPr>
            <a:spLocks noGrp="1"/>
          </p:cNvSpPr>
          <p:nvPr>
            <p:ph type="body" sz="quarter" idx="12"/>
          </p:nvPr>
        </p:nvSpPr>
        <p:spPr/>
        <p:txBody>
          <a:bodyPr/>
          <a:lstStyle/>
          <a:p>
            <a:r>
              <a:rPr lang="nl-NL" sz="8800" dirty="0" err="1"/>
              <a:t>Once</a:t>
            </a:r>
            <a:r>
              <a:rPr lang="nl-NL" sz="8800" dirty="0"/>
              <a:t> &amp; </a:t>
            </a:r>
            <a:r>
              <a:rPr lang="nl-NL" sz="8800" dirty="0" err="1"/>
              <a:t>done</a:t>
            </a:r>
            <a:endParaRPr lang="nl-NL" sz="8800" dirty="0"/>
          </a:p>
        </p:txBody>
      </p:sp>
    </p:spTree>
    <p:extLst>
      <p:ext uri="{BB962C8B-B14F-4D97-AF65-F5344CB8AC3E}">
        <p14:creationId xmlns:p14="http://schemas.microsoft.com/office/powerpoint/2010/main" val="214567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969410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9E28D4B-3C67-B96D-4885-75BA7D938F11}"/>
              </a:ext>
            </a:extLst>
          </p:cNvPr>
          <p:cNvSpPr>
            <a:spLocks noGrp="1"/>
          </p:cNvSpPr>
          <p:nvPr>
            <p:ph type="body" sz="quarter" idx="12"/>
          </p:nvPr>
        </p:nvSpPr>
        <p:spPr/>
        <p:txBody>
          <a:bodyPr/>
          <a:lstStyle/>
          <a:p>
            <a:r>
              <a:rPr lang="nl-NL" sz="8800" dirty="0" err="1"/>
              <a:t>Ongoing</a:t>
            </a:r>
            <a:r>
              <a:rPr lang="nl-NL" sz="8800" dirty="0"/>
              <a:t> </a:t>
            </a:r>
            <a:r>
              <a:rPr lang="nl-NL" sz="8800" dirty="0" err="1"/>
              <a:t>evolution</a:t>
            </a:r>
            <a:endParaRPr lang="nl-NL" sz="8800" dirty="0"/>
          </a:p>
        </p:txBody>
      </p:sp>
    </p:spTree>
    <p:extLst>
      <p:ext uri="{BB962C8B-B14F-4D97-AF65-F5344CB8AC3E}">
        <p14:creationId xmlns:p14="http://schemas.microsoft.com/office/powerpoint/2010/main" val="3375735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2809627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A3F6BE5-C940-8E55-0213-CA18167AC2F5}"/>
              </a:ext>
            </a:extLst>
          </p:cNvPr>
          <p:cNvSpPr>
            <a:spLocks noGrp="1"/>
          </p:cNvSpPr>
          <p:nvPr>
            <p:ph type="body" sz="quarter" idx="12"/>
          </p:nvPr>
        </p:nvSpPr>
        <p:spPr>
          <a:xfrm>
            <a:off x="810418" y="2001495"/>
            <a:ext cx="6154737" cy="1990725"/>
          </a:xfrm>
        </p:spPr>
        <p:txBody>
          <a:bodyPr/>
          <a:lstStyle/>
          <a:p>
            <a:r>
              <a:rPr lang="en-NL" sz="8800" dirty="0">
                <a:latin typeface="American Captain" pitchFamily="2" charset="77"/>
              </a:rPr>
              <a:t>A plan broken down</a:t>
            </a:r>
            <a:r>
              <a:rPr lang="nl-NL" sz="8800" dirty="0">
                <a:latin typeface="American Captain" pitchFamily="2" charset="77"/>
              </a:rPr>
              <a:t> </a:t>
            </a:r>
            <a:r>
              <a:rPr lang="en-NL" sz="8800" dirty="0">
                <a:latin typeface="American Captain" pitchFamily="2" charset="77"/>
              </a:rPr>
              <a:t>into smaller pieces</a:t>
            </a:r>
            <a:endParaRPr lang="nl-NL" sz="8000" dirty="0"/>
          </a:p>
        </p:txBody>
      </p:sp>
    </p:spTree>
    <p:extLst>
      <p:ext uri="{BB962C8B-B14F-4D97-AF65-F5344CB8AC3E}">
        <p14:creationId xmlns:p14="http://schemas.microsoft.com/office/powerpoint/2010/main" val="2352940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3769443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A3F6BE5-C940-8E55-0213-CA18167AC2F5}"/>
              </a:ext>
            </a:extLst>
          </p:cNvPr>
          <p:cNvSpPr>
            <a:spLocks noGrp="1"/>
          </p:cNvSpPr>
          <p:nvPr>
            <p:ph type="body" sz="quarter" idx="12"/>
          </p:nvPr>
        </p:nvSpPr>
        <p:spPr>
          <a:xfrm>
            <a:off x="810418" y="2001495"/>
            <a:ext cx="6154737" cy="1990725"/>
          </a:xfrm>
        </p:spPr>
        <p:txBody>
          <a:bodyPr/>
          <a:lstStyle/>
          <a:p>
            <a:r>
              <a:rPr lang="en-GB" sz="8800" dirty="0">
                <a:latin typeface="American Captain" pitchFamily="2" charset="77"/>
              </a:rPr>
              <a:t>Achieving incremental goals</a:t>
            </a:r>
            <a:endParaRPr lang="nl-NL" sz="8000" dirty="0"/>
          </a:p>
        </p:txBody>
      </p:sp>
    </p:spTree>
    <p:extLst>
      <p:ext uri="{BB962C8B-B14F-4D97-AF65-F5344CB8AC3E}">
        <p14:creationId xmlns:p14="http://schemas.microsoft.com/office/powerpoint/2010/main" val="304276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87FF265-404D-351E-E5D6-4239DAF5C502}"/>
              </a:ext>
            </a:extLst>
          </p:cNvPr>
          <p:cNvSpPr>
            <a:spLocks noGrp="1"/>
          </p:cNvSpPr>
          <p:nvPr>
            <p:ph type="title"/>
          </p:nvPr>
        </p:nvSpPr>
        <p:spPr/>
        <p:txBody>
          <a:bodyPr/>
          <a:lstStyle/>
          <a:p>
            <a:endParaRPr lang="nl-NL"/>
          </a:p>
        </p:txBody>
      </p:sp>
      <p:sp>
        <p:nvSpPr>
          <p:cNvPr id="4" name="Tijdelijke aanduiding voor tekst 3">
            <a:extLst>
              <a:ext uri="{FF2B5EF4-FFF2-40B4-BE49-F238E27FC236}">
                <a16:creationId xmlns:a16="http://schemas.microsoft.com/office/drawing/2014/main" id="{2978A9D4-6692-AAA8-E53E-BE0841B97D80}"/>
              </a:ext>
            </a:extLst>
          </p:cNvPr>
          <p:cNvSpPr>
            <a:spLocks noGrp="1"/>
          </p:cNvSpPr>
          <p:nvPr>
            <p:ph type="body" sz="quarter" idx="11"/>
          </p:nvPr>
        </p:nvSpPr>
        <p:spPr/>
        <p:txBody>
          <a:bodyPr/>
          <a:lstStyle/>
          <a:p>
            <a:r>
              <a:rPr lang="en-GB" dirty="0"/>
              <a:t>Lay the cards on “project thinking” and Product thinking”  on the floor </a:t>
            </a:r>
            <a:r>
              <a:rPr lang="en-GB" dirty="0" err="1"/>
              <a:t>horizontaly</a:t>
            </a:r>
            <a:r>
              <a:rPr lang="en-GB" dirty="0"/>
              <a:t>.</a:t>
            </a:r>
          </a:p>
          <a:p>
            <a:r>
              <a:rPr lang="en-GB" dirty="0"/>
              <a:t>Lay the other orange cards vertically to create a table</a:t>
            </a:r>
          </a:p>
          <a:p>
            <a:r>
              <a:rPr lang="en-GB" dirty="0"/>
              <a:t>Shuffle the rest of the cards</a:t>
            </a:r>
          </a:p>
          <a:p>
            <a:r>
              <a:rPr lang="en-GB" dirty="0"/>
              <a:t>Explain the exercise and hand the shuffled cards to the participants and ask them to put it in the right column (project or product thinking)</a:t>
            </a:r>
          </a:p>
          <a:p>
            <a:r>
              <a:rPr lang="en-GB" dirty="0"/>
              <a:t>Debrief and put the cards in the right positions and discuss them</a:t>
            </a:r>
          </a:p>
          <a:p>
            <a:endParaRPr lang="en-GB" dirty="0"/>
          </a:p>
          <a:p>
            <a:pPr marL="0" indent="0">
              <a:buNone/>
            </a:pPr>
            <a:endParaRPr lang="nl-NL" dirty="0"/>
          </a:p>
        </p:txBody>
      </p:sp>
      <p:sp>
        <p:nvSpPr>
          <p:cNvPr id="6" name="Tijdelijke aanduiding voor tekst 5">
            <a:extLst>
              <a:ext uri="{FF2B5EF4-FFF2-40B4-BE49-F238E27FC236}">
                <a16:creationId xmlns:a16="http://schemas.microsoft.com/office/drawing/2014/main" id="{E1A6E225-D260-0BE3-3869-AC33414D2B61}"/>
              </a:ext>
            </a:extLst>
          </p:cNvPr>
          <p:cNvSpPr>
            <a:spLocks noGrp="1"/>
          </p:cNvSpPr>
          <p:nvPr>
            <p:ph type="body" sz="quarter" idx="13"/>
          </p:nvPr>
        </p:nvSpPr>
        <p:spPr/>
        <p:txBody>
          <a:bodyPr/>
          <a:lstStyle/>
          <a:p>
            <a:r>
              <a:rPr lang="en-GB" dirty="0"/>
              <a:t>By playing this game, you visual the discussion of what makes project thinking different from project thinking. There is no good or bad. Value of this game is having the discussion on how product thinking can be more effective in delivering value in a complex domain.</a:t>
            </a:r>
            <a:endParaRPr lang="nl-NL" dirty="0"/>
          </a:p>
        </p:txBody>
      </p:sp>
      <p:sp>
        <p:nvSpPr>
          <p:cNvPr id="2" name="Tijdelijke aanduiding voor voettekst 1">
            <a:extLst>
              <a:ext uri="{FF2B5EF4-FFF2-40B4-BE49-F238E27FC236}">
                <a16:creationId xmlns:a16="http://schemas.microsoft.com/office/drawing/2014/main" id="{150150AD-7979-B393-B6AC-EBE26F8B3E94}"/>
              </a:ext>
            </a:extLst>
          </p:cNvPr>
          <p:cNvSpPr>
            <a:spLocks noGrp="1"/>
          </p:cNvSpPr>
          <p:nvPr>
            <p:ph type="ftr" sz="quarter" idx="3"/>
          </p:nvPr>
        </p:nvSpPr>
        <p:spPr/>
        <p:txBody>
          <a:bodyPr/>
          <a:lstStyle/>
          <a:p>
            <a:r>
              <a:rPr lang="en-GB"/>
              <a:t>1.1</a:t>
            </a:r>
            <a:endParaRPr lang="en-NL"/>
          </a:p>
        </p:txBody>
      </p:sp>
    </p:spTree>
    <p:extLst>
      <p:ext uri="{BB962C8B-B14F-4D97-AF65-F5344CB8AC3E}">
        <p14:creationId xmlns:p14="http://schemas.microsoft.com/office/powerpoint/2010/main" val="669202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219498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33AF8EE4-6F54-DEFE-4B87-24556EF59A54}"/>
              </a:ext>
            </a:extLst>
          </p:cNvPr>
          <p:cNvSpPr>
            <a:spLocks noGrp="1"/>
          </p:cNvSpPr>
          <p:nvPr>
            <p:ph type="body" sz="quarter" idx="12"/>
          </p:nvPr>
        </p:nvSpPr>
        <p:spPr/>
        <p:txBody>
          <a:bodyPr/>
          <a:lstStyle/>
          <a:p>
            <a:r>
              <a:rPr lang="en-NL" sz="8800" dirty="0">
                <a:latin typeface="American Captain" pitchFamily="2" charset="77"/>
              </a:rPr>
              <a:t>Upfront analysis</a:t>
            </a:r>
            <a:endParaRPr lang="nl-NL" sz="8000" dirty="0"/>
          </a:p>
        </p:txBody>
      </p:sp>
    </p:spTree>
    <p:extLst>
      <p:ext uri="{BB962C8B-B14F-4D97-AF65-F5344CB8AC3E}">
        <p14:creationId xmlns:p14="http://schemas.microsoft.com/office/powerpoint/2010/main" val="3758910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185723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C8F3C1BE-E159-A4F5-B651-E46CFB437A67}"/>
              </a:ext>
            </a:extLst>
          </p:cNvPr>
          <p:cNvSpPr>
            <a:spLocks noGrp="1"/>
          </p:cNvSpPr>
          <p:nvPr>
            <p:ph type="body" sz="quarter" idx="12"/>
          </p:nvPr>
        </p:nvSpPr>
        <p:spPr/>
        <p:txBody>
          <a:bodyPr/>
          <a:lstStyle/>
          <a:p>
            <a:r>
              <a:rPr lang="en-NL" sz="8800" dirty="0">
                <a:latin typeface="American Captain" pitchFamily="2" charset="77"/>
              </a:rPr>
              <a:t>Just-in-time</a:t>
            </a:r>
            <a:r>
              <a:rPr lang="nl-NL" sz="8800" dirty="0">
                <a:latin typeface="American Captain" pitchFamily="2" charset="77"/>
              </a:rPr>
              <a:t> </a:t>
            </a:r>
            <a:r>
              <a:rPr lang="en-NL" sz="8800" dirty="0">
                <a:latin typeface="American Captain" pitchFamily="2" charset="77"/>
              </a:rPr>
              <a:t>resolution</a:t>
            </a:r>
            <a:endParaRPr lang="nl-NL" sz="8000" dirty="0"/>
          </a:p>
        </p:txBody>
      </p:sp>
    </p:spTree>
    <p:extLst>
      <p:ext uri="{BB962C8B-B14F-4D97-AF65-F5344CB8AC3E}">
        <p14:creationId xmlns:p14="http://schemas.microsoft.com/office/powerpoint/2010/main" val="1767558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365145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2BB4E071-6FB3-8CFF-2E19-CB6A92324F8A}"/>
              </a:ext>
            </a:extLst>
          </p:cNvPr>
          <p:cNvSpPr>
            <a:spLocks noGrp="1"/>
          </p:cNvSpPr>
          <p:nvPr>
            <p:ph type="body" sz="quarter" idx="12"/>
          </p:nvPr>
        </p:nvSpPr>
        <p:spPr/>
        <p:txBody>
          <a:bodyPr/>
          <a:lstStyle/>
          <a:p>
            <a:r>
              <a:rPr lang="en-NL" sz="8800" dirty="0">
                <a:latin typeface="American Captain" pitchFamily="2" charset="77"/>
              </a:rPr>
              <a:t>Scope,</a:t>
            </a:r>
            <a:r>
              <a:rPr lang="en-GB" sz="8800" dirty="0">
                <a:latin typeface="American Captain" pitchFamily="2" charset="77"/>
              </a:rPr>
              <a:t> </a:t>
            </a:r>
            <a:r>
              <a:rPr lang="en-NL" sz="8800" dirty="0">
                <a:latin typeface="American Captain" pitchFamily="2" charset="77"/>
              </a:rPr>
              <a:t>time &amp; budget</a:t>
            </a:r>
            <a:endParaRPr lang="nl-NL" sz="8000" dirty="0"/>
          </a:p>
        </p:txBody>
      </p:sp>
    </p:spTree>
    <p:extLst>
      <p:ext uri="{BB962C8B-B14F-4D97-AF65-F5344CB8AC3E}">
        <p14:creationId xmlns:p14="http://schemas.microsoft.com/office/powerpoint/2010/main" val="382183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1726902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0E471F66-C91B-2A15-41AC-F0C400B3D52A}"/>
              </a:ext>
            </a:extLst>
          </p:cNvPr>
          <p:cNvSpPr>
            <a:spLocks noGrp="1"/>
          </p:cNvSpPr>
          <p:nvPr>
            <p:ph type="body" sz="quarter" idx="12"/>
          </p:nvPr>
        </p:nvSpPr>
        <p:spPr/>
        <p:txBody>
          <a:bodyPr/>
          <a:lstStyle/>
          <a:p>
            <a:r>
              <a:rPr lang="en-NL" sz="8800" dirty="0">
                <a:latin typeface="American Captain" pitchFamily="2" charset="77"/>
              </a:rPr>
              <a:t>Customer focus</a:t>
            </a:r>
            <a:endParaRPr lang="nl-NL" sz="8000" dirty="0"/>
          </a:p>
        </p:txBody>
      </p:sp>
    </p:spTree>
    <p:extLst>
      <p:ext uri="{BB962C8B-B14F-4D97-AF65-F5344CB8AC3E}">
        <p14:creationId xmlns:p14="http://schemas.microsoft.com/office/powerpoint/2010/main" val="3391942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3961148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020FEFFD-AC21-5E43-DC49-B20749D41846}"/>
              </a:ext>
            </a:extLst>
          </p:cNvPr>
          <p:cNvSpPr>
            <a:spLocks noGrp="1"/>
          </p:cNvSpPr>
          <p:nvPr>
            <p:ph type="body" sz="quarter" idx="12"/>
          </p:nvPr>
        </p:nvSpPr>
        <p:spPr/>
        <p:txBody>
          <a:bodyPr/>
          <a:lstStyle/>
          <a:p>
            <a:r>
              <a:rPr lang="en-NL" sz="8800" dirty="0">
                <a:latin typeface="American Captain" pitchFamily="2" charset="77"/>
              </a:rPr>
              <a:t>Output driven</a:t>
            </a:r>
            <a:endParaRPr lang="nl-NL" sz="8000" dirty="0"/>
          </a:p>
        </p:txBody>
      </p:sp>
    </p:spTree>
    <p:extLst>
      <p:ext uri="{BB962C8B-B14F-4D97-AF65-F5344CB8AC3E}">
        <p14:creationId xmlns:p14="http://schemas.microsoft.com/office/powerpoint/2010/main" val="44329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3ACDC0D-A143-7EDC-7637-F1E87227B39C}"/>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1652535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485861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894A383D-31A2-EBA8-D4E5-C96B0AF092A5}"/>
              </a:ext>
            </a:extLst>
          </p:cNvPr>
          <p:cNvSpPr>
            <a:spLocks noGrp="1"/>
          </p:cNvSpPr>
          <p:nvPr>
            <p:ph type="body" sz="quarter" idx="12"/>
          </p:nvPr>
        </p:nvSpPr>
        <p:spPr/>
        <p:txBody>
          <a:bodyPr/>
          <a:lstStyle/>
          <a:p>
            <a:r>
              <a:rPr lang="en-NL" sz="8800" dirty="0">
                <a:latin typeface="American Captain" pitchFamily="2" charset="77"/>
              </a:rPr>
              <a:t>Outcome driven</a:t>
            </a:r>
            <a:endParaRPr lang="nl-NL" sz="8000" dirty="0"/>
          </a:p>
        </p:txBody>
      </p:sp>
    </p:spTree>
    <p:extLst>
      <p:ext uri="{BB962C8B-B14F-4D97-AF65-F5344CB8AC3E}">
        <p14:creationId xmlns:p14="http://schemas.microsoft.com/office/powerpoint/2010/main" val="100569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3785264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7F0B2EC5-85B2-A2B6-2646-6DDCED3FB8DF}"/>
              </a:ext>
            </a:extLst>
          </p:cNvPr>
          <p:cNvSpPr>
            <a:spLocks noGrp="1"/>
          </p:cNvSpPr>
          <p:nvPr>
            <p:ph type="body" sz="quarter" idx="12"/>
          </p:nvPr>
        </p:nvSpPr>
        <p:spPr/>
        <p:txBody>
          <a:bodyPr/>
          <a:lstStyle/>
          <a:p>
            <a:r>
              <a:rPr lang="en-GB" sz="8800" dirty="0">
                <a:latin typeface="American Captain" pitchFamily="2" charset="77"/>
              </a:rPr>
              <a:t>Follow</a:t>
            </a:r>
            <a:r>
              <a:rPr lang="en-NL" sz="8800" dirty="0">
                <a:latin typeface="American Captain" pitchFamily="2" charset="77"/>
              </a:rPr>
              <a:t> a plan</a:t>
            </a:r>
            <a:endParaRPr lang="nl-NL" sz="8000" dirty="0"/>
          </a:p>
        </p:txBody>
      </p:sp>
    </p:spTree>
    <p:extLst>
      <p:ext uri="{BB962C8B-B14F-4D97-AF65-F5344CB8AC3E}">
        <p14:creationId xmlns:p14="http://schemas.microsoft.com/office/powerpoint/2010/main" val="754634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3204729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27F561E4-9754-0C87-65B7-7D2FE3CB145C}"/>
              </a:ext>
            </a:extLst>
          </p:cNvPr>
          <p:cNvSpPr>
            <a:spLocks noGrp="1"/>
          </p:cNvSpPr>
          <p:nvPr>
            <p:ph type="body" sz="quarter" idx="12"/>
          </p:nvPr>
        </p:nvSpPr>
        <p:spPr/>
        <p:txBody>
          <a:bodyPr/>
          <a:lstStyle/>
          <a:p>
            <a:r>
              <a:rPr lang="en-GB" sz="8800" dirty="0">
                <a:latin typeface="American Captain" pitchFamily="2" charset="77"/>
              </a:rPr>
              <a:t>Inspect &amp; Adapt</a:t>
            </a:r>
            <a:endParaRPr lang="nl-NL" sz="8000" dirty="0"/>
          </a:p>
        </p:txBody>
      </p:sp>
    </p:spTree>
    <p:extLst>
      <p:ext uri="{BB962C8B-B14F-4D97-AF65-F5344CB8AC3E}">
        <p14:creationId xmlns:p14="http://schemas.microsoft.com/office/powerpoint/2010/main" val="1160466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1B86FFD-6927-8AA9-41F7-0AA541198A36}"/>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353315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jdelijke aanduiding voor tekst 29">
            <a:extLst>
              <a:ext uri="{FF2B5EF4-FFF2-40B4-BE49-F238E27FC236}">
                <a16:creationId xmlns:a16="http://schemas.microsoft.com/office/drawing/2014/main" id="{CC45A6AF-CF23-0AA9-9AE3-0BFF60C847F5}"/>
              </a:ext>
            </a:extLst>
          </p:cNvPr>
          <p:cNvSpPr>
            <a:spLocks noGrp="1"/>
          </p:cNvSpPr>
          <p:nvPr>
            <p:ph type="body" sz="quarter" idx="13"/>
          </p:nvPr>
        </p:nvSpPr>
        <p:spPr>
          <a:xfrm>
            <a:off x="627064" y="617538"/>
            <a:ext cx="2889860" cy="4335462"/>
          </a:xfrm>
        </p:spPr>
        <p:txBody>
          <a:bodyPr anchor="ctr"/>
          <a:lstStyle/>
          <a:p>
            <a:r>
              <a:rPr lang="en-GB" dirty="0"/>
              <a:t>Cheat sheet</a:t>
            </a:r>
            <a:endParaRPr lang="nl-NL" dirty="0"/>
          </a:p>
        </p:txBody>
      </p:sp>
      <p:sp>
        <p:nvSpPr>
          <p:cNvPr id="10" name="Rechthoek 9">
            <a:extLst>
              <a:ext uri="{FF2B5EF4-FFF2-40B4-BE49-F238E27FC236}">
                <a16:creationId xmlns:a16="http://schemas.microsoft.com/office/drawing/2014/main" id="{CEB03BD0-B3D7-E2D2-2C30-25FE7FD19E53}"/>
              </a:ext>
            </a:extLst>
          </p:cNvPr>
          <p:cNvSpPr/>
          <p:nvPr/>
        </p:nvSpPr>
        <p:spPr>
          <a:xfrm>
            <a:off x="4821849" y="1146516"/>
            <a:ext cx="773722" cy="3893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800" dirty="0"/>
              <a:t>Project Thinking</a:t>
            </a:r>
            <a:endParaRPr lang="nl-NL" sz="800" dirty="0"/>
          </a:p>
        </p:txBody>
      </p:sp>
      <p:sp>
        <p:nvSpPr>
          <p:cNvPr id="11" name="Rechthoek 10">
            <a:extLst>
              <a:ext uri="{FF2B5EF4-FFF2-40B4-BE49-F238E27FC236}">
                <a16:creationId xmlns:a16="http://schemas.microsoft.com/office/drawing/2014/main" id="{8C10596A-B8E0-8B97-0893-FADF89BF626A}"/>
              </a:ext>
            </a:extLst>
          </p:cNvPr>
          <p:cNvSpPr/>
          <p:nvPr/>
        </p:nvSpPr>
        <p:spPr>
          <a:xfrm>
            <a:off x="5712803" y="1146516"/>
            <a:ext cx="773722" cy="3893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800" dirty="0"/>
              <a:t>Product Thinking</a:t>
            </a:r>
            <a:endParaRPr lang="nl-NL" sz="800" dirty="0"/>
          </a:p>
        </p:txBody>
      </p:sp>
      <p:sp>
        <p:nvSpPr>
          <p:cNvPr id="12" name="Rechthoek 11">
            <a:extLst>
              <a:ext uri="{FF2B5EF4-FFF2-40B4-BE49-F238E27FC236}">
                <a16:creationId xmlns:a16="http://schemas.microsoft.com/office/drawing/2014/main" id="{FEC15AED-DC88-611E-A996-F6A0243020D1}"/>
              </a:ext>
            </a:extLst>
          </p:cNvPr>
          <p:cNvSpPr/>
          <p:nvPr/>
        </p:nvSpPr>
        <p:spPr>
          <a:xfrm>
            <a:off x="3947307" y="1650608"/>
            <a:ext cx="773722" cy="3893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800" dirty="0"/>
              <a:t>Life Cycle</a:t>
            </a:r>
            <a:endParaRPr lang="nl-NL" sz="800" dirty="0"/>
          </a:p>
        </p:txBody>
      </p:sp>
      <p:sp>
        <p:nvSpPr>
          <p:cNvPr id="13" name="Rechthoek 12">
            <a:extLst>
              <a:ext uri="{FF2B5EF4-FFF2-40B4-BE49-F238E27FC236}">
                <a16:creationId xmlns:a16="http://schemas.microsoft.com/office/drawing/2014/main" id="{02C545CA-EC3F-1918-0DDD-C2CEDA42FC80}"/>
              </a:ext>
            </a:extLst>
          </p:cNvPr>
          <p:cNvSpPr/>
          <p:nvPr/>
        </p:nvSpPr>
        <p:spPr>
          <a:xfrm>
            <a:off x="3947307" y="2117626"/>
            <a:ext cx="773722" cy="3893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800" dirty="0"/>
              <a:t>Way of working</a:t>
            </a:r>
            <a:endParaRPr lang="nl-NL" sz="800" dirty="0"/>
          </a:p>
        </p:txBody>
      </p:sp>
      <p:sp>
        <p:nvSpPr>
          <p:cNvPr id="14" name="Rechthoek 13">
            <a:extLst>
              <a:ext uri="{FF2B5EF4-FFF2-40B4-BE49-F238E27FC236}">
                <a16:creationId xmlns:a16="http://schemas.microsoft.com/office/drawing/2014/main" id="{301C22A6-7DE0-B107-B043-5F7B16EB9841}"/>
              </a:ext>
            </a:extLst>
          </p:cNvPr>
          <p:cNvSpPr/>
          <p:nvPr/>
        </p:nvSpPr>
        <p:spPr>
          <a:xfrm>
            <a:off x="3947307" y="2584644"/>
            <a:ext cx="773722" cy="3893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800" dirty="0"/>
              <a:t>Reduce</a:t>
            </a:r>
          </a:p>
          <a:p>
            <a:pPr algn="ctr"/>
            <a:r>
              <a:rPr lang="en-GB" sz="800" dirty="0"/>
              <a:t>Risk</a:t>
            </a:r>
            <a:endParaRPr lang="nl-NL" sz="800" dirty="0"/>
          </a:p>
        </p:txBody>
      </p:sp>
      <p:sp>
        <p:nvSpPr>
          <p:cNvPr id="15" name="Rechthoek 14">
            <a:extLst>
              <a:ext uri="{FF2B5EF4-FFF2-40B4-BE49-F238E27FC236}">
                <a16:creationId xmlns:a16="http://schemas.microsoft.com/office/drawing/2014/main" id="{0ABB32A3-202D-0D93-3E38-53D31A15742E}"/>
              </a:ext>
            </a:extLst>
          </p:cNvPr>
          <p:cNvSpPr/>
          <p:nvPr/>
        </p:nvSpPr>
        <p:spPr>
          <a:xfrm>
            <a:off x="3947307" y="3051662"/>
            <a:ext cx="773722" cy="3893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800" dirty="0"/>
              <a:t>Focus Area</a:t>
            </a:r>
            <a:endParaRPr lang="nl-NL" sz="800" dirty="0"/>
          </a:p>
        </p:txBody>
      </p:sp>
      <p:sp>
        <p:nvSpPr>
          <p:cNvPr id="16" name="Rechthoek 15">
            <a:extLst>
              <a:ext uri="{FF2B5EF4-FFF2-40B4-BE49-F238E27FC236}">
                <a16:creationId xmlns:a16="http://schemas.microsoft.com/office/drawing/2014/main" id="{B5BD8C10-5BC8-A68C-93AE-4DAC91B097BF}"/>
              </a:ext>
            </a:extLst>
          </p:cNvPr>
          <p:cNvSpPr/>
          <p:nvPr/>
        </p:nvSpPr>
        <p:spPr>
          <a:xfrm>
            <a:off x="3947307" y="3518680"/>
            <a:ext cx="773722" cy="3893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800" dirty="0"/>
              <a:t>Governance</a:t>
            </a:r>
            <a:endParaRPr lang="nl-NL" sz="800" dirty="0"/>
          </a:p>
        </p:txBody>
      </p:sp>
      <p:sp>
        <p:nvSpPr>
          <p:cNvPr id="17" name="Rechthoek 16">
            <a:extLst>
              <a:ext uri="{FF2B5EF4-FFF2-40B4-BE49-F238E27FC236}">
                <a16:creationId xmlns:a16="http://schemas.microsoft.com/office/drawing/2014/main" id="{B0600500-473C-32DB-B322-2601D1D08DF3}"/>
              </a:ext>
            </a:extLst>
          </p:cNvPr>
          <p:cNvSpPr/>
          <p:nvPr/>
        </p:nvSpPr>
        <p:spPr>
          <a:xfrm>
            <a:off x="3947307" y="3985698"/>
            <a:ext cx="773722" cy="3893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800" dirty="0"/>
              <a:t>Performance</a:t>
            </a:r>
            <a:endParaRPr lang="nl-NL" sz="800" dirty="0"/>
          </a:p>
        </p:txBody>
      </p:sp>
      <p:sp>
        <p:nvSpPr>
          <p:cNvPr id="18" name="Rechthoek 17">
            <a:extLst>
              <a:ext uri="{FF2B5EF4-FFF2-40B4-BE49-F238E27FC236}">
                <a16:creationId xmlns:a16="http://schemas.microsoft.com/office/drawing/2014/main" id="{E498665A-4E37-38DC-DB60-8E36CD0E34FB}"/>
              </a:ext>
            </a:extLst>
          </p:cNvPr>
          <p:cNvSpPr/>
          <p:nvPr/>
        </p:nvSpPr>
        <p:spPr>
          <a:xfrm>
            <a:off x="4821848" y="1650608"/>
            <a:ext cx="773722" cy="389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a:t>Once &amp; Done</a:t>
            </a:r>
            <a:endParaRPr lang="nl-NL" sz="800" dirty="0"/>
          </a:p>
        </p:txBody>
      </p:sp>
      <p:sp>
        <p:nvSpPr>
          <p:cNvPr id="19" name="Rechthoek 18">
            <a:extLst>
              <a:ext uri="{FF2B5EF4-FFF2-40B4-BE49-F238E27FC236}">
                <a16:creationId xmlns:a16="http://schemas.microsoft.com/office/drawing/2014/main" id="{83B11F0C-13C2-F45E-0806-97569050BA6D}"/>
              </a:ext>
            </a:extLst>
          </p:cNvPr>
          <p:cNvSpPr/>
          <p:nvPr/>
        </p:nvSpPr>
        <p:spPr>
          <a:xfrm>
            <a:off x="5712803" y="1650608"/>
            <a:ext cx="773722" cy="389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a:t>Ongoing evolution</a:t>
            </a:r>
            <a:endParaRPr lang="nl-NL" sz="800" dirty="0"/>
          </a:p>
        </p:txBody>
      </p:sp>
      <p:sp>
        <p:nvSpPr>
          <p:cNvPr id="20" name="Rechthoek 19">
            <a:extLst>
              <a:ext uri="{FF2B5EF4-FFF2-40B4-BE49-F238E27FC236}">
                <a16:creationId xmlns:a16="http://schemas.microsoft.com/office/drawing/2014/main" id="{E57846A7-1296-1CC5-98D0-0E37FC4242DF}"/>
              </a:ext>
            </a:extLst>
          </p:cNvPr>
          <p:cNvSpPr/>
          <p:nvPr/>
        </p:nvSpPr>
        <p:spPr>
          <a:xfrm>
            <a:off x="4821848" y="2117626"/>
            <a:ext cx="773722" cy="389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a:t>A plan broken down into smaller pieces</a:t>
            </a:r>
          </a:p>
        </p:txBody>
      </p:sp>
      <p:sp>
        <p:nvSpPr>
          <p:cNvPr id="21" name="Rechthoek 20">
            <a:extLst>
              <a:ext uri="{FF2B5EF4-FFF2-40B4-BE49-F238E27FC236}">
                <a16:creationId xmlns:a16="http://schemas.microsoft.com/office/drawing/2014/main" id="{2900AE6D-C855-19AD-8F2E-F6426F36D329}"/>
              </a:ext>
            </a:extLst>
          </p:cNvPr>
          <p:cNvSpPr/>
          <p:nvPr/>
        </p:nvSpPr>
        <p:spPr>
          <a:xfrm>
            <a:off x="5712803" y="2117626"/>
            <a:ext cx="773722" cy="389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a:t>Achieving incremental goals</a:t>
            </a:r>
          </a:p>
        </p:txBody>
      </p:sp>
      <p:sp>
        <p:nvSpPr>
          <p:cNvPr id="22" name="Rechthoek 21">
            <a:extLst>
              <a:ext uri="{FF2B5EF4-FFF2-40B4-BE49-F238E27FC236}">
                <a16:creationId xmlns:a16="http://schemas.microsoft.com/office/drawing/2014/main" id="{C4119797-7CEF-25F9-3993-1061927000A5}"/>
              </a:ext>
            </a:extLst>
          </p:cNvPr>
          <p:cNvSpPr/>
          <p:nvPr/>
        </p:nvSpPr>
        <p:spPr>
          <a:xfrm>
            <a:off x="4821848" y="2584644"/>
            <a:ext cx="773722" cy="389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a:t>Upfront Analysis</a:t>
            </a:r>
            <a:endParaRPr lang="nl-NL" sz="800" dirty="0"/>
          </a:p>
        </p:txBody>
      </p:sp>
      <p:sp>
        <p:nvSpPr>
          <p:cNvPr id="23" name="Rechthoek 22">
            <a:extLst>
              <a:ext uri="{FF2B5EF4-FFF2-40B4-BE49-F238E27FC236}">
                <a16:creationId xmlns:a16="http://schemas.microsoft.com/office/drawing/2014/main" id="{AFC77E1A-4436-8AC8-CB61-9E2BAB7A8A81}"/>
              </a:ext>
            </a:extLst>
          </p:cNvPr>
          <p:cNvSpPr/>
          <p:nvPr/>
        </p:nvSpPr>
        <p:spPr>
          <a:xfrm>
            <a:off x="5712803" y="2584644"/>
            <a:ext cx="773722" cy="389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a:t>Just-in-time resolution</a:t>
            </a:r>
            <a:endParaRPr lang="nl-NL" sz="800" dirty="0"/>
          </a:p>
        </p:txBody>
      </p:sp>
      <p:sp>
        <p:nvSpPr>
          <p:cNvPr id="24" name="Rechthoek 23">
            <a:extLst>
              <a:ext uri="{FF2B5EF4-FFF2-40B4-BE49-F238E27FC236}">
                <a16:creationId xmlns:a16="http://schemas.microsoft.com/office/drawing/2014/main" id="{731C8DDD-2492-2828-DFC8-F107B21F9D5C}"/>
              </a:ext>
            </a:extLst>
          </p:cNvPr>
          <p:cNvSpPr/>
          <p:nvPr/>
        </p:nvSpPr>
        <p:spPr>
          <a:xfrm>
            <a:off x="4821848" y="3051662"/>
            <a:ext cx="773722" cy="389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a:t>Scope, time &amp; budget</a:t>
            </a:r>
          </a:p>
        </p:txBody>
      </p:sp>
      <p:sp>
        <p:nvSpPr>
          <p:cNvPr id="25" name="Rechthoek 24">
            <a:extLst>
              <a:ext uri="{FF2B5EF4-FFF2-40B4-BE49-F238E27FC236}">
                <a16:creationId xmlns:a16="http://schemas.microsoft.com/office/drawing/2014/main" id="{CC31B58D-8DB9-E80E-15A9-47AA854BAE17}"/>
              </a:ext>
            </a:extLst>
          </p:cNvPr>
          <p:cNvSpPr/>
          <p:nvPr/>
        </p:nvSpPr>
        <p:spPr>
          <a:xfrm>
            <a:off x="5712803" y="3051662"/>
            <a:ext cx="773722" cy="389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a:t>Customer focus</a:t>
            </a:r>
            <a:endParaRPr lang="nl-NL" sz="800" dirty="0"/>
          </a:p>
        </p:txBody>
      </p:sp>
      <p:sp>
        <p:nvSpPr>
          <p:cNvPr id="26" name="Rechthoek 25">
            <a:extLst>
              <a:ext uri="{FF2B5EF4-FFF2-40B4-BE49-F238E27FC236}">
                <a16:creationId xmlns:a16="http://schemas.microsoft.com/office/drawing/2014/main" id="{84C90981-2FCA-4783-A017-9D6D602F838B}"/>
              </a:ext>
            </a:extLst>
          </p:cNvPr>
          <p:cNvSpPr/>
          <p:nvPr/>
        </p:nvSpPr>
        <p:spPr>
          <a:xfrm>
            <a:off x="4821848" y="3518680"/>
            <a:ext cx="773722" cy="389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a:t>Follow the plan</a:t>
            </a:r>
            <a:endParaRPr lang="nl-NL" sz="800" dirty="0"/>
          </a:p>
        </p:txBody>
      </p:sp>
      <p:sp>
        <p:nvSpPr>
          <p:cNvPr id="27" name="Rechthoek 26">
            <a:extLst>
              <a:ext uri="{FF2B5EF4-FFF2-40B4-BE49-F238E27FC236}">
                <a16:creationId xmlns:a16="http://schemas.microsoft.com/office/drawing/2014/main" id="{9AFA2DB4-25CD-3B33-9DD9-F0E30D0A8BE8}"/>
              </a:ext>
            </a:extLst>
          </p:cNvPr>
          <p:cNvSpPr/>
          <p:nvPr/>
        </p:nvSpPr>
        <p:spPr>
          <a:xfrm>
            <a:off x="5712803" y="3518680"/>
            <a:ext cx="773722" cy="389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a:t>Inspect &amp; Adapt</a:t>
            </a:r>
            <a:endParaRPr lang="nl-NL" sz="800" dirty="0"/>
          </a:p>
        </p:txBody>
      </p:sp>
      <p:sp>
        <p:nvSpPr>
          <p:cNvPr id="28" name="Rechthoek 27">
            <a:extLst>
              <a:ext uri="{FF2B5EF4-FFF2-40B4-BE49-F238E27FC236}">
                <a16:creationId xmlns:a16="http://schemas.microsoft.com/office/drawing/2014/main" id="{9F11DC23-B023-D693-5763-8BC181902AF9}"/>
              </a:ext>
            </a:extLst>
          </p:cNvPr>
          <p:cNvSpPr/>
          <p:nvPr/>
        </p:nvSpPr>
        <p:spPr>
          <a:xfrm>
            <a:off x="4821848" y="3985698"/>
            <a:ext cx="773722" cy="389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a:t>Output driven</a:t>
            </a:r>
            <a:endParaRPr lang="nl-NL" sz="800" dirty="0"/>
          </a:p>
        </p:txBody>
      </p:sp>
      <p:sp>
        <p:nvSpPr>
          <p:cNvPr id="29" name="Rechthoek 28">
            <a:extLst>
              <a:ext uri="{FF2B5EF4-FFF2-40B4-BE49-F238E27FC236}">
                <a16:creationId xmlns:a16="http://schemas.microsoft.com/office/drawing/2014/main" id="{26918194-BE28-3B15-7175-875563A85D10}"/>
              </a:ext>
            </a:extLst>
          </p:cNvPr>
          <p:cNvSpPr/>
          <p:nvPr/>
        </p:nvSpPr>
        <p:spPr>
          <a:xfrm>
            <a:off x="5712803" y="3985698"/>
            <a:ext cx="773722" cy="389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800" dirty="0"/>
              <a:t>Outcome driven</a:t>
            </a:r>
            <a:endParaRPr lang="nl-NL" sz="800" dirty="0"/>
          </a:p>
        </p:txBody>
      </p:sp>
    </p:spTree>
    <p:extLst>
      <p:ext uri="{BB962C8B-B14F-4D97-AF65-F5344CB8AC3E}">
        <p14:creationId xmlns:p14="http://schemas.microsoft.com/office/powerpoint/2010/main" val="301756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3ACDC0D-A143-7EDC-7637-F1E87227B39C}"/>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404066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2B251D3-F7CA-30BC-6C57-9111385A6DFF}"/>
              </a:ext>
            </a:extLst>
          </p:cNvPr>
          <p:cNvSpPr>
            <a:spLocks noGrp="1"/>
          </p:cNvSpPr>
          <p:nvPr>
            <p:ph type="body" sz="quarter" idx="13"/>
          </p:nvPr>
        </p:nvSpPr>
        <p:spPr/>
        <p:txBody>
          <a:bodyPr/>
          <a:lstStyle/>
          <a:p>
            <a:r>
              <a:rPr lang="nl-NL" dirty="0"/>
              <a:t>Project    thinking</a:t>
            </a:r>
          </a:p>
        </p:txBody>
      </p:sp>
    </p:spTree>
    <p:extLst>
      <p:ext uri="{BB962C8B-B14F-4D97-AF65-F5344CB8AC3E}">
        <p14:creationId xmlns:p14="http://schemas.microsoft.com/office/powerpoint/2010/main" val="4192925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9108C446-B004-6D1F-1E88-31A753F78F88}"/>
              </a:ext>
            </a:extLst>
          </p:cNvPr>
          <p:cNvSpPr>
            <a:spLocks noGrp="1"/>
          </p:cNvSpPr>
          <p:nvPr>
            <p:ph type="ftr" sz="quarter" idx="11"/>
          </p:nvPr>
        </p:nvSpPr>
        <p:spPr/>
        <p:txBody>
          <a:bodyPr/>
          <a:lstStyle/>
          <a:p>
            <a:r>
              <a:rPr lang="en-GB"/>
              <a:t>1.1</a:t>
            </a:r>
            <a:endParaRPr lang="en-NL"/>
          </a:p>
        </p:txBody>
      </p:sp>
    </p:spTree>
    <p:extLst>
      <p:ext uri="{BB962C8B-B14F-4D97-AF65-F5344CB8AC3E}">
        <p14:creationId xmlns:p14="http://schemas.microsoft.com/office/powerpoint/2010/main" val="3284943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0B08111-CFF0-105C-6936-CBEFF5A7EFF5}"/>
              </a:ext>
            </a:extLst>
          </p:cNvPr>
          <p:cNvSpPr>
            <a:spLocks noGrp="1"/>
          </p:cNvSpPr>
          <p:nvPr>
            <p:ph type="body" sz="quarter" idx="13"/>
          </p:nvPr>
        </p:nvSpPr>
        <p:spPr/>
        <p:txBody>
          <a:bodyPr/>
          <a:lstStyle/>
          <a:p>
            <a:r>
              <a:rPr lang="nl-NL" dirty="0"/>
              <a:t>Product   thinking</a:t>
            </a:r>
          </a:p>
        </p:txBody>
      </p:sp>
    </p:spTree>
    <p:extLst>
      <p:ext uri="{BB962C8B-B14F-4D97-AF65-F5344CB8AC3E}">
        <p14:creationId xmlns:p14="http://schemas.microsoft.com/office/powerpoint/2010/main" val="1254501423"/>
      </p:ext>
    </p:extLst>
  </p:cSld>
  <p:clrMapOvr>
    <a:masterClrMapping/>
  </p:clrMapOvr>
</p:sld>
</file>

<file path=ppt/theme/theme1.xml><?xml version="1.0" encoding="utf-8"?>
<a:theme xmlns:a="http://schemas.openxmlformats.org/drawingml/2006/main" name="SF Games PPT Theme A5 v2.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3" id="{CB3DB8CB-3BF3-EC45-B472-63DD7CA48863}" vid="{C4C32C63-B93A-C74C-96E7-7E67FF7B41D7}"/>
    </a:ext>
  </a:extLst>
</a:theme>
</file>

<file path=ppt/theme/theme2.xml><?xml version="1.0" encoding="utf-8"?>
<a:theme xmlns:a="http://schemas.openxmlformats.org/drawingml/2006/main" name="1_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1_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0</TotalTime>
  <Words>248</Words>
  <Application>Microsoft Office PowerPoint</Application>
  <PresentationFormat>Aangepast</PresentationFormat>
  <Paragraphs>72</Paragraphs>
  <Slides>46</Slides>
  <Notes>0</Notes>
  <HiddenSlides>0</HiddenSlides>
  <MMClips>0</MMClips>
  <ScaleCrop>false</ScaleCrop>
  <HeadingPairs>
    <vt:vector size="6" baseType="variant">
      <vt:variant>
        <vt:lpstr>Gebruikte lettertypen</vt:lpstr>
      </vt:variant>
      <vt:variant>
        <vt:i4>6</vt:i4>
      </vt:variant>
      <vt:variant>
        <vt:lpstr>Thema</vt:lpstr>
      </vt:variant>
      <vt:variant>
        <vt:i4>3</vt:i4>
      </vt:variant>
      <vt:variant>
        <vt:lpstr>Diatitels</vt:lpstr>
      </vt:variant>
      <vt:variant>
        <vt:i4>46</vt:i4>
      </vt:variant>
    </vt:vector>
  </HeadingPairs>
  <TitlesOfParts>
    <vt:vector size="55" baseType="lpstr">
      <vt:lpstr>American Captain</vt:lpstr>
      <vt:lpstr>Arial</vt:lpstr>
      <vt:lpstr>Calibri</vt:lpstr>
      <vt:lpstr>Marvel</vt:lpstr>
      <vt:lpstr>Ubuntu</vt:lpstr>
      <vt:lpstr>Ubuntu Light</vt:lpstr>
      <vt:lpstr>SF Games PPT Theme A5 v2.3</vt:lpstr>
      <vt:lpstr>1_SF 2023 split</vt:lpstr>
      <vt:lpstr>1_SF 2023 Full Background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Ziryan Salayi</cp:lastModifiedBy>
  <cp:revision>2</cp:revision>
  <dcterms:created xsi:type="dcterms:W3CDTF">2023-02-13T19:29:21Z</dcterms:created>
  <dcterms:modified xsi:type="dcterms:W3CDTF">2023-02-14T12:58:46Z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2023-02-13T19:40:42Z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7ad0d3ce-e33f-4e6f-927b-c64ca1b7330b</vt:lpwstr>
  </property>
  <property fmtid="{D5CDD505-2E9C-101B-9397-08002B2CF9AE}" pid="8" name="MSIP_Label_d2dc6f62-bb58-4b94-b6ca-9af54699d31b_ContentBits">
    <vt:lpwstr>0</vt:lpwstr>
  </property>
</Properties>
</file>