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Roboto" pitchFamily="2" charset="0"/>
      <p:regular r:id="rId99"/>
      <p:bold r:id="rId100"/>
    </p:embeddedFont>
    <p:embeddedFont>
      <p:font typeface="Ubuntu" panose="020B0504030602030204" pitchFamily="34" charset="0"/>
      <p:regular r:id="rId101"/>
      <p:bold r:id="rId102"/>
      <p:italic r:id="rId103"/>
      <p:boldItalic r:id="rId104"/>
    </p:embeddedFont>
    <p:embeddedFont>
      <p:font typeface="Ubuntu Light" panose="020B0304030602030204" pitchFamily="34" charset="0"/>
      <p:regular r:id="rId105"/>
      <p:italic r:id="rId10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71"/>
    <p:restoredTop sz="79320"/>
  </p:normalViewPr>
  <p:slideViewPr>
    <p:cSldViewPr snapToGrid="0" showGuides="1">
      <p:cViewPr varScale="1">
        <p:scale>
          <a:sx n="118" d="100"/>
          <a:sy n="118" d="100"/>
        </p:scale>
        <p:origin x="9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presProps" Target="presProps.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viewProps" Target="view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theme" Target="theme/theme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02/10/2024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gevoel-voor-humor</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59</a:t>
            </a:fld>
            <a:endParaRPr lang="en-NL"/>
          </a:p>
        </p:txBody>
      </p:sp>
    </p:spTree>
    <p:extLst>
      <p:ext uri="{BB962C8B-B14F-4D97-AF65-F5344CB8AC3E}">
        <p14:creationId xmlns:p14="http://schemas.microsoft.com/office/powerpoint/2010/main" val="1347279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Schoonheid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61</a:t>
            </a:fld>
            <a:endParaRPr lang="en-NL"/>
          </a:p>
        </p:txBody>
      </p:sp>
    </p:spTree>
    <p:extLst>
      <p:ext uri="{BB962C8B-B14F-4D97-AF65-F5344CB8AC3E}">
        <p14:creationId xmlns:p14="http://schemas.microsoft.com/office/powerpoint/2010/main" val="359013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a:t>
            </a:r>
            <a:r>
              <a:rPr lang="en-GB" dirty="0"/>
              <a:t> https://</a:t>
            </a:r>
            <a:r>
              <a:rPr lang="en-GB" dirty="0" err="1"/>
              <a:t>nl.wikipedia.org</a:t>
            </a:r>
            <a:r>
              <a:rPr lang="en-GB" dirty="0"/>
              <a:t>/wiki/</a:t>
            </a:r>
            <a:r>
              <a:rPr lang="en-GB" dirty="0" err="1"/>
              <a:t>Rechtvaardigheid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63</a:t>
            </a:fld>
            <a:endParaRPr lang="en-NL"/>
          </a:p>
        </p:txBody>
      </p:sp>
    </p:spTree>
    <p:extLst>
      <p:ext uri="{BB962C8B-B14F-4D97-AF65-F5344CB8AC3E}">
        <p14:creationId xmlns:p14="http://schemas.microsoft.com/office/powerpoint/2010/main" val="1711670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integriteit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65</a:t>
            </a:fld>
            <a:endParaRPr lang="en-NL"/>
          </a:p>
        </p:txBody>
      </p:sp>
    </p:spTree>
    <p:extLst>
      <p:ext uri="{BB962C8B-B14F-4D97-AF65-F5344CB8AC3E}">
        <p14:creationId xmlns:p14="http://schemas.microsoft.com/office/powerpoint/2010/main" val="3587479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bescheiden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67</a:t>
            </a:fld>
            <a:endParaRPr lang="en-NL"/>
          </a:p>
        </p:txBody>
      </p:sp>
    </p:spTree>
    <p:extLst>
      <p:ext uri="{BB962C8B-B14F-4D97-AF65-F5344CB8AC3E}">
        <p14:creationId xmlns:p14="http://schemas.microsoft.com/office/powerpoint/2010/main" val="1874722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leiderschap</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69</a:t>
            </a:fld>
            <a:endParaRPr lang="en-NL"/>
          </a:p>
        </p:txBody>
      </p:sp>
    </p:spTree>
    <p:extLst>
      <p:ext uri="{BB962C8B-B14F-4D97-AF65-F5344CB8AC3E}">
        <p14:creationId xmlns:p14="http://schemas.microsoft.com/office/powerpoint/2010/main" val="133808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bedachtzaam</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71</a:t>
            </a:fld>
            <a:endParaRPr lang="en-NL"/>
          </a:p>
        </p:txBody>
      </p:sp>
    </p:spTree>
    <p:extLst>
      <p:ext uri="{BB962C8B-B14F-4D97-AF65-F5344CB8AC3E}">
        <p14:creationId xmlns:p14="http://schemas.microsoft.com/office/powerpoint/2010/main" val="2470492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zelfbeheersing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73</a:t>
            </a:fld>
            <a:endParaRPr lang="en-NL"/>
          </a:p>
        </p:txBody>
      </p:sp>
    </p:spTree>
    <p:extLst>
      <p:ext uri="{BB962C8B-B14F-4D97-AF65-F5344CB8AC3E}">
        <p14:creationId xmlns:p14="http://schemas.microsoft.com/office/powerpoint/2010/main" val="3409853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Liefde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75</a:t>
            </a:fld>
            <a:endParaRPr lang="en-NL"/>
          </a:p>
        </p:txBody>
      </p:sp>
    </p:spTree>
    <p:extLst>
      <p:ext uri="{BB962C8B-B14F-4D97-AF65-F5344CB8AC3E}">
        <p14:creationId xmlns:p14="http://schemas.microsoft.com/office/powerpoint/2010/main" val="677025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vriendelijk</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77</a:t>
            </a:fld>
            <a:endParaRPr lang="en-NL"/>
          </a:p>
        </p:txBody>
      </p:sp>
    </p:spTree>
    <p:extLst>
      <p:ext uri="{BB962C8B-B14F-4D97-AF65-F5344CB8AC3E}">
        <p14:creationId xmlns:p14="http://schemas.microsoft.com/office/powerpoint/2010/main" val="116296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Gevalideerd met 200 steekproeven in meer dan 70 landen. Maatschappelijke ontwikkeling lijkt invloed te hebben op de structuur van waarden. Hoe hoger het niveau van maatschappelijke ontwikkeling, hoe waarschijnlijkereen groep  de protoypische volgorde toont, waarbij Welwillendheid en Universalisme bovenaan staan en Macht onderaan.</a:t>
            </a:r>
          </a:p>
          <a:p>
            <a:endParaRPr lang="en-NL" dirty="0"/>
          </a:p>
          <a:p>
            <a:r>
              <a:rPr lang="en-NL" dirty="0"/>
              <a:t>Zie figuur 1 uit “</a:t>
            </a:r>
            <a:r>
              <a:rPr lang="en-GB" dirty="0">
                <a:solidFill>
                  <a:srgbClr val="000000"/>
                </a:solidFill>
                <a:effectLst/>
                <a:latin typeface="Roboto" pitchFamily="2" charset="0"/>
              </a:rPr>
              <a:t>A Repository of Schwartz Value Scales with Instructions and an Introduction” Schwartz 2021 - </a:t>
            </a:r>
            <a:r>
              <a:rPr lang="en-GB" dirty="0"/>
              <a:t>https://</a:t>
            </a:r>
            <a:r>
              <a:rPr lang="en-GB" dirty="0" err="1"/>
              <a:t>doi.org</a:t>
            </a:r>
            <a:r>
              <a:rPr lang="en-GB"/>
              <a:t>/10.9707/2307-0919.1173</a:t>
            </a:r>
            <a:endParaRPr lang="en-GB" dirty="0">
              <a:solidFill>
                <a:srgbClr val="000000"/>
              </a:solidFill>
              <a:effectLst/>
              <a:latin typeface="Roboto" pitchFamily="2" charset="0"/>
            </a:endParaRPr>
          </a:p>
          <a:p>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a:t>
            </a:fld>
            <a:endParaRPr lang="en-NL"/>
          </a:p>
        </p:txBody>
      </p:sp>
    </p:spTree>
    <p:extLst>
      <p:ext uri="{BB962C8B-B14F-4D97-AF65-F5344CB8AC3E}">
        <p14:creationId xmlns:p14="http://schemas.microsoft.com/office/powerpoint/2010/main" val="10485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sociabiliteit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79</a:t>
            </a:fld>
            <a:endParaRPr lang="en-NL"/>
          </a:p>
        </p:txBody>
      </p:sp>
    </p:spTree>
    <p:extLst>
      <p:ext uri="{BB962C8B-B14F-4D97-AF65-F5344CB8AC3E}">
        <p14:creationId xmlns:p14="http://schemas.microsoft.com/office/powerpoint/2010/main" val="2739621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Vergeving</a:t>
            </a:r>
            <a:r>
              <a:rPr lang="en-GB" dirty="0"/>
              <a:t>_(</a:t>
            </a:r>
            <a:r>
              <a:rPr lang="en-GB" dirty="0" err="1"/>
              <a:t>algemeen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81</a:t>
            </a:fld>
            <a:endParaRPr lang="en-NL"/>
          </a:p>
        </p:txBody>
      </p:sp>
    </p:spTree>
    <p:extLst>
      <p:ext uri="{BB962C8B-B14F-4D97-AF65-F5344CB8AC3E}">
        <p14:creationId xmlns:p14="http://schemas.microsoft.com/office/powerpoint/2010/main" val="39850167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dankbaar</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83</a:t>
            </a:fld>
            <a:endParaRPr lang="en-NL"/>
          </a:p>
        </p:txBody>
      </p:sp>
    </p:spTree>
    <p:extLst>
      <p:ext uri="{BB962C8B-B14F-4D97-AF65-F5344CB8AC3E}">
        <p14:creationId xmlns:p14="http://schemas.microsoft.com/office/powerpoint/2010/main" val="2851429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samenwerken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85</a:t>
            </a:fld>
            <a:endParaRPr lang="en-NL"/>
          </a:p>
        </p:txBody>
      </p:sp>
    </p:spTree>
    <p:extLst>
      <p:ext uri="{BB962C8B-B14F-4D97-AF65-F5344CB8AC3E}">
        <p14:creationId xmlns:p14="http://schemas.microsoft.com/office/powerpoint/2010/main" val="1452857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moedig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87</a:t>
            </a:fld>
            <a:endParaRPr lang="en-NL"/>
          </a:p>
        </p:txBody>
      </p:sp>
    </p:spTree>
    <p:extLst>
      <p:ext uri="{BB962C8B-B14F-4D97-AF65-F5344CB8AC3E}">
        <p14:creationId xmlns:p14="http://schemas.microsoft.com/office/powerpoint/2010/main" val="36841179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leergierigheid</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89</a:t>
            </a:fld>
            <a:endParaRPr lang="en-NL"/>
          </a:p>
        </p:txBody>
      </p:sp>
    </p:spTree>
    <p:extLst>
      <p:ext uri="{BB962C8B-B14F-4D97-AF65-F5344CB8AC3E}">
        <p14:creationId xmlns:p14="http://schemas.microsoft.com/office/powerpoint/2010/main" val="1682373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volharden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91</a:t>
            </a:fld>
            <a:endParaRPr lang="en-NL"/>
          </a:p>
        </p:txBody>
      </p:sp>
    </p:spTree>
    <p:extLst>
      <p:ext uri="{BB962C8B-B14F-4D97-AF65-F5344CB8AC3E}">
        <p14:creationId xmlns:p14="http://schemas.microsoft.com/office/powerpoint/2010/main" val="237306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13</a:t>
            </a:fld>
            <a:endParaRPr lang="en-NL"/>
          </a:p>
        </p:txBody>
      </p:sp>
    </p:spTree>
    <p:extLst>
      <p:ext uri="{BB962C8B-B14F-4D97-AF65-F5344CB8AC3E}">
        <p14:creationId xmlns:p14="http://schemas.microsoft.com/office/powerpoint/2010/main" val="190852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creatief</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47</a:t>
            </a:fld>
            <a:endParaRPr lang="en-NL"/>
          </a:p>
        </p:txBody>
      </p:sp>
    </p:spTree>
    <p:extLst>
      <p:ext uri="{BB962C8B-B14F-4D97-AF65-F5344CB8AC3E}">
        <p14:creationId xmlns:p14="http://schemas.microsoft.com/office/powerpoint/2010/main" val="2640906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nieuwsgierig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49</a:t>
            </a:fld>
            <a:endParaRPr lang="en-NL"/>
          </a:p>
        </p:txBody>
      </p:sp>
    </p:spTree>
    <p:extLst>
      <p:ext uri="{BB962C8B-B14F-4D97-AF65-F5344CB8AC3E}">
        <p14:creationId xmlns:p14="http://schemas.microsoft.com/office/powerpoint/2010/main" val="2764681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oordeelsvorming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51</a:t>
            </a:fld>
            <a:endParaRPr lang="en-NL"/>
          </a:p>
        </p:txBody>
      </p:sp>
    </p:spTree>
    <p:extLst>
      <p:ext uri="{BB962C8B-B14F-4D97-AF65-F5344CB8AC3E}">
        <p14:creationId xmlns:p14="http://schemas.microsoft.com/office/powerpoint/2010/main" val="22018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Perspectief</a:t>
            </a:r>
            <a:r>
              <a:rPr lang="en-GB" dirty="0"/>
              <a:t>_(</a:t>
            </a:r>
            <a:r>
              <a:rPr lang="en-GB" dirty="0" err="1"/>
              <a:t>cognitief</a:t>
            </a:r>
            <a:r>
              <a:rPr lang="en-GB" dirty="0"/>
              <a:t>) – </a:t>
            </a:r>
            <a:r>
              <a:rPr lang="en-GB" dirty="0" err="1"/>
              <a:t>bewerkt</a:t>
            </a:r>
            <a:r>
              <a:rPr lang="en-GB" dirty="0"/>
              <a:t> tot (</a:t>
            </a:r>
            <a:r>
              <a:rPr lang="en-GB" dirty="0" err="1"/>
              <a:t>positieve</a:t>
            </a:r>
            <a:r>
              <a:rPr lang="en-GB" dirty="0"/>
              <a:t>) </a:t>
            </a:r>
            <a:r>
              <a:rPr lang="en-GB" dirty="0" err="1"/>
              <a:t>competentie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53</a:t>
            </a:fld>
            <a:endParaRPr lang="en-NL"/>
          </a:p>
        </p:txBody>
      </p:sp>
    </p:spTree>
    <p:extLst>
      <p:ext uri="{BB962C8B-B14F-4D97-AF65-F5344CB8AC3E}">
        <p14:creationId xmlns:p14="http://schemas.microsoft.com/office/powerpoint/2010/main" val="1416272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enthousiast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55</a:t>
            </a:fld>
            <a:endParaRPr lang="en-NL"/>
          </a:p>
        </p:txBody>
      </p:sp>
    </p:spTree>
    <p:extLst>
      <p:ext uri="{BB962C8B-B14F-4D97-AF65-F5344CB8AC3E}">
        <p14:creationId xmlns:p14="http://schemas.microsoft.com/office/powerpoint/2010/main" val="234054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NL" dirty="0"/>
              <a:t>ource </a:t>
            </a:r>
            <a:r>
              <a:rPr lang="en-GB" dirty="0"/>
              <a:t>https://</a:t>
            </a:r>
            <a:r>
              <a:rPr lang="en-GB" dirty="0" err="1"/>
              <a:t>nl.wikipedia.org</a:t>
            </a:r>
            <a:r>
              <a:rPr lang="en-GB" dirty="0"/>
              <a:t>/wiki/Hoop</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57</a:t>
            </a:fld>
            <a:endParaRPr lang="en-NL"/>
          </a:p>
        </p:txBody>
      </p:sp>
    </p:spTree>
    <p:extLst>
      <p:ext uri="{BB962C8B-B14F-4D97-AF65-F5344CB8AC3E}">
        <p14:creationId xmlns:p14="http://schemas.microsoft.com/office/powerpoint/2010/main" val="1880268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1.6</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1.6</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extLst>
    <p:ext uri="{DCECCB84-F9BA-43D5-87BE-67443E8EF086}">
      <p15:sldGuideLst xmlns:p15="http://schemas.microsoft.com/office/powerpoint/2012/main">
        <p15:guide id="1" orient="horz" pos="1746" userDrawn="1">
          <p15:clr>
            <a:srgbClr val="FBAE40"/>
          </p15:clr>
        </p15:guide>
        <p15:guide id="2" pos="244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1.6</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1.6</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1.6</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a:p>
            <a:r>
              <a:rPr lang="en-NL" sz="2000" i="1" dirty="0">
                <a:solidFill>
                  <a:schemeClr val="bg1">
                    <a:lumMod val="75000"/>
                  </a:schemeClr>
                </a:solidFill>
              </a:rPr>
              <a:t>Sociale Zelfbescherming</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a:p>
            <a:r>
              <a:rPr lang="en-NL" sz="2000" i="1" dirty="0">
                <a:solidFill>
                  <a:schemeClr val="bg1">
                    <a:lumMod val="75000"/>
                  </a:schemeClr>
                </a:solidFill>
              </a:rPr>
              <a:t>Persoonlijke Zelfbescherming</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Openstaan voor </a:t>
            </a:r>
          </a:p>
          <a:p>
            <a:r>
              <a:rPr lang="en-NL" sz="4000" dirty="0"/>
              <a:t>nieuwe ervaringen. </a:t>
            </a:r>
          </a:p>
          <a:p>
            <a:r>
              <a:rPr lang="en-NL" sz="4000" dirty="0"/>
              <a:t>Bevat de waarden Zelfsturing en Stimulatie, en deels Hedonisme.</a:t>
            </a:r>
          </a:p>
          <a:p>
            <a:r>
              <a:rPr lang="en-NL" sz="4000" dirty="0"/>
              <a:t>Conflicteert met Conservatisme.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 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Zorg voor anderen.</a:t>
            </a:r>
          </a:p>
          <a:p>
            <a:r>
              <a:rPr lang="en-NL" dirty="0"/>
              <a:t>Bevat de waarden Welwillendheid en Universalisme.</a:t>
            </a:r>
          </a:p>
          <a:p>
            <a:r>
              <a:rPr lang="en-NL" dirty="0"/>
              <a:t>Conflicteert met Zelfoptimalisatie.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Behouden van de </a:t>
            </a:r>
          </a:p>
          <a:p>
            <a:r>
              <a:rPr lang="en-NL" sz="4000" dirty="0"/>
              <a:t>status quo.</a:t>
            </a:r>
          </a:p>
          <a:p>
            <a:r>
              <a:rPr lang="en-NL" sz="4000" dirty="0"/>
              <a:t>Bevat de waarden Veiligheid, Conformiteit en Traditie.</a:t>
            </a:r>
          </a:p>
          <a:p>
            <a:r>
              <a:rPr lang="en-NL" sz="4000" dirty="0"/>
              <a:t>Conflicteert met Openstaan voor verandering.</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a:t>
            </a:r>
            <a:r>
              <a:rPr lang="en-GB" dirty="0" err="1"/>
              <a:t>waarden</a:t>
            </a:r>
            <a:r>
              <a:rPr lang="en-GB" dirty="0"/>
              <a:t> </a:t>
            </a:r>
            <a:r>
              <a:rPr lang="en-GB" dirty="0" err="1"/>
              <a:t>en</a:t>
            </a:r>
            <a:r>
              <a:rPr lang="en-GB" dirty="0"/>
              <a:t> de </a:t>
            </a:r>
            <a:r>
              <a:rPr lang="en-GB" dirty="0" err="1"/>
              <a:t>waarden</a:t>
            </a:r>
            <a:r>
              <a:rPr lang="en-GB" dirty="0"/>
              <a:t>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1.6</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Nastreven van eigenbelang.</a:t>
            </a:r>
          </a:p>
          <a:p>
            <a:r>
              <a:rPr lang="en-NL" dirty="0"/>
              <a:t>Bevat de waarden Prestatie en Macht, en deels Hedonisme.</a:t>
            </a:r>
          </a:p>
          <a:p>
            <a:r>
              <a:rPr lang="en-NL" dirty="0"/>
              <a:t>Conflicteert met Zelf-transcententie.</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Prestatie</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1.6</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a:p>
            <a:r>
              <a:rPr lang="en-GB" sz="3200" b="0" i="0" dirty="0">
                <a:solidFill>
                  <a:srgbClr val="000000"/>
                </a:solidFill>
                <a:effectLst/>
                <a:latin typeface="Ubuntu" panose="020B0504030602030204" pitchFamily="34" charset="0"/>
              </a:rPr>
              <a:t>Het </a:t>
            </a:r>
            <a:r>
              <a:rPr lang="en-GB" sz="3200" b="0" i="0" dirty="0" err="1">
                <a:solidFill>
                  <a:srgbClr val="000000"/>
                </a:solidFill>
                <a:effectLst/>
                <a:latin typeface="Ubuntu" panose="020B0504030602030204" pitchFamily="34" charset="0"/>
              </a:rPr>
              <a:t>vermogen</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oplossingen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unieke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ideeën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bedenken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buiten</a:t>
            </a:r>
            <a:r>
              <a:rPr lang="en-GB" sz="3200" b="0" i="0" dirty="0">
                <a:solidFill>
                  <a:srgbClr val="000000"/>
                </a:solidFill>
                <a:effectLst/>
                <a:latin typeface="Ubuntu" panose="020B0504030602030204" pitchFamily="34" charset="0"/>
              </a:rPr>
              <a:t> de </a:t>
            </a:r>
            <a:r>
              <a:rPr lang="en-GB" sz="3200" b="0" i="0" dirty="0" err="1">
                <a:solidFill>
                  <a:srgbClr val="000000"/>
                </a:solidFill>
                <a:effectLst/>
                <a:latin typeface="Ubuntu" panose="020B0504030602030204" pitchFamily="34" charset="0"/>
              </a:rPr>
              <a:t>gebaande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paden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a:p>
            <a:r>
              <a:rPr lang="en-GB" sz="3200" dirty="0" err="1">
                <a:solidFill>
                  <a:srgbClr val="000000"/>
                </a:solidFill>
                <a:latin typeface="Ubuntu" panose="020B0504030602030204" pitchFamily="34" charset="0"/>
              </a:rPr>
              <a:t>D</a:t>
            </a:r>
            <a:r>
              <a:rPr lang="en-GB" sz="3200" b="0" i="0" dirty="0" err="1">
                <a:solidFill>
                  <a:srgbClr val="000000"/>
                </a:solidFill>
                <a:effectLst/>
                <a:latin typeface="Ubuntu" panose="020B0504030602030204" pitchFamily="34" charset="0"/>
              </a:rPr>
              <a:t>rang</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leren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verkennen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begrijpen</a:t>
            </a:r>
            <a:r>
              <a:rPr lang="en-GB" sz="3200" b="0" i="0" dirty="0">
                <a:solidFill>
                  <a:srgbClr val="000000"/>
                </a:solidFill>
                <a:effectLst/>
                <a:latin typeface="Ubuntu" panose="020B0504030602030204" pitchFamily="34" charset="0"/>
              </a:rPr>
              <a:t>.</a:t>
            </a:r>
            <a:endParaRPr lang="en-NL" sz="4800" dirty="0">
              <a:latin typeface="Ubuntu" panose="020B0504030602030204" pitchFamily="34" charset="0"/>
            </a:endParaRP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2000" dirty="0">
                <a:latin typeface="Ubuntu" panose="020B0504030602030204" pitchFamily="34" charset="0"/>
              </a:rPr>
              <a:t>De tien Menselijke Basiswaarden van Schwartz en de vier hoofdclusters zijn gebaseerd op een evolutionair fundament: 1. biologische behoeften, 2. behoefte om samen te werken en 3. behoefte aan groepsvorming om te overleven en groeien. </a:t>
            </a:r>
          </a:p>
          <a:p>
            <a:r>
              <a:rPr lang="en-NL" sz="2000" dirty="0">
                <a:latin typeface="Ubuntu" panose="020B0504030602030204" pitchFamily="34" charset="0"/>
              </a:rPr>
              <a:t>Elk individu heeft alle waarden, gerangschikt in een eigen hiërarchie. Deze wordt beïnvloed door de cultuur waarin iemand leeft. Hoe belangrijker een waarde is, hoe meer men gemotiveerd is om een bijbehorend doel te bereiken.</a:t>
            </a:r>
          </a:p>
          <a:p>
            <a:r>
              <a:rPr lang="en-NL" sz="2000" dirty="0">
                <a:latin typeface="Ubuntu" panose="020B0504030602030204" pitchFamily="34" charset="0"/>
              </a:rPr>
              <a:t>De waarden verhouden zich tot elkaar in de vorm van een circumplex met twee assen: van Sociale focus tot Persoonlijke focus, en van Groei (angst-vrij) tot Zelfbescherming (angst-vermijdend). </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a:p>
            <a:r>
              <a:rPr lang="en-GB" sz="3200" dirty="0" err="1">
                <a:solidFill>
                  <a:srgbClr val="000000"/>
                </a:solidFill>
                <a:latin typeface="Ubuntu" panose="020B0504030602030204" pitchFamily="34" charset="0"/>
              </a:rPr>
              <a:t>Logisch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kritisch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denken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bij</a:t>
            </a:r>
            <a:r>
              <a:rPr lang="en-GB" sz="3200" dirty="0">
                <a:solidFill>
                  <a:srgbClr val="000000"/>
                </a:solidFill>
                <a:latin typeface="Ubuntu" panose="020B0504030602030204" pitchFamily="34" charset="0"/>
              </a:rPr>
              <a:t> het </a:t>
            </a:r>
            <a:r>
              <a:rPr lang="en-GB" sz="3200" dirty="0" err="1">
                <a:solidFill>
                  <a:srgbClr val="000000"/>
                </a:solidFill>
                <a:latin typeface="Ubuntu" panose="020B0504030602030204" pitchFamily="34" charset="0"/>
              </a:rPr>
              <a:t>verzamelen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analyseren</a:t>
            </a:r>
            <a:r>
              <a:rPr lang="en-GB" sz="3200" dirty="0">
                <a:solidFill>
                  <a:srgbClr val="000000"/>
                </a:solidFill>
                <a:latin typeface="Ubuntu" panose="020B0504030602030204" pitchFamily="34" charset="0"/>
              </a:rPr>
              <a:t> van </a:t>
            </a:r>
            <a:r>
              <a:rPr lang="en-GB" sz="3200" dirty="0" err="1">
                <a:solidFill>
                  <a:srgbClr val="000000"/>
                </a:solidFill>
                <a:latin typeface="Ubuntu" panose="020B0504030602030204" pitchFamily="34" charset="0"/>
              </a:rPr>
              <a:t>informatie</a:t>
            </a:r>
            <a:r>
              <a:rPr lang="en-GB" sz="3200" dirty="0">
                <a:solidFill>
                  <a:srgbClr val="000000"/>
                </a:solidFill>
                <a:latin typeface="Ubuntu" panose="020B0504030602030204" pitchFamily="34" charset="0"/>
              </a:rPr>
              <a:t> om </a:t>
            </a:r>
            <a:r>
              <a:rPr lang="en-GB" sz="3200" dirty="0" err="1">
                <a:solidFill>
                  <a:srgbClr val="000000"/>
                </a:solidFill>
                <a:latin typeface="Ubuntu" panose="020B0504030602030204" pitchFamily="34" charset="0"/>
              </a:rPr>
              <a:t>weloverwogen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beslissingen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nemen</a:t>
            </a:r>
            <a:r>
              <a:rPr lang="en-GB" sz="3200" dirty="0">
                <a:solidFill>
                  <a:srgbClr val="000000"/>
                </a:solidFill>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a:p>
            <a:r>
              <a:rPr lang="en-GB" sz="3200" dirty="0" err="1">
                <a:solidFill>
                  <a:schemeClr val="tx1"/>
                </a:solidFill>
                <a:latin typeface="Ubuntu" panose="020B0504030602030204" pitchFamily="34" charset="0"/>
              </a:rPr>
              <a:t>Mogelijkheid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standpunten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kiezen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waaruit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ervaring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begrepen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gemeten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wordt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a:p>
            <a:r>
              <a:rPr lang="en-GB" sz="3200" b="0" i="0" dirty="0" err="1">
                <a:solidFill>
                  <a:srgbClr val="000000"/>
                </a:solidFill>
                <a:effectLst/>
                <a:latin typeface="Ubuntu" panose="020B0504030602030204" pitchFamily="34" charset="0"/>
              </a:rPr>
              <a:t>Een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positieve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energieke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houding</a:t>
            </a:r>
            <a:r>
              <a:rPr lang="en-GB" sz="3200" b="0" i="0" dirty="0">
                <a:solidFill>
                  <a:srgbClr val="000000"/>
                </a:solidFill>
                <a:effectLst/>
                <a:latin typeface="Ubuntu" panose="020B0504030602030204" pitchFamily="34" charset="0"/>
              </a:rPr>
              <a:t> ten </a:t>
            </a:r>
            <a:r>
              <a:rPr lang="en-GB" sz="3200" b="0" i="0" dirty="0" err="1">
                <a:solidFill>
                  <a:srgbClr val="000000"/>
                </a:solidFill>
                <a:effectLst/>
                <a:latin typeface="Ubuntu" panose="020B0504030602030204" pitchFamily="34" charset="0"/>
              </a:rPr>
              <a:t>opzichte</a:t>
            </a:r>
            <a:r>
              <a:rPr lang="en-GB" sz="3200" b="0" i="0" dirty="0">
                <a:solidFill>
                  <a:srgbClr val="000000"/>
                </a:solidFill>
                <a:effectLst/>
                <a:latin typeface="Ubuntu" panose="020B0504030602030204" pitchFamily="34" charset="0"/>
              </a:rPr>
              <a:t> van </a:t>
            </a:r>
            <a:r>
              <a:rPr lang="en-GB" sz="3200" b="0" i="0" dirty="0" err="1">
                <a:solidFill>
                  <a:srgbClr val="000000"/>
                </a:solidFill>
                <a:effectLst/>
                <a:latin typeface="Ubuntu" panose="020B0504030602030204" pitchFamily="34" charset="0"/>
              </a:rPr>
              <a:t>activiteiten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doelen</a:t>
            </a:r>
            <a:r>
              <a:rPr lang="en-GB" sz="3200" b="0" i="0" dirty="0">
                <a:solidFill>
                  <a:srgbClr val="000000"/>
                </a:solidFill>
                <a:effectLst/>
                <a:latin typeface="Ubuntu" panose="020B0504030602030204" pitchFamily="34" charset="0"/>
              </a:rPr>
              <a:t>, of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ervaringen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gedurige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verwachting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onzekere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uitkomst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gunstig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blijken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a:p>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grappige</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luchtige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manier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kunnen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a:p>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waargenomen</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aangevoelde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object,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levend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wezen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idee of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uiting</a:t>
            </a:r>
            <a:r>
              <a:rPr lang="en-GB" sz="3200" dirty="0">
                <a:solidFill>
                  <a:schemeClr val="tx1"/>
                </a:solidFill>
                <a:latin typeface="Ubuntu" panose="020B0504030602030204" pitchFamily="34" charset="0"/>
              </a:rPr>
              <a:t> van kunst.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a:p>
            <a:r>
              <a:rPr lang="en-GB" sz="3200" dirty="0">
                <a:solidFill>
                  <a:schemeClr val="tx1"/>
                </a:solidFill>
                <a:latin typeface="Ubuntu" panose="020B0504030602030204" pitchFamily="34" charset="0"/>
              </a:rPr>
              <a:t>Juist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naar</a:t>
            </a:r>
            <a:r>
              <a:rPr lang="en-GB" sz="3200" dirty="0">
                <a:solidFill>
                  <a:schemeClr val="tx1"/>
                </a:solidFill>
                <a:latin typeface="Ubuntu" panose="020B0504030602030204" pitchFamily="34" charset="0"/>
              </a:rPr>
              <a:t> de </a:t>
            </a:r>
            <a:r>
              <a:rPr lang="en-GB" sz="3200" dirty="0" err="1">
                <a:solidFill>
                  <a:schemeClr val="tx1"/>
                </a:solidFill>
                <a:latin typeface="Ubuntu" panose="020B0504030602030204" pitchFamily="34" charset="0"/>
              </a:rPr>
              <a:t>situatie</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consistent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volgens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sterke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morele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ethische</a:t>
            </a:r>
            <a:r>
              <a:rPr lang="en-GB" sz="3200" dirty="0">
                <a:solidFill>
                  <a:schemeClr val="tx1"/>
                </a:solidFill>
                <a:latin typeface="Ubuntu" panose="020B0504030602030204" pitchFamily="34" charset="0"/>
              </a:rPr>
              <a:t> principes.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nederig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terughoudend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respectvol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zijn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zelfs</a:t>
            </a:r>
            <a:r>
              <a:rPr lang="en-GB" sz="3200" dirty="0">
                <a:solidFill>
                  <a:schemeClr val="tx1"/>
                </a:solidFill>
                <a:latin typeface="Ubuntu" panose="020B0504030602030204" pitchFamily="34" charset="0"/>
              </a:rPr>
              <a:t> in het </a:t>
            </a:r>
            <a:r>
              <a:rPr lang="en-GB" sz="3200" dirty="0" err="1">
                <a:solidFill>
                  <a:schemeClr val="tx1"/>
                </a:solidFill>
                <a:latin typeface="Ubuntu" panose="020B0504030602030204" pitchFamily="34" charset="0"/>
              </a:rPr>
              <a:t>licht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persoonlijke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prestaties</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kwaliteiten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inspireren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begeleiden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gezamenlijke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OpenStaan</a:t>
            </a:r>
          </a:p>
          <a:p>
            <a:r>
              <a:rPr lang="en-NL" sz="2000" dirty="0">
                <a:solidFill>
                  <a:schemeClr val="bg1">
                    <a:lumMod val="75000"/>
                  </a:schemeClr>
                </a:solidFill>
              </a:rPr>
              <a:t>Zelfsturing : Stimulatie : Hedonisme</a:t>
            </a:r>
          </a:p>
          <a:p>
            <a:r>
              <a:rPr lang="en-NL" sz="2000" i="1" dirty="0">
                <a:solidFill>
                  <a:schemeClr val="bg1">
                    <a:lumMod val="75000"/>
                  </a:schemeClr>
                </a:solidFill>
              </a:rPr>
              <a:t>Persoonlijke groei</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zorgvuldig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nadenken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voordat</a:t>
            </a:r>
            <a:r>
              <a:rPr lang="en-GB" sz="3200" dirty="0">
                <a:solidFill>
                  <a:schemeClr val="tx1"/>
                </a:solidFill>
                <a:latin typeface="Ubuntu" panose="020B0504030602030204" pitchFamily="34" charset="0"/>
              </a:rPr>
              <a:t> men </a:t>
            </a:r>
            <a:r>
              <a:rPr lang="en-GB" sz="3200" dirty="0" err="1">
                <a:solidFill>
                  <a:schemeClr val="tx1"/>
                </a:solidFill>
                <a:latin typeface="Ubuntu" panose="020B0504030602030204" pitchFamily="34" charset="0"/>
              </a:rPr>
              <a:t>handelt</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spreekt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emoties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impulsen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gedrag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controle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houden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a:p>
            <a:r>
              <a:rPr lang="en-GB" sz="3200" dirty="0" err="1">
                <a:solidFill>
                  <a:schemeClr val="tx1"/>
                </a:solidFill>
                <a:latin typeface="Ubuntu" panose="020B0504030602030204" pitchFamily="34" charset="0"/>
              </a:rPr>
              <a:t>Diepe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acceptatie</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genegenheid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welgezindheid</a:t>
            </a:r>
            <a:r>
              <a:rPr lang="en-GB" sz="3200" dirty="0">
                <a:solidFill>
                  <a:schemeClr val="tx1"/>
                </a:solidFill>
                <a:latin typeface="Ubuntu" panose="020B0504030602030204" pitchFamily="34" charset="0"/>
              </a:rPr>
              <a:t> tot of </a:t>
            </a:r>
            <a:r>
              <a:rPr lang="en-GB" sz="3200" dirty="0" err="1">
                <a:solidFill>
                  <a:schemeClr val="tx1"/>
                </a:solidFill>
                <a:latin typeface="Ubuntu" panose="020B0504030602030204" pitchFamily="34" charset="0"/>
              </a:rPr>
              <a:t>toewijding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ander</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eventueel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zichzelf</a:t>
            </a:r>
            <a:r>
              <a:rPr lang="en-GB" sz="3200" dirty="0">
                <a:solidFill>
                  <a:schemeClr val="tx1"/>
                </a:solidFill>
                <a:latin typeface="Ubuntu" panose="020B0504030602030204" pitchFamily="34" charset="0"/>
              </a:rPr>
              <a:t>. Ook </a:t>
            </a:r>
            <a:r>
              <a:rPr lang="en-GB" sz="3200" dirty="0" err="1">
                <a:solidFill>
                  <a:schemeClr val="tx1"/>
                </a:solidFill>
                <a:latin typeface="Ubuntu" panose="020B0504030602030204" pitchFamily="34" charset="0"/>
              </a:rPr>
              <a:t>toepasbaar</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dieren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voorwerpen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activiteiten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a:p>
            <a:r>
              <a:rPr lang="en-GB" sz="3200" dirty="0">
                <a:solidFill>
                  <a:schemeClr val="tx1"/>
                </a:solidFill>
                <a:latin typeface="Ubuntu" panose="020B0504030602030204" pitchFamily="34" charset="0"/>
              </a:rPr>
              <a:t>Tonen van </a:t>
            </a:r>
            <a:r>
              <a:rPr lang="en-GB" sz="3200" dirty="0" err="1">
                <a:solidFill>
                  <a:schemeClr val="tx1"/>
                </a:solidFill>
                <a:latin typeface="Ubuntu" panose="020B0504030602030204" pitchFamily="34" charset="0"/>
              </a:rPr>
              <a:t>sympathie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respect.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goed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interageren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sociale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relaties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bouwen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effectieve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communicatie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onderhouden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iemand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meer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nemen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ernstige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overtreft</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gewone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is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waarvoor</a:t>
            </a:r>
            <a:r>
              <a:rPr lang="en-GB" sz="3200" dirty="0">
                <a:solidFill>
                  <a:schemeClr val="tx1"/>
                </a:solidFill>
                <a:latin typeface="Ubuntu" panose="020B0504030602030204" pitchFamily="34" charset="0"/>
              </a:rPr>
              <a:t> sorry </a:t>
            </a:r>
            <a:r>
              <a:rPr lang="en-GB" sz="3200" dirty="0" err="1">
                <a:solidFill>
                  <a:schemeClr val="tx1"/>
                </a:solidFill>
                <a:latin typeface="Ubuntu" panose="020B0504030602030204" pitchFamily="34" charset="0"/>
              </a:rPr>
              <a:t>zeggen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afdoende</a:t>
            </a:r>
            <a:r>
              <a:rPr lang="en-GB" sz="3200" dirty="0">
                <a:solidFill>
                  <a:schemeClr val="tx1"/>
                </a:solidFill>
                <a:latin typeface="Ubuntu" panose="020B0504030602030204" pitchFamily="34" charset="0"/>
              </a:rPr>
              <a:t> is.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a:p>
            <a:r>
              <a:rPr lang="en-NL" sz="3200" dirty="0">
                <a:solidFill>
                  <a:schemeClr val="tx1"/>
                </a:solidFill>
                <a:latin typeface="Ubuntu" panose="020B0504030602030204" pitchFamily="34" charset="0"/>
              </a:rPr>
              <a:t>Erkentelijk voor ontvangen hulp en bereid hulp te aanvaarden.</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werken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gemeenschappelijke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angst, </a:t>
            </a:r>
            <a:r>
              <a:rPr lang="en-GB" sz="3200" dirty="0" err="1">
                <a:solidFill>
                  <a:schemeClr val="tx1"/>
                </a:solidFill>
                <a:latin typeface="Ubuntu" panose="020B0504030602030204" pitchFamily="34" charset="0"/>
              </a:rPr>
              <a:t>risico</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onzekerheid</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bereidheid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nieuwe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kennis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vaardigheden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inzichten</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toe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passen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a:p>
            <a:r>
              <a:rPr lang="en-NL" sz="2000" i="1" dirty="0">
                <a:solidFill>
                  <a:schemeClr val="bg1">
                    <a:lumMod val="75000"/>
                  </a:schemeClr>
                </a:solidFill>
              </a:rPr>
              <a:t>Sociale Groei</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moeilijkheden</a:t>
            </a:r>
            <a:r>
              <a:rPr lang="en-GB" sz="3200" dirty="0">
                <a:solidFill>
                  <a:schemeClr val="tx1"/>
                </a:solidFill>
                <a:latin typeface="Ubuntu" panose="020B0504030602030204" pitchFamily="34" charset="0"/>
              </a:rPr>
              <a:t> door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gaan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4121</TotalTime>
  <Words>1712</Words>
  <Application>Microsoft Macintosh PowerPoint</Application>
  <PresentationFormat>Custom</PresentationFormat>
  <Paragraphs>206</Paragraphs>
  <Slides>91</Slides>
  <Notes>26</Notes>
  <HiddenSlides>1</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91</vt:i4>
      </vt:variant>
    </vt:vector>
  </HeadingPairs>
  <TitlesOfParts>
    <vt:vector size="103" baseType="lpstr">
      <vt:lpstr>Calibri</vt:lpstr>
      <vt:lpstr>Ubuntu Light</vt:lpstr>
      <vt:lpstr>Ubuntu</vt:lpstr>
      <vt:lpstr>Marvel</vt:lpstr>
      <vt:lpstr>Aptos</vt:lpstr>
      <vt:lpstr>Roboto</vt:lpstr>
      <vt:lpstr>American Captain</vt:lpstr>
      <vt:lpstr>Arial</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53</cp:revision>
  <cp:lastPrinted>2024-08-22T13:56:27Z</cp:lastPrinted>
  <dcterms:created xsi:type="dcterms:W3CDTF">2024-08-21T12:10:54Z</dcterms:created>
  <dcterms:modified xsi:type="dcterms:W3CDTF">2024-10-02T14:40:32Z</dcterms:modified>
</cp:coreProperties>
</file>