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715" r:id="rId1"/>
    <p:sldMasterId id="2147483731" r:id="rId2"/>
    <p:sldMasterId id="2147483733" r:id="rId3"/>
    <p:sldMasterId id="2147483755" r:id="rId4"/>
  </p:sldMasterIdLst>
  <p:notesMasterIdLst>
    <p:notesMasterId r:id="rId96"/>
  </p:notesMasterIdLst>
  <p:sldIdLst>
    <p:sldId id="256" r:id="rId5"/>
    <p:sldId id="257" r:id="rId6"/>
    <p:sldId id="300" r:id="rId7"/>
    <p:sldId id="346" r:id="rId8"/>
    <p:sldId id="301"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94" r:id="rId32"/>
    <p:sldId id="295"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6" r:id="rId48"/>
    <p:sldId id="297" r:id="rId49"/>
    <p:sldId id="298" r:id="rId50"/>
    <p:sldId id="299"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Lst>
  <p:sldSz cx="7775575" cy="5543550"/>
  <p:notesSz cx="9144000" cy="6858000"/>
  <p:embeddedFontLst>
    <p:embeddedFont>
      <p:font typeface="American Captain" pitchFamily="2" charset="77"/>
      <p:regular r:id="rId97"/>
    </p:embeddedFont>
    <p:embeddedFont>
      <p:font typeface="Marvel" pitchFamily="2" charset="0"/>
      <p:regular r:id="rId98"/>
    </p:embeddedFont>
    <p:embeddedFont>
      <p:font typeface="Ubuntu" panose="020B0504030602030204" pitchFamily="34" charset="0"/>
      <p:regular r:id="rId99"/>
      <p:bold r:id="rId100"/>
      <p:italic r:id="rId101"/>
      <p:boldItalic r:id="rId102"/>
    </p:embeddedFont>
    <p:embeddedFont>
      <p:font typeface="Ubuntu Light" panose="020B0304030602030204" pitchFamily="34" charset="0"/>
      <p:regular r:id="rId103"/>
      <p:italic r:id="rId10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BE78EE3-BA28-5341-90E0-B52AAFCFBDF3}">
          <p14:sldIdLst>
            <p14:sldId id="256"/>
            <p14:sldId id="257"/>
          </p14:sldIdLst>
        </p14:section>
        <p14:section name="Waardenclusters" id="{84E789E4-D18B-3542-B6E2-A5288CBED33B}">
          <p14:sldIdLst>
            <p14:sldId id="300"/>
            <p14:sldId id="346"/>
            <p14:sldId id="301"/>
            <p14:sldId id="258"/>
            <p14:sldId id="259"/>
            <p14:sldId id="260"/>
            <p14:sldId id="261"/>
            <p14:sldId id="262"/>
            <p14:sldId id="263"/>
            <p14:sldId id="264"/>
            <p14:sldId id="265"/>
          </p14:sldIdLst>
        </p14:section>
        <p14:section name="Waardencluster beschrijvingen" id="{66A63E44-4BA7-8244-B5C1-67BA513BA0DA}">
          <p14:sldIdLst>
            <p14:sldId id="266"/>
            <p14:sldId id="267"/>
            <p14:sldId id="268"/>
            <p14:sldId id="269"/>
            <p14:sldId id="270"/>
            <p14:sldId id="271"/>
            <p14:sldId id="272"/>
            <p14:sldId id="273"/>
          </p14:sldIdLst>
        </p14:section>
        <p14:section name="De tien basiswaarden (hedonisme is bewust dubbel!)" id="{23647D78-F4A7-F446-9E27-F74700138EF3}">
          <p14:sldIdLst>
            <p14:sldId id="274"/>
            <p14:sldId id="275"/>
            <p14:sldId id="276"/>
            <p14:sldId id="277"/>
            <p14:sldId id="278"/>
            <p14:sldId id="279"/>
            <p14:sldId id="294"/>
            <p14:sldId id="295"/>
            <p14:sldId id="280"/>
            <p14:sldId id="281"/>
            <p14:sldId id="282"/>
            <p14:sldId id="283"/>
            <p14:sldId id="284"/>
            <p14:sldId id="285"/>
            <p14:sldId id="286"/>
            <p14:sldId id="287"/>
            <p14:sldId id="288"/>
            <p14:sldId id="289"/>
            <p14:sldId id="290"/>
            <p14:sldId id="291"/>
            <p14:sldId id="292"/>
            <p14:sldId id="293"/>
          </p14:sldIdLst>
        </p14:section>
        <p14:section name="Inspirerende Competenties" id="{FBC53FA2-1868-7544-9BD2-50C1DFA59BFA}">
          <p14:sldIdLst>
            <p14:sldId id="296"/>
            <p14:sldId id="297"/>
            <p14:sldId id="298"/>
            <p14:sldId id="299"/>
            <p14:sldId id="302"/>
            <p14:sldId id="303"/>
            <p14:sldId id="304"/>
            <p14:sldId id="305"/>
            <p14:sldId id="306"/>
            <p14:sldId id="307"/>
            <p14:sldId id="308"/>
            <p14:sldId id="309"/>
            <p14:sldId id="310"/>
            <p14:sldId id="311"/>
            <p14:sldId id="312"/>
            <p14:sldId id="313"/>
            <p14:sldId id="314"/>
            <p14:sldId id="315"/>
            <p14:sldId id="316"/>
            <p14:sldId id="317"/>
            <p14:sldId id="318"/>
            <p14:sldId id="319"/>
            <p14:sldId id="320"/>
            <p14:sldId id="321"/>
            <p14:sldId id="322"/>
            <p14:sldId id="323"/>
            <p14:sldId id="324"/>
            <p14:sldId id="325"/>
            <p14:sldId id="326"/>
            <p14:sldId id="327"/>
            <p14:sldId id="328"/>
            <p14:sldId id="329"/>
            <p14:sldId id="330"/>
            <p14:sldId id="331"/>
            <p14:sldId id="332"/>
            <p14:sldId id="333"/>
            <p14:sldId id="334"/>
            <p14:sldId id="335"/>
            <p14:sldId id="336"/>
            <p14:sldId id="337"/>
            <p14:sldId id="338"/>
            <p14:sldId id="339"/>
            <p14:sldId id="340"/>
            <p14:sldId id="341"/>
            <p14:sldId id="342"/>
            <p14:sldId id="343"/>
            <p14:sldId id="344"/>
            <p14:sldId id="34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671"/>
    <p:restoredTop sz="79320"/>
  </p:normalViewPr>
  <p:slideViewPr>
    <p:cSldViewPr snapToGrid="0" showGuides="1">
      <p:cViewPr varScale="1">
        <p:scale>
          <a:sx n="118" d="100"/>
          <a:sy n="118" d="100"/>
        </p:scale>
        <p:origin x="952"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07" Type="http://schemas.openxmlformats.org/officeDocument/2006/relationships/theme" Target="theme/theme1.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font" Target="fonts/font6.fntdata"/><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font" Target="fonts/font7.fntdata"/><Relationship Id="rId108"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font" Target="fonts/font3.fntdata"/><Relationship Id="rId101" Type="http://schemas.openxmlformats.org/officeDocument/2006/relationships/font" Target="fonts/font5.fntdata"/><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font" Target="fonts/font1.fntdata"/><Relationship Id="rId104" Type="http://schemas.openxmlformats.org/officeDocument/2006/relationships/font" Target="fonts/font8.fntdata"/><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font" Target="fonts/font4.fntdata"/><Relationship Id="rId105"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font" Target="fonts/font2.fntdata"/><Relationship Id="rId3" Type="http://schemas.openxmlformats.org/officeDocument/2006/relationships/slideMaster" Target="slideMasters/slideMaster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B9481728-54D7-DB43-9E8B-7CD2285FE0B2}" type="datetimeFigureOut">
              <a:rPr lang="en-NL" smtClean="0"/>
              <a:t>02/10/2024</a:t>
            </a:fld>
            <a:endParaRPr lang="en-NL"/>
          </a:p>
        </p:txBody>
      </p:sp>
      <p:sp>
        <p:nvSpPr>
          <p:cNvPr id="4" name="Slide Image Placeholder 3"/>
          <p:cNvSpPr>
            <a:spLocks noGrp="1" noRot="1" noChangeAspect="1"/>
          </p:cNvSpPr>
          <p:nvPr>
            <p:ph type="sldImg" idx="2"/>
          </p:nvPr>
        </p:nvSpPr>
        <p:spPr>
          <a:xfrm>
            <a:off x="2947988" y="857250"/>
            <a:ext cx="3248025" cy="2314575"/>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L"/>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00E1BD4A-1F92-B644-A197-6FBAF79CDEE2}" type="slidenum">
              <a:rPr lang="en-NL" smtClean="0"/>
              <a:t>‹#›</a:t>
            </a:fld>
            <a:endParaRPr lang="en-NL"/>
          </a:p>
        </p:txBody>
      </p:sp>
    </p:spTree>
    <p:extLst>
      <p:ext uri="{BB962C8B-B14F-4D97-AF65-F5344CB8AC3E}">
        <p14:creationId xmlns:p14="http://schemas.microsoft.com/office/powerpoint/2010/main" val="239768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dirty="0"/>
              <a:t>De teksten in deze kaartenset zijn gebaseerd op de Syllabus ’Basiskennis Vitaliteit’ van Chivo.nl en inzichten uit verschillende modules van de opleiding Vitaliteitskundige</a:t>
            </a:r>
          </a:p>
        </p:txBody>
      </p:sp>
      <p:sp>
        <p:nvSpPr>
          <p:cNvPr id="4" name="Slide Number Placeholder 3"/>
          <p:cNvSpPr>
            <a:spLocks noGrp="1"/>
          </p:cNvSpPr>
          <p:nvPr>
            <p:ph type="sldNum" sz="quarter" idx="5"/>
          </p:nvPr>
        </p:nvSpPr>
        <p:spPr/>
        <p:txBody>
          <a:bodyPr/>
          <a:lstStyle/>
          <a:p>
            <a:fld id="{00E1BD4A-1F92-B644-A197-6FBAF79CDEE2}" type="slidenum">
              <a:rPr lang="en-NL" smtClean="0"/>
              <a:t>2</a:t>
            </a:fld>
            <a:endParaRPr lang="en-NL"/>
          </a:p>
        </p:txBody>
      </p:sp>
    </p:spTree>
    <p:extLst>
      <p:ext uri="{BB962C8B-B14F-4D97-AF65-F5344CB8AC3E}">
        <p14:creationId xmlns:p14="http://schemas.microsoft.com/office/powerpoint/2010/main" val="39206707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nl.wikipedia.org</a:t>
            </a:r>
            <a:r>
              <a:rPr lang="en-GB" dirty="0"/>
              <a:t>/wiki/</a:t>
            </a:r>
            <a:r>
              <a:rPr lang="en-GB" dirty="0" err="1"/>
              <a:t>Schoonheid</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61</a:t>
            </a:fld>
            <a:endParaRPr lang="en-NL"/>
          </a:p>
        </p:txBody>
      </p:sp>
    </p:spTree>
    <p:extLst>
      <p:ext uri="{BB962C8B-B14F-4D97-AF65-F5344CB8AC3E}">
        <p14:creationId xmlns:p14="http://schemas.microsoft.com/office/powerpoint/2010/main" val="35901368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a:t>
            </a:r>
            <a:r>
              <a:rPr lang="en-GB" dirty="0"/>
              <a:t> https://</a:t>
            </a:r>
            <a:r>
              <a:rPr lang="en-GB" dirty="0" err="1"/>
              <a:t>nl.wikipedia.org</a:t>
            </a:r>
            <a:r>
              <a:rPr lang="en-GB" dirty="0"/>
              <a:t>/wiki/</a:t>
            </a:r>
            <a:r>
              <a:rPr lang="en-GB" dirty="0" err="1"/>
              <a:t>Rechtvaardigheid</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63</a:t>
            </a:fld>
            <a:endParaRPr lang="en-NL"/>
          </a:p>
        </p:txBody>
      </p:sp>
    </p:spTree>
    <p:extLst>
      <p:ext uri="{BB962C8B-B14F-4D97-AF65-F5344CB8AC3E}">
        <p14:creationId xmlns:p14="http://schemas.microsoft.com/office/powerpoint/2010/main" val="17116707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competenties</a:t>
            </a:r>
            <a:r>
              <a:rPr lang="en-GB" dirty="0"/>
              <a:t>/</a:t>
            </a:r>
            <a:r>
              <a:rPr lang="en-GB" dirty="0" err="1"/>
              <a:t>integriteit</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65</a:t>
            </a:fld>
            <a:endParaRPr lang="en-NL"/>
          </a:p>
        </p:txBody>
      </p:sp>
    </p:spTree>
    <p:extLst>
      <p:ext uri="{BB962C8B-B14F-4D97-AF65-F5344CB8AC3E}">
        <p14:creationId xmlns:p14="http://schemas.microsoft.com/office/powerpoint/2010/main" val="35874797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karaktereigenschap</a:t>
            </a:r>
            <a:r>
              <a:rPr lang="en-GB" dirty="0"/>
              <a:t>/</a:t>
            </a:r>
            <a:r>
              <a:rPr lang="en-GB" dirty="0" err="1"/>
              <a:t>bescheiden</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67</a:t>
            </a:fld>
            <a:endParaRPr lang="en-NL"/>
          </a:p>
        </p:txBody>
      </p:sp>
    </p:spTree>
    <p:extLst>
      <p:ext uri="{BB962C8B-B14F-4D97-AF65-F5344CB8AC3E}">
        <p14:creationId xmlns:p14="http://schemas.microsoft.com/office/powerpoint/2010/main" val="18747228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competenties</a:t>
            </a:r>
            <a:r>
              <a:rPr lang="en-GB" dirty="0"/>
              <a:t>/</a:t>
            </a:r>
            <a:r>
              <a:rPr lang="en-GB" dirty="0" err="1"/>
              <a:t>leiderschap</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69</a:t>
            </a:fld>
            <a:endParaRPr lang="en-NL"/>
          </a:p>
        </p:txBody>
      </p:sp>
    </p:spTree>
    <p:extLst>
      <p:ext uri="{BB962C8B-B14F-4D97-AF65-F5344CB8AC3E}">
        <p14:creationId xmlns:p14="http://schemas.microsoft.com/office/powerpoint/2010/main" val="1338089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karaktereigenschap</a:t>
            </a:r>
            <a:r>
              <a:rPr lang="en-GB" dirty="0"/>
              <a:t>/</a:t>
            </a:r>
            <a:r>
              <a:rPr lang="en-GB" dirty="0" err="1"/>
              <a:t>bedachtzaam</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71</a:t>
            </a:fld>
            <a:endParaRPr lang="en-NL"/>
          </a:p>
        </p:txBody>
      </p:sp>
    </p:spTree>
    <p:extLst>
      <p:ext uri="{BB962C8B-B14F-4D97-AF65-F5344CB8AC3E}">
        <p14:creationId xmlns:p14="http://schemas.microsoft.com/office/powerpoint/2010/main" val="24704928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vaardigheden</a:t>
            </a:r>
            <a:r>
              <a:rPr lang="en-GB" dirty="0"/>
              <a:t>/</a:t>
            </a:r>
            <a:r>
              <a:rPr lang="en-GB" dirty="0" err="1"/>
              <a:t>zelfbeheersing</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73</a:t>
            </a:fld>
            <a:endParaRPr lang="en-NL"/>
          </a:p>
        </p:txBody>
      </p:sp>
    </p:spTree>
    <p:extLst>
      <p:ext uri="{BB962C8B-B14F-4D97-AF65-F5344CB8AC3E}">
        <p14:creationId xmlns:p14="http://schemas.microsoft.com/office/powerpoint/2010/main" val="34098539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nl.wikipedia.org</a:t>
            </a:r>
            <a:r>
              <a:rPr lang="en-GB" dirty="0"/>
              <a:t>/wiki/</a:t>
            </a:r>
            <a:r>
              <a:rPr lang="en-GB" dirty="0" err="1"/>
              <a:t>Liefde</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75</a:t>
            </a:fld>
            <a:endParaRPr lang="en-NL"/>
          </a:p>
        </p:txBody>
      </p:sp>
    </p:spTree>
    <p:extLst>
      <p:ext uri="{BB962C8B-B14F-4D97-AF65-F5344CB8AC3E}">
        <p14:creationId xmlns:p14="http://schemas.microsoft.com/office/powerpoint/2010/main" val="6770259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nl.wiktionary.org</a:t>
            </a:r>
            <a:r>
              <a:rPr lang="en-GB" dirty="0"/>
              <a:t>/wiki/</a:t>
            </a:r>
            <a:r>
              <a:rPr lang="en-GB" dirty="0" err="1"/>
              <a:t>vriendelijk</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77</a:t>
            </a:fld>
            <a:endParaRPr lang="en-NL"/>
          </a:p>
        </p:txBody>
      </p:sp>
    </p:spTree>
    <p:extLst>
      <p:ext uri="{BB962C8B-B14F-4D97-AF65-F5344CB8AC3E}">
        <p14:creationId xmlns:p14="http://schemas.microsoft.com/office/powerpoint/2010/main" val="11629691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competenties</a:t>
            </a:r>
            <a:r>
              <a:rPr lang="en-GB" dirty="0"/>
              <a:t>/</a:t>
            </a:r>
            <a:r>
              <a:rPr lang="en-GB" dirty="0" err="1"/>
              <a:t>sociabiliteit</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79</a:t>
            </a:fld>
            <a:endParaRPr lang="en-NL"/>
          </a:p>
        </p:txBody>
      </p:sp>
    </p:spTree>
    <p:extLst>
      <p:ext uri="{BB962C8B-B14F-4D97-AF65-F5344CB8AC3E}">
        <p14:creationId xmlns:p14="http://schemas.microsoft.com/office/powerpoint/2010/main" val="2739621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L" dirty="0"/>
              <a:t>Gevalideerd met 200 steekproeven in meer dan 70 landen. Maatschappelijke ontwikkeling lijkt invloed te hebben op de structuur van waarden. Hoe hoger het niveau van maatschappelijke ontwikkeling, </a:t>
            </a:r>
            <a:r>
              <a:rPr lang="en-NL"/>
              <a:t>hoe waarschijnlijkereen groep  </a:t>
            </a:r>
            <a:r>
              <a:rPr lang="en-NL" dirty="0"/>
              <a:t>de protoypische </a:t>
            </a:r>
            <a:r>
              <a:rPr lang="en-NL"/>
              <a:t>volgorde toont, waarbij Welwillendheid en Universalisme bovenaan staan en Macht onderaan.</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5</a:t>
            </a:fld>
            <a:endParaRPr lang="en-NL"/>
          </a:p>
        </p:txBody>
      </p:sp>
    </p:spTree>
    <p:extLst>
      <p:ext uri="{BB962C8B-B14F-4D97-AF65-F5344CB8AC3E}">
        <p14:creationId xmlns:p14="http://schemas.microsoft.com/office/powerpoint/2010/main" val="1048588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nl.wikipedia.org</a:t>
            </a:r>
            <a:r>
              <a:rPr lang="en-GB" dirty="0"/>
              <a:t>/wiki/</a:t>
            </a:r>
            <a:r>
              <a:rPr lang="en-GB" dirty="0" err="1"/>
              <a:t>Vergeving</a:t>
            </a:r>
            <a:r>
              <a:rPr lang="en-GB" dirty="0"/>
              <a:t>_(</a:t>
            </a:r>
            <a:r>
              <a:rPr lang="en-GB" dirty="0" err="1"/>
              <a:t>algemeen</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81</a:t>
            </a:fld>
            <a:endParaRPr lang="en-NL"/>
          </a:p>
        </p:txBody>
      </p:sp>
    </p:spTree>
    <p:extLst>
      <p:ext uri="{BB962C8B-B14F-4D97-AF65-F5344CB8AC3E}">
        <p14:creationId xmlns:p14="http://schemas.microsoft.com/office/powerpoint/2010/main" val="39850167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nl.wiktionary.org</a:t>
            </a:r>
            <a:r>
              <a:rPr lang="en-GB" dirty="0"/>
              <a:t>/wiki/</a:t>
            </a:r>
            <a:r>
              <a:rPr lang="en-GB" dirty="0" err="1"/>
              <a:t>dankbaar</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83</a:t>
            </a:fld>
            <a:endParaRPr lang="en-NL"/>
          </a:p>
        </p:txBody>
      </p:sp>
    </p:spTree>
    <p:extLst>
      <p:ext uri="{BB962C8B-B14F-4D97-AF65-F5344CB8AC3E}">
        <p14:creationId xmlns:p14="http://schemas.microsoft.com/office/powerpoint/2010/main" val="28514299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vaardigheden</a:t>
            </a:r>
            <a:r>
              <a:rPr lang="en-GB" dirty="0"/>
              <a:t>/</a:t>
            </a:r>
            <a:r>
              <a:rPr lang="en-GB" dirty="0" err="1"/>
              <a:t>samenwerken</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85</a:t>
            </a:fld>
            <a:endParaRPr lang="en-NL"/>
          </a:p>
        </p:txBody>
      </p:sp>
    </p:spTree>
    <p:extLst>
      <p:ext uri="{BB962C8B-B14F-4D97-AF65-F5344CB8AC3E}">
        <p14:creationId xmlns:p14="http://schemas.microsoft.com/office/powerpoint/2010/main" val="14528570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karaktereigenschap</a:t>
            </a:r>
            <a:r>
              <a:rPr lang="en-GB" dirty="0"/>
              <a:t>/</a:t>
            </a:r>
            <a:r>
              <a:rPr lang="en-GB" dirty="0" err="1"/>
              <a:t>moedig</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87</a:t>
            </a:fld>
            <a:endParaRPr lang="en-NL"/>
          </a:p>
        </p:txBody>
      </p:sp>
    </p:spTree>
    <p:extLst>
      <p:ext uri="{BB962C8B-B14F-4D97-AF65-F5344CB8AC3E}">
        <p14:creationId xmlns:p14="http://schemas.microsoft.com/office/powerpoint/2010/main" val="368411799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competenties</a:t>
            </a:r>
            <a:r>
              <a:rPr lang="en-GB" dirty="0"/>
              <a:t>/</a:t>
            </a:r>
            <a:r>
              <a:rPr lang="en-GB" dirty="0" err="1"/>
              <a:t>leergierigheid</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89</a:t>
            </a:fld>
            <a:endParaRPr lang="en-NL"/>
          </a:p>
        </p:txBody>
      </p:sp>
    </p:spTree>
    <p:extLst>
      <p:ext uri="{BB962C8B-B14F-4D97-AF65-F5344CB8AC3E}">
        <p14:creationId xmlns:p14="http://schemas.microsoft.com/office/powerpoint/2010/main" val="16823733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nl.wiktionary.org</a:t>
            </a:r>
            <a:r>
              <a:rPr lang="en-GB" dirty="0"/>
              <a:t>/wiki/</a:t>
            </a:r>
            <a:r>
              <a:rPr lang="en-GB" dirty="0" err="1"/>
              <a:t>volharden</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91</a:t>
            </a:fld>
            <a:endParaRPr lang="en-NL"/>
          </a:p>
        </p:txBody>
      </p:sp>
    </p:spTree>
    <p:extLst>
      <p:ext uri="{BB962C8B-B14F-4D97-AF65-F5344CB8AC3E}">
        <p14:creationId xmlns:p14="http://schemas.microsoft.com/office/powerpoint/2010/main" val="2373065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karaktereigenschap</a:t>
            </a:r>
            <a:r>
              <a:rPr lang="en-GB" dirty="0"/>
              <a:t>/</a:t>
            </a:r>
            <a:r>
              <a:rPr lang="en-GB" dirty="0" err="1"/>
              <a:t>creatief</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47</a:t>
            </a:fld>
            <a:endParaRPr lang="en-NL"/>
          </a:p>
        </p:txBody>
      </p:sp>
    </p:spTree>
    <p:extLst>
      <p:ext uri="{BB962C8B-B14F-4D97-AF65-F5344CB8AC3E}">
        <p14:creationId xmlns:p14="http://schemas.microsoft.com/office/powerpoint/2010/main" val="26409063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karaktereigenschap</a:t>
            </a:r>
            <a:r>
              <a:rPr lang="en-GB" dirty="0"/>
              <a:t>/</a:t>
            </a:r>
            <a:r>
              <a:rPr lang="en-GB" dirty="0" err="1"/>
              <a:t>nieuwsgierig</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49</a:t>
            </a:fld>
            <a:endParaRPr lang="en-NL"/>
          </a:p>
        </p:txBody>
      </p:sp>
    </p:spTree>
    <p:extLst>
      <p:ext uri="{BB962C8B-B14F-4D97-AF65-F5344CB8AC3E}">
        <p14:creationId xmlns:p14="http://schemas.microsoft.com/office/powerpoint/2010/main" val="27646810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competenties</a:t>
            </a:r>
            <a:r>
              <a:rPr lang="en-GB" dirty="0"/>
              <a:t>/</a:t>
            </a:r>
            <a:r>
              <a:rPr lang="en-GB" dirty="0" err="1"/>
              <a:t>oordeelsvorming</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51</a:t>
            </a:fld>
            <a:endParaRPr lang="en-NL"/>
          </a:p>
        </p:txBody>
      </p:sp>
    </p:spTree>
    <p:extLst>
      <p:ext uri="{BB962C8B-B14F-4D97-AF65-F5344CB8AC3E}">
        <p14:creationId xmlns:p14="http://schemas.microsoft.com/office/powerpoint/2010/main" val="2201830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nl.wikipedia.org</a:t>
            </a:r>
            <a:r>
              <a:rPr lang="en-GB" dirty="0"/>
              <a:t>/wiki/</a:t>
            </a:r>
            <a:r>
              <a:rPr lang="en-GB" dirty="0" err="1"/>
              <a:t>Perspectief</a:t>
            </a:r>
            <a:r>
              <a:rPr lang="en-GB" dirty="0"/>
              <a:t>_(</a:t>
            </a:r>
            <a:r>
              <a:rPr lang="en-GB" dirty="0" err="1"/>
              <a:t>cognitief</a:t>
            </a:r>
            <a:r>
              <a:rPr lang="en-GB" dirty="0"/>
              <a:t>) – </a:t>
            </a:r>
            <a:r>
              <a:rPr lang="en-GB" dirty="0" err="1"/>
              <a:t>bewerkt</a:t>
            </a:r>
            <a:r>
              <a:rPr lang="en-GB" dirty="0"/>
              <a:t> tot (</a:t>
            </a:r>
            <a:r>
              <a:rPr lang="en-GB" dirty="0" err="1"/>
              <a:t>positieve</a:t>
            </a:r>
            <a:r>
              <a:rPr lang="en-GB" dirty="0"/>
              <a:t>) </a:t>
            </a:r>
            <a:r>
              <a:rPr lang="en-GB" dirty="0" err="1"/>
              <a:t>competentie</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53</a:t>
            </a:fld>
            <a:endParaRPr lang="en-NL"/>
          </a:p>
        </p:txBody>
      </p:sp>
    </p:spTree>
    <p:extLst>
      <p:ext uri="{BB962C8B-B14F-4D97-AF65-F5344CB8AC3E}">
        <p14:creationId xmlns:p14="http://schemas.microsoft.com/office/powerpoint/2010/main" val="14162725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karaktereigenschap</a:t>
            </a:r>
            <a:r>
              <a:rPr lang="en-GB" dirty="0"/>
              <a:t>/</a:t>
            </a:r>
            <a:r>
              <a:rPr lang="en-GB" dirty="0" err="1"/>
              <a:t>enthousiast</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55</a:t>
            </a:fld>
            <a:endParaRPr lang="en-NL"/>
          </a:p>
        </p:txBody>
      </p:sp>
    </p:spTree>
    <p:extLst>
      <p:ext uri="{BB962C8B-B14F-4D97-AF65-F5344CB8AC3E}">
        <p14:creationId xmlns:p14="http://schemas.microsoft.com/office/powerpoint/2010/main" val="23405447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a:t>
            </a:r>
            <a:r>
              <a:rPr lang="en-NL" dirty="0"/>
              <a:t>ource </a:t>
            </a:r>
            <a:r>
              <a:rPr lang="en-GB" dirty="0"/>
              <a:t>https://</a:t>
            </a:r>
            <a:r>
              <a:rPr lang="en-GB" dirty="0" err="1"/>
              <a:t>nl.wikipedia.org</a:t>
            </a:r>
            <a:r>
              <a:rPr lang="en-GB" dirty="0"/>
              <a:t>/wiki/Hoop</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57</a:t>
            </a:fld>
            <a:endParaRPr lang="en-NL"/>
          </a:p>
        </p:txBody>
      </p:sp>
    </p:spTree>
    <p:extLst>
      <p:ext uri="{BB962C8B-B14F-4D97-AF65-F5344CB8AC3E}">
        <p14:creationId xmlns:p14="http://schemas.microsoft.com/office/powerpoint/2010/main" val="18802689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a:t>
            </a:r>
            <a:r>
              <a:rPr lang="en-NL" dirty="0"/>
              <a:t>ron: </a:t>
            </a:r>
            <a:r>
              <a:rPr lang="en-GB" dirty="0"/>
              <a:t>https://</a:t>
            </a:r>
            <a:r>
              <a:rPr lang="en-GB" dirty="0" err="1"/>
              <a:t>competentiesvoorbeelden.nl</a:t>
            </a:r>
            <a:r>
              <a:rPr lang="en-GB" dirty="0"/>
              <a:t>/</a:t>
            </a:r>
            <a:r>
              <a:rPr lang="en-GB" dirty="0" err="1"/>
              <a:t>vaardigheden</a:t>
            </a:r>
            <a:r>
              <a:rPr lang="en-GB" dirty="0"/>
              <a:t>/</a:t>
            </a:r>
            <a:r>
              <a:rPr lang="en-GB" dirty="0" err="1"/>
              <a:t>gevoel-voor-humor</a:t>
            </a:r>
            <a:r>
              <a:rPr lang="en-GB" dirty="0"/>
              <a:t>/</a:t>
            </a:r>
            <a:endParaRPr lang="en-NL" dirty="0"/>
          </a:p>
        </p:txBody>
      </p:sp>
      <p:sp>
        <p:nvSpPr>
          <p:cNvPr id="4" name="Slide Number Placeholder 3"/>
          <p:cNvSpPr>
            <a:spLocks noGrp="1"/>
          </p:cNvSpPr>
          <p:nvPr>
            <p:ph type="sldNum" sz="quarter" idx="5"/>
          </p:nvPr>
        </p:nvSpPr>
        <p:spPr/>
        <p:txBody>
          <a:bodyPr/>
          <a:lstStyle/>
          <a:p>
            <a:fld id="{00E1BD4A-1F92-B644-A197-6FBAF79CDEE2}" type="slidenum">
              <a:rPr lang="en-NL" smtClean="0"/>
              <a:t>59</a:t>
            </a:fld>
            <a:endParaRPr lang="en-NL"/>
          </a:p>
        </p:txBody>
      </p:sp>
    </p:spTree>
    <p:extLst>
      <p:ext uri="{BB962C8B-B14F-4D97-AF65-F5344CB8AC3E}">
        <p14:creationId xmlns:p14="http://schemas.microsoft.com/office/powerpoint/2010/main" val="13472790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ordered Name Game Card 2">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5D2426B-2755-719C-B9D1-5A4D07AC6BB7}"/>
              </a:ext>
            </a:extLst>
          </p:cNvPr>
          <p:cNvSpPr/>
          <p:nvPr/>
        </p:nvSpPr>
        <p:spPr>
          <a:xfrm>
            <a:off x="750943" y="2018304"/>
            <a:ext cx="5575042"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ectangle 4">
            <a:extLst>
              <a:ext uri="{FF2B5EF4-FFF2-40B4-BE49-F238E27FC236}">
                <a16:creationId xmlns:a16="http://schemas.microsoft.com/office/drawing/2014/main" id="{E8FBCAE6-FE23-1D5D-7F44-512463D5A6B1}"/>
              </a:ext>
            </a:extLst>
          </p:cNvPr>
          <p:cNvSpPr/>
          <p:nvPr/>
        </p:nvSpPr>
        <p:spPr>
          <a:xfrm>
            <a:off x="750943" y="728522"/>
            <a:ext cx="4161879" cy="120927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pic>
        <p:nvPicPr>
          <p:cNvPr id="18" name="Picture 17" descr="A picture containing food, drawing&#10;&#10;Description automatically generated">
            <a:extLst>
              <a:ext uri="{FF2B5EF4-FFF2-40B4-BE49-F238E27FC236}">
                <a16:creationId xmlns:a16="http://schemas.microsoft.com/office/drawing/2014/main" id="{556B4EFA-19EB-4EC3-891E-E2000952E6A6}"/>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3" name="Picture 2" descr="A picture containing text, clipart&#10;&#10;Description automatically generated">
            <a:extLst>
              <a:ext uri="{FF2B5EF4-FFF2-40B4-BE49-F238E27FC236}">
                <a16:creationId xmlns:a16="http://schemas.microsoft.com/office/drawing/2014/main" id="{20127F10-C01A-99B5-4015-937C7F13B099}"/>
              </a:ext>
            </a:extLst>
          </p:cNvPr>
          <p:cNvPicPr>
            <a:picLocks noChangeAspect="1"/>
          </p:cNvPicPr>
          <p:nvPr/>
        </p:nvPicPr>
        <p:blipFill>
          <a:blip r:embed="rId3"/>
          <a:stretch>
            <a:fillRect/>
          </a:stretch>
        </p:blipFill>
        <p:spPr>
          <a:xfrm>
            <a:off x="740418" y="4532197"/>
            <a:ext cx="870770" cy="304769"/>
          </a:xfrm>
          <a:prstGeom prst="rect">
            <a:avLst/>
          </a:prstGeom>
        </p:spPr>
      </p:pic>
      <p:pic>
        <p:nvPicPr>
          <p:cNvPr id="2" name="Picture 1" descr="A picture containing food, drawing&#10;&#10;Description automatically generated">
            <a:extLst>
              <a:ext uri="{FF2B5EF4-FFF2-40B4-BE49-F238E27FC236}">
                <a16:creationId xmlns:a16="http://schemas.microsoft.com/office/drawing/2014/main" id="{1F1268E1-CC0B-E5D6-5468-CD05DCBB7FD7}"/>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4" name="Picture 3" descr="A picture containing text, clipart&#10;&#10;Description automatically generated">
            <a:extLst>
              <a:ext uri="{FF2B5EF4-FFF2-40B4-BE49-F238E27FC236}">
                <a16:creationId xmlns:a16="http://schemas.microsoft.com/office/drawing/2014/main" id="{44824665-FEDC-5D64-F52D-6989375DFB86}"/>
              </a:ext>
            </a:extLst>
          </p:cNvPr>
          <p:cNvPicPr>
            <a:picLocks noChangeAspect="1"/>
          </p:cNvPicPr>
          <p:nvPr/>
        </p:nvPicPr>
        <p:blipFill>
          <a:blip r:embed="rId3"/>
          <a:stretch>
            <a:fillRect/>
          </a:stretch>
        </p:blipFill>
        <p:spPr>
          <a:xfrm>
            <a:off x="740418" y="4532197"/>
            <a:ext cx="870770" cy="304769"/>
          </a:xfrm>
          <a:prstGeom prst="rect">
            <a:avLst/>
          </a:prstGeom>
        </p:spPr>
      </p:pic>
      <p:sp>
        <p:nvSpPr>
          <p:cNvPr id="8" name="TextBox 7">
            <a:extLst>
              <a:ext uri="{FF2B5EF4-FFF2-40B4-BE49-F238E27FC236}">
                <a16:creationId xmlns:a16="http://schemas.microsoft.com/office/drawing/2014/main" id="{673CF952-ED1E-FFF1-E745-1DF583E436DD}"/>
              </a:ext>
            </a:extLst>
          </p:cNvPr>
          <p:cNvSpPr txBox="1"/>
          <p:nvPr/>
        </p:nvSpPr>
        <p:spPr>
          <a:xfrm>
            <a:off x="670095" y="605065"/>
            <a:ext cx="6030852" cy="4124085"/>
          </a:xfrm>
          <a:prstGeom prst="rect">
            <a:avLst/>
          </a:prstGeom>
          <a:noFill/>
        </p:spPr>
        <p:txBody>
          <a:bodyPr wrap="square" lIns="251999" tIns="151200" rIns="72000" bIns="46800" rtlCol="0">
            <a:spAutoFit/>
          </a:bodyPr>
          <a:lstStyle/>
          <a:p>
            <a:pPr>
              <a:lnSpc>
                <a:spcPts val="10200"/>
              </a:lnSpc>
            </a:pPr>
            <a:r>
              <a:rPr lang="nl-NL" sz="9600" dirty="0">
                <a:solidFill>
                  <a:schemeClr val="bg1"/>
                </a:solidFill>
                <a:latin typeface="American Captain" pitchFamily="2" charset="77"/>
              </a:rPr>
              <a:t>Schwartz</a:t>
            </a:r>
          </a:p>
          <a:p>
            <a:pPr>
              <a:lnSpc>
                <a:spcPts val="10200"/>
              </a:lnSpc>
            </a:pPr>
            <a:r>
              <a:rPr lang="nl-NL" sz="9600" dirty="0">
                <a:solidFill>
                  <a:schemeClr val="bg1"/>
                </a:solidFill>
                <a:latin typeface="American Captain" pitchFamily="2" charset="77"/>
              </a:rPr>
              <a:t>Universal </a:t>
            </a:r>
            <a:r>
              <a:rPr lang="nl-NL" sz="9600" dirty="0" err="1">
                <a:solidFill>
                  <a:schemeClr val="bg1"/>
                </a:solidFill>
                <a:latin typeface="American Captain" pitchFamily="2" charset="77"/>
              </a:rPr>
              <a:t>Values</a:t>
            </a:r>
            <a:endParaRPr lang="en-NL" sz="9600" dirty="0">
              <a:solidFill>
                <a:schemeClr val="bg1"/>
              </a:solidFill>
              <a:latin typeface="American Captain" pitchFamily="2" charset="77"/>
            </a:endParaRPr>
          </a:p>
        </p:txBody>
      </p:sp>
    </p:spTree>
    <p:extLst>
      <p:ext uri="{BB962C8B-B14F-4D97-AF65-F5344CB8AC3E}">
        <p14:creationId xmlns:p14="http://schemas.microsoft.com/office/powerpoint/2010/main" val="2350041464"/>
      </p:ext>
    </p:extLst>
  </p:cSld>
  <p:clrMapOvr>
    <a:masterClrMapping/>
  </p:clrMapOvr>
  <p:extLst>
    <p:ext uri="{DCECCB84-F9BA-43D5-87BE-67443E8EF086}">
      <p15:sldGuideLst xmlns:p15="http://schemas.microsoft.com/office/powerpoint/2012/main">
        <p15:guide id="1" pos="2449">
          <p15:clr>
            <a:srgbClr val="FBAE40"/>
          </p15:clr>
        </p15:guide>
        <p15:guide id="2" pos="47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ordered Title Card Circle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62D1AC1-27FE-2010-F645-D8A6C34BEF54}"/>
              </a:ext>
            </a:extLst>
          </p:cNvPr>
          <p:cNvGrpSpPr/>
          <p:nvPr/>
        </p:nvGrpSpPr>
        <p:grpSpPr>
          <a:xfrm>
            <a:off x="-206239" y="759388"/>
            <a:ext cx="467777" cy="3969283"/>
            <a:chOff x="-223173" y="759388"/>
            <a:chExt cx="467777" cy="3969283"/>
          </a:xfrm>
        </p:grpSpPr>
        <p:sp>
          <p:nvSpPr>
            <p:cNvPr id="6" name="Oval 5">
              <a:extLst>
                <a:ext uri="{FF2B5EF4-FFF2-40B4-BE49-F238E27FC236}">
                  <a16:creationId xmlns:a16="http://schemas.microsoft.com/office/drawing/2014/main" id="{D9223210-CDC6-2A1E-25E4-F64B463E9F49}"/>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Oval 6">
              <a:extLst>
                <a:ext uri="{FF2B5EF4-FFF2-40B4-BE49-F238E27FC236}">
                  <a16:creationId xmlns:a16="http://schemas.microsoft.com/office/drawing/2014/main" id="{FF2CB8F9-BD1E-FD42-35E6-8CDBE392E5F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Oval 7">
              <a:extLst>
                <a:ext uri="{FF2B5EF4-FFF2-40B4-BE49-F238E27FC236}">
                  <a16:creationId xmlns:a16="http://schemas.microsoft.com/office/drawing/2014/main" id="{FC320A38-5C7B-1D37-9AD8-D193CB1084AD}"/>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Oval 8">
              <a:extLst>
                <a:ext uri="{FF2B5EF4-FFF2-40B4-BE49-F238E27FC236}">
                  <a16:creationId xmlns:a16="http://schemas.microsoft.com/office/drawing/2014/main" id="{96CBF34A-464E-13C3-9974-42EB69EC863F}"/>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Oval 9">
              <a:extLst>
                <a:ext uri="{FF2B5EF4-FFF2-40B4-BE49-F238E27FC236}">
                  <a16:creationId xmlns:a16="http://schemas.microsoft.com/office/drawing/2014/main" id="{5C3C8325-D899-EDD7-A8BD-947B8B24BBA8}"/>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Oval 10">
              <a:extLst>
                <a:ext uri="{FF2B5EF4-FFF2-40B4-BE49-F238E27FC236}">
                  <a16:creationId xmlns:a16="http://schemas.microsoft.com/office/drawing/2014/main" id="{38722114-D653-DC26-7DAE-A8FB82C7978F}"/>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Oval 11">
              <a:extLst>
                <a:ext uri="{FF2B5EF4-FFF2-40B4-BE49-F238E27FC236}">
                  <a16:creationId xmlns:a16="http://schemas.microsoft.com/office/drawing/2014/main" id="{1AC61B78-F449-C925-3546-A1B34B23F8DD}"/>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C08AB430-285E-06A3-1B84-8BC6AFAAC278}"/>
              </a:ext>
            </a:extLst>
          </p:cNvPr>
          <p:cNvGrpSpPr/>
          <p:nvPr/>
        </p:nvGrpSpPr>
        <p:grpSpPr>
          <a:xfrm>
            <a:off x="7524752" y="787133"/>
            <a:ext cx="467777" cy="3969283"/>
            <a:chOff x="-223173" y="759388"/>
            <a:chExt cx="467777" cy="3969283"/>
          </a:xfrm>
        </p:grpSpPr>
        <p:sp>
          <p:nvSpPr>
            <p:cNvPr id="14" name="Oval 13">
              <a:extLst>
                <a:ext uri="{FF2B5EF4-FFF2-40B4-BE49-F238E27FC236}">
                  <a16:creationId xmlns:a16="http://schemas.microsoft.com/office/drawing/2014/main" id="{FF92835C-2A27-77D9-F093-70DFA1359E50}"/>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Oval 14">
              <a:extLst>
                <a:ext uri="{FF2B5EF4-FFF2-40B4-BE49-F238E27FC236}">
                  <a16:creationId xmlns:a16="http://schemas.microsoft.com/office/drawing/2014/main" id="{E7092B30-E7AA-D312-0199-BDCA540FDEC4}"/>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Oval 15">
              <a:extLst>
                <a:ext uri="{FF2B5EF4-FFF2-40B4-BE49-F238E27FC236}">
                  <a16:creationId xmlns:a16="http://schemas.microsoft.com/office/drawing/2014/main" id="{DFD6FEAB-AE72-B4D1-9774-1EDA925B35DE}"/>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Oval 16">
              <a:extLst>
                <a:ext uri="{FF2B5EF4-FFF2-40B4-BE49-F238E27FC236}">
                  <a16:creationId xmlns:a16="http://schemas.microsoft.com/office/drawing/2014/main" id="{9F171CDC-C8D8-9B2F-E918-9AD543AC9CA7}"/>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Oval 17">
              <a:extLst>
                <a:ext uri="{FF2B5EF4-FFF2-40B4-BE49-F238E27FC236}">
                  <a16:creationId xmlns:a16="http://schemas.microsoft.com/office/drawing/2014/main" id="{D64FC999-98B3-E3DC-3FBB-9BD47D95E87D}"/>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Oval 18">
              <a:extLst>
                <a:ext uri="{FF2B5EF4-FFF2-40B4-BE49-F238E27FC236}">
                  <a16:creationId xmlns:a16="http://schemas.microsoft.com/office/drawing/2014/main" id="{6EC3659D-191A-91FA-C180-9FDAECC009BF}"/>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Oval 19">
              <a:extLst>
                <a:ext uri="{FF2B5EF4-FFF2-40B4-BE49-F238E27FC236}">
                  <a16:creationId xmlns:a16="http://schemas.microsoft.com/office/drawing/2014/main" id="{F77C22EA-226D-7266-F96E-D3C80948A222}"/>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1" name="Text Placeholder 22">
            <a:extLst>
              <a:ext uri="{FF2B5EF4-FFF2-40B4-BE49-F238E27FC236}">
                <a16:creationId xmlns:a16="http://schemas.microsoft.com/office/drawing/2014/main" id="{3FFC277E-B53B-969F-6CEC-2BDE32AF8175}"/>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182C473E-EE1A-4EA4-8F39-26D733C3B28F}"/>
              </a:ext>
            </a:extLst>
          </p:cNvPr>
          <p:cNvGrpSpPr/>
          <p:nvPr/>
        </p:nvGrpSpPr>
        <p:grpSpPr>
          <a:xfrm>
            <a:off x="-206239" y="759388"/>
            <a:ext cx="467777" cy="3969283"/>
            <a:chOff x="-223173" y="759388"/>
            <a:chExt cx="467777" cy="3969283"/>
          </a:xfrm>
        </p:grpSpPr>
        <p:sp>
          <p:nvSpPr>
            <p:cNvPr id="4" name="Oval 3">
              <a:extLst>
                <a:ext uri="{FF2B5EF4-FFF2-40B4-BE49-F238E27FC236}">
                  <a16:creationId xmlns:a16="http://schemas.microsoft.com/office/drawing/2014/main" id="{53F7F88D-7897-E1EC-7F64-AE2676980DC4}"/>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Oval 4">
              <a:extLst>
                <a:ext uri="{FF2B5EF4-FFF2-40B4-BE49-F238E27FC236}">
                  <a16:creationId xmlns:a16="http://schemas.microsoft.com/office/drawing/2014/main" id="{986D3A83-6327-1113-B76F-89A5F06B610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Oval 21">
              <a:extLst>
                <a:ext uri="{FF2B5EF4-FFF2-40B4-BE49-F238E27FC236}">
                  <a16:creationId xmlns:a16="http://schemas.microsoft.com/office/drawing/2014/main" id="{EEFB9605-1F29-6BCD-DAED-81DE27C1DF63}"/>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Oval 22">
              <a:extLst>
                <a:ext uri="{FF2B5EF4-FFF2-40B4-BE49-F238E27FC236}">
                  <a16:creationId xmlns:a16="http://schemas.microsoft.com/office/drawing/2014/main" id="{BD1ACDA6-E2B9-040D-D784-BBC71CA71EEA}"/>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Oval 23">
              <a:extLst>
                <a:ext uri="{FF2B5EF4-FFF2-40B4-BE49-F238E27FC236}">
                  <a16:creationId xmlns:a16="http://schemas.microsoft.com/office/drawing/2014/main" id="{77B9AC76-99A3-C652-216C-B5D053AC2ED7}"/>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Oval 24">
              <a:extLst>
                <a:ext uri="{FF2B5EF4-FFF2-40B4-BE49-F238E27FC236}">
                  <a16:creationId xmlns:a16="http://schemas.microsoft.com/office/drawing/2014/main" id="{491FC4BA-0F5E-37E6-B7EB-175E0EFFA063}"/>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Oval 25">
              <a:extLst>
                <a:ext uri="{FF2B5EF4-FFF2-40B4-BE49-F238E27FC236}">
                  <a16:creationId xmlns:a16="http://schemas.microsoft.com/office/drawing/2014/main" id="{376070CA-B7AE-58E7-D79B-87D08E55FBC4}"/>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0B7C29D0-99E2-9F6A-A2EC-B1C11B13D7D9}"/>
              </a:ext>
            </a:extLst>
          </p:cNvPr>
          <p:cNvGrpSpPr/>
          <p:nvPr/>
        </p:nvGrpSpPr>
        <p:grpSpPr>
          <a:xfrm>
            <a:off x="7524752" y="787133"/>
            <a:ext cx="467777" cy="3969283"/>
            <a:chOff x="-223173" y="759388"/>
            <a:chExt cx="467777" cy="3969283"/>
          </a:xfrm>
        </p:grpSpPr>
        <p:sp>
          <p:nvSpPr>
            <p:cNvPr id="28" name="Oval 27">
              <a:extLst>
                <a:ext uri="{FF2B5EF4-FFF2-40B4-BE49-F238E27FC236}">
                  <a16:creationId xmlns:a16="http://schemas.microsoft.com/office/drawing/2014/main" id="{01D8CCDB-A8FA-8031-CED9-F1C93C1F3308}"/>
                </a:ext>
              </a:extLst>
            </p:cNvPr>
            <p:cNvSpPr/>
            <p:nvPr/>
          </p:nvSpPr>
          <p:spPr>
            <a:xfrm>
              <a:off x="-223173" y="759388"/>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Oval 28">
              <a:extLst>
                <a:ext uri="{FF2B5EF4-FFF2-40B4-BE49-F238E27FC236}">
                  <a16:creationId xmlns:a16="http://schemas.microsoft.com/office/drawing/2014/main" id="{6555CC4E-58A9-347A-D4D1-B6A8D9B3E4A6}"/>
                </a:ext>
              </a:extLst>
            </p:cNvPr>
            <p:cNvSpPr/>
            <p:nvPr/>
          </p:nvSpPr>
          <p:spPr>
            <a:xfrm>
              <a:off x="-223173" y="1346545"/>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Oval 29">
              <a:extLst>
                <a:ext uri="{FF2B5EF4-FFF2-40B4-BE49-F238E27FC236}">
                  <a16:creationId xmlns:a16="http://schemas.microsoft.com/office/drawing/2014/main" id="{E4D8641D-D908-96AB-A912-961D791D64C4}"/>
                </a:ext>
              </a:extLst>
            </p:cNvPr>
            <p:cNvSpPr/>
            <p:nvPr/>
          </p:nvSpPr>
          <p:spPr>
            <a:xfrm>
              <a:off x="-210581" y="1933701"/>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Oval 30">
              <a:extLst>
                <a:ext uri="{FF2B5EF4-FFF2-40B4-BE49-F238E27FC236}">
                  <a16:creationId xmlns:a16="http://schemas.microsoft.com/office/drawing/2014/main" id="{7F6AE986-7A5F-3A1A-6BEB-34D18ACC399F}"/>
                </a:ext>
              </a:extLst>
            </p:cNvPr>
            <p:cNvSpPr/>
            <p:nvPr/>
          </p:nvSpPr>
          <p:spPr>
            <a:xfrm>
              <a:off x="-201742" y="2520857"/>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Oval 31">
              <a:extLst>
                <a:ext uri="{FF2B5EF4-FFF2-40B4-BE49-F238E27FC236}">
                  <a16:creationId xmlns:a16="http://schemas.microsoft.com/office/drawing/2014/main" id="{43A29EB3-3CDA-35CC-DFDB-E80AA153B7CA}"/>
                </a:ext>
              </a:extLst>
            </p:cNvPr>
            <p:cNvSpPr/>
            <p:nvPr/>
          </p:nvSpPr>
          <p:spPr>
            <a:xfrm>
              <a:off x="-201743" y="3108013"/>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Oval 32">
              <a:extLst>
                <a:ext uri="{FF2B5EF4-FFF2-40B4-BE49-F238E27FC236}">
                  <a16:creationId xmlns:a16="http://schemas.microsoft.com/office/drawing/2014/main" id="{118E709B-7164-1891-3101-F07892C4DD86}"/>
                </a:ext>
              </a:extLst>
            </p:cNvPr>
            <p:cNvSpPr/>
            <p:nvPr/>
          </p:nvSpPr>
          <p:spPr>
            <a:xfrm>
              <a:off x="-201743" y="3695170"/>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Oval 33">
              <a:extLst>
                <a:ext uri="{FF2B5EF4-FFF2-40B4-BE49-F238E27FC236}">
                  <a16:creationId xmlns:a16="http://schemas.microsoft.com/office/drawing/2014/main" id="{3978FCF8-0312-7DB0-8155-156179208EA7}"/>
                </a:ext>
              </a:extLst>
            </p:cNvPr>
            <p:cNvSpPr/>
            <p:nvPr/>
          </p:nvSpPr>
          <p:spPr>
            <a:xfrm>
              <a:off x="-201743" y="4282326"/>
              <a:ext cx="446346" cy="446345"/>
            </a:xfrm>
            <a:prstGeom prst="ellips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346901981"/>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ordered Title Card Square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47CDE47-A247-B4D9-6DAE-1A0561CE28D7}"/>
              </a:ext>
            </a:extLst>
          </p:cNvPr>
          <p:cNvGrpSpPr/>
          <p:nvPr/>
        </p:nvGrpSpPr>
        <p:grpSpPr>
          <a:xfrm>
            <a:off x="-214266" y="846908"/>
            <a:ext cx="428531" cy="3849734"/>
            <a:chOff x="-211217" y="823607"/>
            <a:chExt cx="428531" cy="3849734"/>
          </a:xfrm>
        </p:grpSpPr>
        <p:sp>
          <p:nvSpPr>
            <p:cNvPr id="6" name="Rounded Rectangle 5">
              <a:extLst>
                <a:ext uri="{FF2B5EF4-FFF2-40B4-BE49-F238E27FC236}">
                  <a16:creationId xmlns:a16="http://schemas.microsoft.com/office/drawing/2014/main" id="{AEBE7EDF-B153-09AC-7EAF-E22FA54E4732}"/>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Rounded Rectangle 6">
              <a:extLst>
                <a:ext uri="{FF2B5EF4-FFF2-40B4-BE49-F238E27FC236}">
                  <a16:creationId xmlns:a16="http://schemas.microsoft.com/office/drawing/2014/main" id="{0E136EA9-427D-FB1F-0AF7-5D099906298D}"/>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Rounded Rectangle 7">
              <a:extLst>
                <a:ext uri="{FF2B5EF4-FFF2-40B4-BE49-F238E27FC236}">
                  <a16:creationId xmlns:a16="http://schemas.microsoft.com/office/drawing/2014/main" id="{731D2881-BB10-5ECA-BDCF-414C13EEC220}"/>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Rounded Rectangle 8">
              <a:extLst>
                <a:ext uri="{FF2B5EF4-FFF2-40B4-BE49-F238E27FC236}">
                  <a16:creationId xmlns:a16="http://schemas.microsoft.com/office/drawing/2014/main" id="{BE8A130E-7DED-F6D0-1EC3-A1D621A6E5F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Rounded Rectangle 9">
              <a:extLst>
                <a:ext uri="{FF2B5EF4-FFF2-40B4-BE49-F238E27FC236}">
                  <a16:creationId xmlns:a16="http://schemas.microsoft.com/office/drawing/2014/main" id="{602EF693-0715-F65E-A4AB-82C5AF656806}"/>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Rounded Rectangle 10">
              <a:extLst>
                <a:ext uri="{FF2B5EF4-FFF2-40B4-BE49-F238E27FC236}">
                  <a16:creationId xmlns:a16="http://schemas.microsoft.com/office/drawing/2014/main" id="{329037B4-1885-5B44-A62D-23025EAA9D76}"/>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Rounded Rectangle 11">
              <a:extLst>
                <a:ext uri="{FF2B5EF4-FFF2-40B4-BE49-F238E27FC236}">
                  <a16:creationId xmlns:a16="http://schemas.microsoft.com/office/drawing/2014/main" id="{413DAAC8-A447-EFD4-58A8-03CA2FB74725}"/>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6AD7A663-55D3-8A74-1F85-FC07DC16C605}"/>
              </a:ext>
            </a:extLst>
          </p:cNvPr>
          <p:cNvGrpSpPr/>
          <p:nvPr/>
        </p:nvGrpSpPr>
        <p:grpSpPr>
          <a:xfrm>
            <a:off x="7544375" y="846908"/>
            <a:ext cx="428531" cy="3849734"/>
            <a:chOff x="-211217" y="823607"/>
            <a:chExt cx="428531" cy="3849734"/>
          </a:xfrm>
        </p:grpSpPr>
        <p:sp>
          <p:nvSpPr>
            <p:cNvPr id="14" name="Rounded Rectangle 13">
              <a:extLst>
                <a:ext uri="{FF2B5EF4-FFF2-40B4-BE49-F238E27FC236}">
                  <a16:creationId xmlns:a16="http://schemas.microsoft.com/office/drawing/2014/main" id="{67F0A7CA-905F-8431-6DCB-0D512084B587}"/>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Rounded Rectangle 14">
              <a:extLst>
                <a:ext uri="{FF2B5EF4-FFF2-40B4-BE49-F238E27FC236}">
                  <a16:creationId xmlns:a16="http://schemas.microsoft.com/office/drawing/2014/main" id="{71C05A53-A18F-864C-825D-B9C21E472182}"/>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Rounded Rectangle 15">
              <a:extLst>
                <a:ext uri="{FF2B5EF4-FFF2-40B4-BE49-F238E27FC236}">
                  <a16:creationId xmlns:a16="http://schemas.microsoft.com/office/drawing/2014/main" id="{A1A99929-70D9-CB3A-3064-03CFBD459C2E}"/>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Rounded Rectangle 16">
              <a:extLst>
                <a:ext uri="{FF2B5EF4-FFF2-40B4-BE49-F238E27FC236}">
                  <a16:creationId xmlns:a16="http://schemas.microsoft.com/office/drawing/2014/main" id="{840BF7CC-57C8-2ADD-20B6-D6377A9DDBE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Rounded Rectangle 17">
              <a:extLst>
                <a:ext uri="{FF2B5EF4-FFF2-40B4-BE49-F238E27FC236}">
                  <a16:creationId xmlns:a16="http://schemas.microsoft.com/office/drawing/2014/main" id="{484A5FB4-87F1-479D-1374-21A8A5160BA4}"/>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Rounded Rectangle 18">
              <a:extLst>
                <a:ext uri="{FF2B5EF4-FFF2-40B4-BE49-F238E27FC236}">
                  <a16:creationId xmlns:a16="http://schemas.microsoft.com/office/drawing/2014/main" id="{82751413-3C26-9B72-2C76-FD2FCAAB78D8}"/>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Rounded Rectangle 19">
              <a:extLst>
                <a:ext uri="{FF2B5EF4-FFF2-40B4-BE49-F238E27FC236}">
                  <a16:creationId xmlns:a16="http://schemas.microsoft.com/office/drawing/2014/main" id="{7CD065E2-72DF-2B16-0E3C-E4EAD26FDB49}"/>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1" name="Text Placeholder 22">
            <a:extLst>
              <a:ext uri="{FF2B5EF4-FFF2-40B4-BE49-F238E27FC236}">
                <a16:creationId xmlns:a16="http://schemas.microsoft.com/office/drawing/2014/main" id="{E10EE069-10A3-459D-27CB-66666B780CB4}"/>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48E35F68-6F41-66A7-3DC5-78A514F8956B}"/>
              </a:ext>
            </a:extLst>
          </p:cNvPr>
          <p:cNvGrpSpPr/>
          <p:nvPr/>
        </p:nvGrpSpPr>
        <p:grpSpPr>
          <a:xfrm>
            <a:off x="-214266" y="846908"/>
            <a:ext cx="428531" cy="3849734"/>
            <a:chOff x="-211217" y="823607"/>
            <a:chExt cx="428531" cy="3849734"/>
          </a:xfrm>
        </p:grpSpPr>
        <p:sp>
          <p:nvSpPr>
            <p:cNvPr id="4" name="Rounded Rectangle 3">
              <a:extLst>
                <a:ext uri="{FF2B5EF4-FFF2-40B4-BE49-F238E27FC236}">
                  <a16:creationId xmlns:a16="http://schemas.microsoft.com/office/drawing/2014/main" id="{8CA8BE51-183A-2F07-0B1B-24B20332B6BE}"/>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ounded Rectangle 4">
              <a:extLst>
                <a:ext uri="{FF2B5EF4-FFF2-40B4-BE49-F238E27FC236}">
                  <a16:creationId xmlns:a16="http://schemas.microsoft.com/office/drawing/2014/main" id="{B3C974BE-D218-805B-7088-B33D970B91F4}"/>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Rounded Rectangle 21">
              <a:extLst>
                <a:ext uri="{FF2B5EF4-FFF2-40B4-BE49-F238E27FC236}">
                  <a16:creationId xmlns:a16="http://schemas.microsoft.com/office/drawing/2014/main" id="{A61B9250-01C0-A54A-A7E1-CB34A474E3C0}"/>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Rounded Rectangle 22">
              <a:extLst>
                <a:ext uri="{FF2B5EF4-FFF2-40B4-BE49-F238E27FC236}">
                  <a16:creationId xmlns:a16="http://schemas.microsoft.com/office/drawing/2014/main" id="{7AA67AB4-1996-EE35-C5DD-D9DF37C4D8F5}"/>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Rounded Rectangle 23">
              <a:extLst>
                <a:ext uri="{FF2B5EF4-FFF2-40B4-BE49-F238E27FC236}">
                  <a16:creationId xmlns:a16="http://schemas.microsoft.com/office/drawing/2014/main" id="{75A0C465-45F5-9EA9-C818-BEA039F9B373}"/>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Rounded Rectangle 24">
              <a:extLst>
                <a:ext uri="{FF2B5EF4-FFF2-40B4-BE49-F238E27FC236}">
                  <a16:creationId xmlns:a16="http://schemas.microsoft.com/office/drawing/2014/main" id="{7B838386-1DC4-8C37-D58E-75A870ACEB2C}"/>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Rounded Rectangle 25">
              <a:extLst>
                <a:ext uri="{FF2B5EF4-FFF2-40B4-BE49-F238E27FC236}">
                  <a16:creationId xmlns:a16="http://schemas.microsoft.com/office/drawing/2014/main" id="{B20760EB-63FE-51CF-6FF4-4C9C6AF4CFAB}"/>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8F5663F5-BF2F-955E-E1E5-245170AF1E22}"/>
              </a:ext>
            </a:extLst>
          </p:cNvPr>
          <p:cNvGrpSpPr/>
          <p:nvPr/>
        </p:nvGrpSpPr>
        <p:grpSpPr>
          <a:xfrm>
            <a:off x="7544375" y="846908"/>
            <a:ext cx="428531" cy="3849734"/>
            <a:chOff x="-211217" y="823607"/>
            <a:chExt cx="428531" cy="3849734"/>
          </a:xfrm>
        </p:grpSpPr>
        <p:sp>
          <p:nvSpPr>
            <p:cNvPr id="28" name="Rounded Rectangle 27">
              <a:extLst>
                <a:ext uri="{FF2B5EF4-FFF2-40B4-BE49-F238E27FC236}">
                  <a16:creationId xmlns:a16="http://schemas.microsoft.com/office/drawing/2014/main" id="{8AE19D08-CDAB-8954-6129-0F83AF6E6388}"/>
                </a:ext>
              </a:extLst>
            </p:cNvPr>
            <p:cNvSpPr/>
            <p:nvPr/>
          </p:nvSpPr>
          <p:spPr>
            <a:xfrm>
              <a:off x="-211217" y="82360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Rounded Rectangle 28">
              <a:extLst>
                <a:ext uri="{FF2B5EF4-FFF2-40B4-BE49-F238E27FC236}">
                  <a16:creationId xmlns:a16="http://schemas.microsoft.com/office/drawing/2014/main" id="{0BF0F205-CD2D-9766-1999-6391F437C6B5}"/>
                </a:ext>
              </a:extLst>
            </p:cNvPr>
            <p:cNvSpPr/>
            <p:nvPr/>
          </p:nvSpPr>
          <p:spPr>
            <a:xfrm>
              <a:off x="-209163" y="139481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Rounded Rectangle 29">
              <a:extLst>
                <a:ext uri="{FF2B5EF4-FFF2-40B4-BE49-F238E27FC236}">
                  <a16:creationId xmlns:a16="http://schemas.microsoft.com/office/drawing/2014/main" id="{4ACDF134-3501-BD70-FD9F-FD81418F3B81}"/>
                </a:ext>
              </a:extLst>
            </p:cNvPr>
            <p:cNvSpPr/>
            <p:nvPr/>
          </p:nvSpPr>
          <p:spPr>
            <a:xfrm>
              <a:off x="-211217" y="196604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Rounded Rectangle 30">
              <a:extLst>
                <a:ext uri="{FF2B5EF4-FFF2-40B4-BE49-F238E27FC236}">
                  <a16:creationId xmlns:a16="http://schemas.microsoft.com/office/drawing/2014/main" id="{68432012-B56E-25F4-337A-44DB945E85D7}"/>
                </a:ext>
              </a:extLst>
            </p:cNvPr>
            <p:cNvSpPr/>
            <p:nvPr/>
          </p:nvSpPr>
          <p:spPr>
            <a:xfrm>
              <a:off x="-207955" y="2537257"/>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Rounded Rectangle 31">
              <a:extLst>
                <a:ext uri="{FF2B5EF4-FFF2-40B4-BE49-F238E27FC236}">
                  <a16:creationId xmlns:a16="http://schemas.microsoft.com/office/drawing/2014/main" id="{BA62EE74-5103-C521-A918-3642C754ED69}"/>
                </a:ext>
              </a:extLst>
            </p:cNvPr>
            <p:cNvSpPr/>
            <p:nvPr/>
          </p:nvSpPr>
          <p:spPr>
            <a:xfrm>
              <a:off x="-205689" y="3108473"/>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Rounded Rectangle 32">
              <a:extLst>
                <a:ext uri="{FF2B5EF4-FFF2-40B4-BE49-F238E27FC236}">
                  <a16:creationId xmlns:a16="http://schemas.microsoft.com/office/drawing/2014/main" id="{5B9E8AFE-C11E-A838-7A2E-7B0D463715C8}"/>
                </a:ext>
              </a:extLst>
            </p:cNvPr>
            <p:cNvSpPr/>
            <p:nvPr/>
          </p:nvSpPr>
          <p:spPr>
            <a:xfrm>
              <a:off x="-211217" y="3679690"/>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Rounded Rectangle 33">
              <a:extLst>
                <a:ext uri="{FF2B5EF4-FFF2-40B4-BE49-F238E27FC236}">
                  <a16:creationId xmlns:a16="http://schemas.microsoft.com/office/drawing/2014/main" id="{B8F63335-A6DB-8E92-BBC8-3B640379893B}"/>
                </a:ext>
              </a:extLst>
            </p:cNvPr>
            <p:cNvSpPr/>
            <p:nvPr/>
          </p:nvSpPr>
          <p:spPr>
            <a:xfrm>
              <a:off x="-205121" y="4250906"/>
              <a:ext cx="422435" cy="422435"/>
            </a:xfrm>
            <a:prstGeom prst="roundRect">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15298178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ordered Title Card Suns">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E6F3569-BABD-E488-57B8-7BF7B580BBA9}"/>
              </a:ext>
            </a:extLst>
          </p:cNvPr>
          <p:cNvGrpSpPr/>
          <p:nvPr/>
        </p:nvGrpSpPr>
        <p:grpSpPr>
          <a:xfrm>
            <a:off x="7477605" y="902073"/>
            <a:ext cx="562071" cy="3739403"/>
            <a:chOff x="-274986" y="1188204"/>
            <a:chExt cx="562071" cy="3739403"/>
          </a:xfrm>
        </p:grpSpPr>
        <p:sp>
          <p:nvSpPr>
            <p:cNvPr id="6" name="Sun 5">
              <a:extLst>
                <a:ext uri="{FF2B5EF4-FFF2-40B4-BE49-F238E27FC236}">
                  <a16:creationId xmlns:a16="http://schemas.microsoft.com/office/drawing/2014/main" id="{7EE67E77-65A0-F7ED-58B5-76D9651D17AC}"/>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7" name="Sun 6">
              <a:extLst>
                <a:ext uri="{FF2B5EF4-FFF2-40B4-BE49-F238E27FC236}">
                  <a16:creationId xmlns:a16="http://schemas.microsoft.com/office/drawing/2014/main" id="{E36972B0-18D4-4D4F-9D10-BCC1E6E3D075}"/>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8" name="Sun 7">
              <a:extLst>
                <a:ext uri="{FF2B5EF4-FFF2-40B4-BE49-F238E27FC236}">
                  <a16:creationId xmlns:a16="http://schemas.microsoft.com/office/drawing/2014/main" id="{8664689A-D5D8-723D-FC37-282E68D7193F}"/>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9" name="Sun 8">
              <a:extLst>
                <a:ext uri="{FF2B5EF4-FFF2-40B4-BE49-F238E27FC236}">
                  <a16:creationId xmlns:a16="http://schemas.microsoft.com/office/drawing/2014/main" id="{3B1F17E8-7E1B-93E9-9B7E-574460CF976C}"/>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0" name="Sun 9">
              <a:extLst>
                <a:ext uri="{FF2B5EF4-FFF2-40B4-BE49-F238E27FC236}">
                  <a16:creationId xmlns:a16="http://schemas.microsoft.com/office/drawing/2014/main" id="{AF396964-0035-C7CB-589E-86C29DC6F726}"/>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1" name="Sun 10">
              <a:extLst>
                <a:ext uri="{FF2B5EF4-FFF2-40B4-BE49-F238E27FC236}">
                  <a16:creationId xmlns:a16="http://schemas.microsoft.com/office/drawing/2014/main" id="{286184B9-027C-9D7D-2C82-7DE8364D8284}"/>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grpSp>
        <p:nvGrpSpPr>
          <p:cNvPr id="12" name="Group 11">
            <a:extLst>
              <a:ext uri="{FF2B5EF4-FFF2-40B4-BE49-F238E27FC236}">
                <a16:creationId xmlns:a16="http://schemas.microsoft.com/office/drawing/2014/main" id="{B59079E1-6409-FBDA-2483-0881CCABA53A}"/>
              </a:ext>
            </a:extLst>
          </p:cNvPr>
          <p:cNvGrpSpPr/>
          <p:nvPr/>
        </p:nvGrpSpPr>
        <p:grpSpPr>
          <a:xfrm>
            <a:off x="-264102" y="917460"/>
            <a:ext cx="562071" cy="3739403"/>
            <a:chOff x="-274986" y="1188204"/>
            <a:chExt cx="562071" cy="3739403"/>
          </a:xfrm>
        </p:grpSpPr>
        <p:sp>
          <p:nvSpPr>
            <p:cNvPr id="13" name="Sun 12">
              <a:extLst>
                <a:ext uri="{FF2B5EF4-FFF2-40B4-BE49-F238E27FC236}">
                  <a16:creationId xmlns:a16="http://schemas.microsoft.com/office/drawing/2014/main" id="{1B8768D7-F6A9-F500-F1D2-061E08507322}"/>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4" name="Sun 13">
              <a:extLst>
                <a:ext uri="{FF2B5EF4-FFF2-40B4-BE49-F238E27FC236}">
                  <a16:creationId xmlns:a16="http://schemas.microsoft.com/office/drawing/2014/main" id="{8E3BD2BA-B683-4CE9-9977-C3E23420D484}"/>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5" name="Sun 14">
              <a:extLst>
                <a:ext uri="{FF2B5EF4-FFF2-40B4-BE49-F238E27FC236}">
                  <a16:creationId xmlns:a16="http://schemas.microsoft.com/office/drawing/2014/main" id="{4D35F4D5-333A-1E6D-0C29-2FD32742F553}"/>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6" name="Sun 15">
              <a:extLst>
                <a:ext uri="{FF2B5EF4-FFF2-40B4-BE49-F238E27FC236}">
                  <a16:creationId xmlns:a16="http://schemas.microsoft.com/office/drawing/2014/main" id="{793C110B-A53E-D3B1-325B-D11C3C9C6CFF}"/>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7" name="Sun 16">
              <a:extLst>
                <a:ext uri="{FF2B5EF4-FFF2-40B4-BE49-F238E27FC236}">
                  <a16:creationId xmlns:a16="http://schemas.microsoft.com/office/drawing/2014/main" id="{349DBFB7-765C-D632-DB16-25CEF646CBBF}"/>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18" name="Sun 17">
              <a:extLst>
                <a:ext uri="{FF2B5EF4-FFF2-40B4-BE49-F238E27FC236}">
                  <a16:creationId xmlns:a16="http://schemas.microsoft.com/office/drawing/2014/main" id="{7D97F4FF-7466-B443-D90D-E9DC54C4BA00}"/>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sp>
        <p:nvSpPr>
          <p:cNvPr id="19" name="Text Placeholder 22">
            <a:extLst>
              <a:ext uri="{FF2B5EF4-FFF2-40B4-BE49-F238E27FC236}">
                <a16:creationId xmlns:a16="http://schemas.microsoft.com/office/drawing/2014/main" id="{E0571CD3-D8C9-7A07-6992-52A62D28C5C6}"/>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3" name="Group 2">
            <a:extLst>
              <a:ext uri="{FF2B5EF4-FFF2-40B4-BE49-F238E27FC236}">
                <a16:creationId xmlns:a16="http://schemas.microsoft.com/office/drawing/2014/main" id="{98D7B091-6FAD-681C-A74E-8F124744D7C5}"/>
              </a:ext>
            </a:extLst>
          </p:cNvPr>
          <p:cNvGrpSpPr/>
          <p:nvPr/>
        </p:nvGrpSpPr>
        <p:grpSpPr>
          <a:xfrm>
            <a:off x="7477605" y="902073"/>
            <a:ext cx="562071" cy="3739403"/>
            <a:chOff x="-274986" y="1188204"/>
            <a:chExt cx="562071" cy="3739403"/>
          </a:xfrm>
        </p:grpSpPr>
        <p:sp>
          <p:nvSpPr>
            <p:cNvPr id="4" name="Sun 3">
              <a:extLst>
                <a:ext uri="{FF2B5EF4-FFF2-40B4-BE49-F238E27FC236}">
                  <a16:creationId xmlns:a16="http://schemas.microsoft.com/office/drawing/2014/main" id="{2AB50885-3F71-9316-B384-DFCDB00CB88E}"/>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5" name="Sun 4">
              <a:extLst>
                <a:ext uri="{FF2B5EF4-FFF2-40B4-BE49-F238E27FC236}">
                  <a16:creationId xmlns:a16="http://schemas.microsoft.com/office/drawing/2014/main" id="{40B7C2B2-F8DF-8B3D-B4F8-8DFE3666A239}"/>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0" name="Sun 19">
              <a:extLst>
                <a:ext uri="{FF2B5EF4-FFF2-40B4-BE49-F238E27FC236}">
                  <a16:creationId xmlns:a16="http://schemas.microsoft.com/office/drawing/2014/main" id="{81317A45-3671-B55A-E6D1-35431C289200}"/>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1" name="Sun 20">
              <a:extLst>
                <a:ext uri="{FF2B5EF4-FFF2-40B4-BE49-F238E27FC236}">
                  <a16:creationId xmlns:a16="http://schemas.microsoft.com/office/drawing/2014/main" id="{4365B06F-EFB5-1452-B679-29DF5DCE9AC3}"/>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2" name="Sun 21">
              <a:extLst>
                <a:ext uri="{FF2B5EF4-FFF2-40B4-BE49-F238E27FC236}">
                  <a16:creationId xmlns:a16="http://schemas.microsoft.com/office/drawing/2014/main" id="{57539536-0929-621D-C08E-C7A056B37B62}"/>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3" name="Sun 22">
              <a:extLst>
                <a:ext uri="{FF2B5EF4-FFF2-40B4-BE49-F238E27FC236}">
                  <a16:creationId xmlns:a16="http://schemas.microsoft.com/office/drawing/2014/main" id="{21BBF951-98AD-CB27-CAED-DDA51B14DF62}"/>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grpSp>
        <p:nvGrpSpPr>
          <p:cNvPr id="24" name="Group 23">
            <a:extLst>
              <a:ext uri="{FF2B5EF4-FFF2-40B4-BE49-F238E27FC236}">
                <a16:creationId xmlns:a16="http://schemas.microsoft.com/office/drawing/2014/main" id="{775E4DFD-924F-3242-5C55-5300D8F6F843}"/>
              </a:ext>
            </a:extLst>
          </p:cNvPr>
          <p:cNvGrpSpPr/>
          <p:nvPr/>
        </p:nvGrpSpPr>
        <p:grpSpPr>
          <a:xfrm>
            <a:off x="-264102" y="917460"/>
            <a:ext cx="562071" cy="3739403"/>
            <a:chOff x="-274986" y="1188204"/>
            <a:chExt cx="562071" cy="3739403"/>
          </a:xfrm>
        </p:grpSpPr>
        <p:sp>
          <p:nvSpPr>
            <p:cNvPr id="25" name="Sun 24">
              <a:extLst>
                <a:ext uri="{FF2B5EF4-FFF2-40B4-BE49-F238E27FC236}">
                  <a16:creationId xmlns:a16="http://schemas.microsoft.com/office/drawing/2014/main" id="{206F9557-4E1D-96D4-7218-B42F835FF4F3}"/>
                </a:ext>
              </a:extLst>
            </p:cNvPr>
            <p:cNvSpPr/>
            <p:nvPr/>
          </p:nvSpPr>
          <p:spPr>
            <a:xfrm>
              <a:off x="-272839" y="1188204"/>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6" name="Sun 25">
              <a:extLst>
                <a:ext uri="{FF2B5EF4-FFF2-40B4-BE49-F238E27FC236}">
                  <a16:creationId xmlns:a16="http://schemas.microsoft.com/office/drawing/2014/main" id="{47927E06-76BB-D5EC-4D1D-BA67E01AB56B}"/>
                </a:ext>
              </a:extLst>
            </p:cNvPr>
            <p:cNvSpPr/>
            <p:nvPr/>
          </p:nvSpPr>
          <p:spPr>
            <a:xfrm>
              <a:off x="-272838" y="183216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7" name="Sun 26">
              <a:extLst>
                <a:ext uri="{FF2B5EF4-FFF2-40B4-BE49-F238E27FC236}">
                  <a16:creationId xmlns:a16="http://schemas.microsoft.com/office/drawing/2014/main" id="{D3AC61BA-DCA4-9D0F-F20A-9A7933F327FD}"/>
                </a:ext>
              </a:extLst>
            </p:cNvPr>
            <p:cNvSpPr/>
            <p:nvPr/>
          </p:nvSpPr>
          <p:spPr>
            <a:xfrm>
              <a:off x="-274986" y="2463237"/>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8" name="Sun 27">
              <a:extLst>
                <a:ext uri="{FF2B5EF4-FFF2-40B4-BE49-F238E27FC236}">
                  <a16:creationId xmlns:a16="http://schemas.microsoft.com/office/drawing/2014/main" id="{3AB4F342-7509-7F86-01B6-9147F51449BE}"/>
                </a:ext>
              </a:extLst>
            </p:cNvPr>
            <p:cNvSpPr/>
            <p:nvPr/>
          </p:nvSpPr>
          <p:spPr>
            <a:xfrm>
              <a:off x="-274986" y="3107196"/>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29" name="Sun 28">
              <a:extLst>
                <a:ext uri="{FF2B5EF4-FFF2-40B4-BE49-F238E27FC236}">
                  <a16:creationId xmlns:a16="http://schemas.microsoft.com/office/drawing/2014/main" id="{E508B18C-CB39-4A7F-4414-C384CCBB1C20}"/>
                </a:ext>
              </a:extLst>
            </p:cNvPr>
            <p:cNvSpPr/>
            <p:nvPr/>
          </p:nvSpPr>
          <p:spPr>
            <a:xfrm>
              <a:off x="-274986" y="3747943"/>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sp>
          <p:nvSpPr>
            <p:cNvPr id="30" name="Sun 29">
              <a:extLst>
                <a:ext uri="{FF2B5EF4-FFF2-40B4-BE49-F238E27FC236}">
                  <a16:creationId xmlns:a16="http://schemas.microsoft.com/office/drawing/2014/main" id="{81E23968-B886-E6A1-3516-CECE53979875}"/>
                </a:ext>
              </a:extLst>
            </p:cNvPr>
            <p:cNvSpPr/>
            <p:nvPr/>
          </p:nvSpPr>
          <p:spPr>
            <a:xfrm>
              <a:off x="-274986" y="4388690"/>
              <a:ext cx="559923" cy="538917"/>
            </a:xfrm>
            <a:prstGeom prst="su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dirty="0"/>
            </a:p>
          </p:txBody>
        </p:sp>
      </p:grpSp>
    </p:spTree>
    <p:extLst>
      <p:ext uri="{BB962C8B-B14F-4D97-AF65-F5344CB8AC3E}">
        <p14:creationId xmlns:p14="http://schemas.microsoft.com/office/powerpoint/2010/main" val="18288763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ordered Title Card Inverted Triangles">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EFAE93FE-BA28-E72E-B2C8-96C6D7B51B8E}"/>
              </a:ext>
            </a:extLst>
          </p:cNvPr>
          <p:cNvGrpSpPr/>
          <p:nvPr/>
        </p:nvGrpSpPr>
        <p:grpSpPr>
          <a:xfrm>
            <a:off x="-310353" y="934410"/>
            <a:ext cx="654574" cy="3707648"/>
            <a:chOff x="-334760" y="912619"/>
            <a:chExt cx="654574" cy="3707648"/>
          </a:xfrm>
        </p:grpSpPr>
        <p:sp>
          <p:nvSpPr>
            <p:cNvPr id="20" name="Triangle 3">
              <a:extLst>
                <a:ext uri="{FF2B5EF4-FFF2-40B4-BE49-F238E27FC236}">
                  <a16:creationId xmlns:a16="http://schemas.microsoft.com/office/drawing/2014/main" id="{B7099ABF-BACD-66CD-189D-C1E90060EAEC}"/>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Triangle 25">
              <a:extLst>
                <a:ext uri="{FF2B5EF4-FFF2-40B4-BE49-F238E27FC236}">
                  <a16:creationId xmlns:a16="http://schemas.microsoft.com/office/drawing/2014/main" id="{6327ABA0-8198-A73D-6B41-E8B3527AAE6E}"/>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Triangle 26">
              <a:extLst>
                <a:ext uri="{FF2B5EF4-FFF2-40B4-BE49-F238E27FC236}">
                  <a16:creationId xmlns:a16="http://schemas.microsoft.com/office/drawing/2014/main" id="{82C76CB7-DEAE-78B2-FCCF-B8FD45C85278}"/>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Triangle 27">
              <a:extLst>
                <a:ext uri="{FF2B5EF4-FFF2-40B4-BE49-F238E27FC236}">
                  <a16:creationId xmlns:a16="http://schemas.microsoft.com/office/drawing/2014/main" id="{285FF260-BFAB-FA45-6111-BFBA46D7B134}"/>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Triangle 28">
              <a:extLst>
                <a:ext uri="{FF2B5EF4-FFF2-40B4-BE49-F238E27FC236}">
                  <a16:creationId xmlns:a16="http://schemas.microsoft.com/office/drawing/2014/main" id="{85D3A30E-805D-05F5-0BAB-549D133A8859}"/>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Triangle 29">
              <a:extLst>
                <a:ext uri="{FF2B5EF4-FFF2-40B4-BE49-F238E27FC236}">
                  <a16:creationId xmlns:a16="http://schemas.microsoft.com/office/drawing/2014/main" id="{B0EBA65A-C541-37D8-B776-818D98A043A7}"/>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6" name="Group 25">
            <a:extLst>
              <a:ext uri="{FF2B5EF4-FFF2-40B4-BE49-F238E27FC236}">
                <a16:creationId xmlns:a16="http://schemas.microsoft.com/office/drawing/2014/main" id="{C6FB21FA-4E76-E726-7A5D-40D93ADA83BD}"/>
              </a:ext>
            </a:extLst>
          </p:cNvPr>
          <p:cNvGrpSpPr/>
          <p:nvPr/>
        </p:nvGrpSpPr>
        <p:grpSpPr>
          <a:xfrm>
            <a:off x="7431354" y="934409"/>
            <a:ext cx="654574" cy="3707648"/>
            <a:chOff x="-334760" y="912619"/>
            <a:chExt cx="654574" cy="3707648"/>
          </a:xfrm>
        </p:grpSpPr>
        <p:sp>
          <p:nvSpPr>
            <p:cNvPr id="27" name="Triangle 3">
              <a:extLst>
                <a:ext uri="{FF2B5EF4-FFF2-40B4-BE49-F238E27FC236}">
                  <a16:creationId xmlns:a16="http://schemas.microsoft.com/office/drawing/2014/main" id="{6BA83E5A-E570-0A82-BEC7-0686F6CD9176}"/>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8" name="Triangle 25">
              <a:extLst>
                <a:ext uri="{FF2B5EF4-FFF2-40B4-BE49-F238E27FC236}">
                  <a16:creationId xmlns:a16="http://schemas.microsoft.com/office/drawing/2014/main" id="{4FF182E4-CB92-07FD-DC09-48A81F27AF37}"/>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Triangle 26">
              <a:extLst>
                <a:ext uri="{FF2B5EF4-FFF2-40B4-BE49-F238E27FC236}">
                  <a16:creationId xmlns:a16="http://schemas.microsoft.com/office/drawing/2014/main" id="{506D5B7A-BAEB-FFAD-DACA-9F550C7E9248}"/>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Triangle 27">
              <a:extLst>
                <a:ext uri="{FF2B5EF4-FFF2-40B4-BE49-F238E27FC236}">
                  <a16:creationId xmlns:a16="http://schemas.microsoft.com/office/drawing/2014/main" id="{3CC24DEF-8EEA-890F-3CD0-CA6F23856D3D}"/>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Triangle 28">
              <a:extLst>
                <a:ext uri="{FF2B5EF4-FFF2-40B4-BE49-F238E27FC236}">
                  <a16:creationId xmlns:a16="http://schemas.microsoft.com/office/drawing/2014/main" id="{E887FAD1-C238-23EB-41B4-4F40DDF86560}"/>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Triangle 29">
              <a:extLst>
                <a:ext uri="{FF2B5EF4-FFF2-40B4-BE49-F238E27FC236}">
                  <a16:creationId xmlns:a16="http://schemas.microsoft.com/office/drawing/2014/main" id="{20291C11-201C-5A48-4F70-EB42EBA72B74}"/>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33" name="Text Placeholder 22">
            <a:extLst>
              <a:ext uri="{FF2B5EF4-FFF2-40B4-BE49-F238E27FC236}">
                <a16:creationId xmlns:a16="http://schemas.microsoft.com/office/drawing/2014/main" id="{D9A77C94-82F7-FE25-6B27-574431D6C3F5}"/>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E74679B2-8EAB-224F-1119-6593CAD43E81}"/>
              </a:ext>
            </a:extLst>
          </p:cNvPr>
          <p:cNvGrpSpPr/>
          <p:nvPr/>
        </p:nvGrpSpPr>
        <p:grpSpPr>
          <a:xfrm>
            <a:off x="-310353" y="934410"/>
            <a:ext cx="654574" cy="3707648"/>
            <a:chOff x="-334760" y="912619"/>
            <a:chExt cx="654574" cy="3707648"/>
          </a:xfrm>
        </p:grpSpPr>
        <p:sp>
          <p:nvSpPr>
            <p:cNvPr id="3" name="Triangle 3">
              <a:extLst>
                <a:ext uri="{FF2B5EF4-FFF2-40B4-BE49-F238E27FC236}">
                  <a16:creationId xmlns:a16="http://schemas.microsoft.com/office/drawing/2014/main" id="{208EEAA4-D662-E524-E36F-8D5063945A3A}"/>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Triangle 25">
              <a:extLst>
                <a:ext uri="{FF2B5EF4-FFF2-40B4-BE49-F238E27FC236}">
                  <a16:creationId xmlns:a16="http://schemas.microsoft.com/office/drawing/2014/main" id="{9C365D78-A413-C70A-F824-1E9851CA66EE}"/>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Triangle 26">
              <a:extLst>
                <a:ext uri="{FF2B5EF4-FFF2-40B4-BE49-F238E27FC236}">
                  <a16:creationId xmlns:a16="http://schemas.microsoft.com/office/drawing/2014/main" id="{4503D7B2-4994-A25B-0AE0-C6A914718F15}"/>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6" name="Triangle 27">
              <a:extLst>
                <a:ext uri="{FF2B5EF4-FFF2-40B4-BE49-F238E27FC236}">
                  <a16:creationId xmlns:a16="http://schemas.microsoft.com/office/drawing/2014/main" id="{2B5A0EB9-A3FC-246E-0122-9188DA9A8C0E}"/>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7" name="Triangle 28">
              <a:extLst>
                <a:ext uri="{FF2B5EF4-FFF2-40B4-BE49-F238E27FC236}">
                  <a16:creationId xmlns:a16="http://schemas.microsoft.com/office/drawing/2014/main" id="{A75EA991-6BF9-0376-81CA-907D6DEEC69E}"/>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Triangle 29">
              <a:extLst>
                <a:ext uri="{FF2B5EF4-FFF2-40B4-BE49-F238E27FC236}">
                  <a16:creationId xmlns:a16="http://schemas.microsoft.com/office/drawing/2014/main" id="{B01AA91D-6A6E-C484-B0D8-FC6F8187917C}"/>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9" name="Group 8">
            <a:extLst>
              <a:ext uri="{FF2B5EF4-FFF2-40B4-BE49-F238E27FC236}">
                <a16:creationId xmlns:a16="http://schemas.microsoft.com/office/drawing/2014/main" id="{CE64DC4B-F528-636B-96BA-132EA0D4647C}"/>
              </a:ext>
            </a:extLst>
          </p:cNvPr>
          <p:cNvGrpSpPr/>
          <p:nvPr/>
        </p:nvGrpSpPr>
        <p:grpSpPr>
          <a:xfrm>
            <a:off x="7431354" y="934409"/>
            <a:ext cx="654574" cy="3707648"/>
            <a:chOff x="-334760" y="912619"/>
            <a:chExt cx="654574" cy="3707648"/>
          </a:xfrm>
        </p:grpSpPr>
        <p:sp>
          <p:nvSpPr>
            <p:cNvPr id="10" name="Triangle 3">
              <a:extLst>
                <a:ext uri="{FF2B5EF4-FFF2-40B4-BE49-F238E27FC236}">
                  <a16:creationId xmlns:a16="http://schemas.microsoft.com/office/drawing/2014/main" id="{3968C15E-F63A-9471-CD5D-310A6A14A24B}"/>
                </a:ext>
              </a:extLst>
            </p:cNvPr>
            <p:cNvSpPr/>
            <p:nvPr/>
          </p:nvSpPr>
          <p:spPr>
            <a:xfrm rot="10800000">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Triangle 25">
              <a:extLst>
                <a:ext uri="{FF2B5EF4-FFF2-40B4-BE49-F238E27FC236}">
                  <a16:creationId xmlns:a16="http://schemas.microsoft.com/office/drawing/2014/main" id="{00A06B46-C9C7-49EB-1F80-959EBAFCAB5F}"/>
                </a:ext>
              </a:extLst>
            </p:cNvPr>
            <p:cNvSpPr/>
            <p:nvPr/>
          </p:nvSpPr>
          <p:spPr>
            <a:xfrm rot="10800000">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Triangle 26">
              <a:extLst>
                <a:ext uri="{FF2B5EF4-FFF2-40B4-BE49-F238E27FC236}">
                  <a16:creationId xmlns:a16="http://schemas.microsoft.com/office/drawing/2014/main" id="{41295F3A-D8AD-AF2E-B2FF-A34543687BEB}"/>
                </a:ext>
              </a:extLst>
            </p:cNvPr>
            <p:cNvSpPr/>
            <p:nvPr/>
          </p:nvSpPr>
          <p:spPr>
            <a:xfrm rot="10800000">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3" name="Triangle 27">
              <a:extLst>
                <a:ext uri="{FF2B5EF4-FFF2-40B4-BE49-F238E27FC236}">
                  <a16:creationId xmlns:a16="http://schemas.microsoft.com/office/drawing/2014/main" id="{21C739F5-E66F-618D-1224-F5EF62CCC0B7}"/>
                </a:ext>
              </a:extLst>
            </p:cNvPr>
            <p:cNvSpPr/>
            <p:nvPr/>
          </p:nvSpPr>
          <p:spPr>
            <a:xfrm rot="10800000">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4" name="Triangle 28">
              <a:extLst>
                <a:ext uri="{FF2B5EF4-FFF2-40B4-BE49-F238E27FC236}">
                  <a16:creationId xmlns:a16="http://schemas.microsoft.com/office/drawing/2014/main" id="{9DF8D2FB-8ED8-20E6-1EA4-9310B7E3770D}"/>
                </a:ext>
              </a:extLst>
            </p:cNvPr>
            <p:cNvSpPr/>
            <p:nvPr/>
          </p:nvSpPr>
          <p:spPr>
            <a:xfrm rot="10800000">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Triangle 29">
              <a:extLst>
                <a:ext uri="{FF2B5EF4-FFF2-40B4-BE49-F238E27FC236}">
                  <a16:creationId xmlns:a16="http://schemas.microsoft.com/office/drawing/2014/main" id="{CA0BB4E4-E025-5A67-CC6B-226FF357E66F}"/>
                </a:ext>
              </a:extLst>
            </p:cNvPr>
            <p:cNvSpPr/>
            <p:nvPr/>
          </p:nvSpPr>
          <p:spPr>
            <a:xfrm rot="10800000">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2531238738"/>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Blue Bordered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1875481560"/>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Green Bordered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3630462226"/>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Facilitation instruc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58FAA-897C-75AE-9936-01BDE47BB8AB}"/>
              </a:ext>
            </a:extLst>
          </p:cNvPr>
          <p:cNvSpPr>
            <a:spLocks noGrp="1"/>
          </p:cNvSpPr>
          <p:nvPr>
            <p:ph type="title" hasCustomPrompt="1"/>
          </p:nvPr>
        </p:nvSpPr>
        <p:spPr>
          <a:xfrm>
            <a:off x="203200" y="295276"/>
            <a:ext cx="3471333" cy="788458"/>
          </a:xfrm>
          <a:prstGeom prst="rect">
            <a:avLst/>
          </a:prstGeom>
        </p:spPr>
        <p:txBody>
          <a:bodyPr anchor="ctr"/>
          <a:lstStyle>
            <a:lvl1pPr algn="ctr">
              <a:defRPr sz="3830">
                <a:latin typeface="American Captain" pitchFamily="2" charset="77"/>
              </a:defRPr>
            </a:lvl1pPr>
          </a:lstStyle>
          <a:p>
            <a:r>
              <a:rPr lang="en-GB" dirty="0"/>
              <a:t>How to facilitate</a:t>
            </a:r>
            <a:endParaRPr lang="en-NL" dirty="0"/>
          </a:p>
        </p:txBody>
      </p:sp>
      <p:sp>
        <p:nvSpPr>
          <p:cNvPr id="5" name="Rectangle 4">
            <a:extLst>
              <a:ext uri="{FF2B5EF4-FFF2-40B4-BE49-F238E27FC236}">
                <a16:creationId xmlns:a16="http://schemas.microsoft.com/office/drawing/2014/main" id="{6D656C21-A90B-5492-EAE0-C8AFF33A384D}"/>
              </a:ext>
            </a:extLst>
          </p:cNvPr>
          <p:cNvSpPr/>
          <p:nvPr/>
        </p:nvSpPr>
        <p:spPr>
          <a:xfrm>
            <a:off x="4144120" y="1593045"/>
            <a:ext cx="3399726" cy="2400657"/>
          </a:xfrm>
          <a:prstGeom prst="rect">
            <a:avLst/>
          </a:prstGeom>
        </p:spPr>
        <p:txBody>
          <a:bodyPr wrap="square">
            <a:spAutoFit/>
          </a:bodyPr>
          <a:lstStyle/>
          <a:p>
            <a:pPr algn="ctr"/>
            <a:r>
              <a:rPr lang="en-GB" sz="1000" b="1" dirty="0">
                <a:latin typeface="Ubuntu Light" panose="020B0304030602030204" pitchFamily="34" charset="0"/>
              </a:rPr>
              <a:t>Scrum Facilitators </a:t>
            </a:r>
            <a:r>
              <a:rPr lang="en-GB" sz="1000" b="0" dirty="0">
                <a:latin typeface="Ubuntu Light" panose="020B0304030602030204" pitchFamily="34" charset="0"/>
              </a:rPr>
              <a:t>work globally with trainers in the Netherlands, United Kingdom, and Singapore. Our mission is to help professionals become awesome Scrum Facilitators by supporting Scrum Masters, Product Owners, Developers and Leaders. A Scrum Facilitator's work is based on Scrum Goals, Values &amp; Principles. A Scrum Facilitator uses these aspects to support the effective use of Scrum in their organisation.</a:t>
            </a:r>
          </a:p>
          <a:p>
            <a:pPr algn="ctr"/>
            <a:endParaRPr lang="en-GB" sz="1000" b="0" dirty="0">
              <a:latin typeface="Ubuntu Light" panose="020B0304030602030204" pitchFamily="34" charset="0"/>
            </a:endParaRPr>
          </a:p>
          <a:p>
            <a:pPr algn="ctr"/>
            <a:r>
              <a:rPr lang="en-GB" sz="1000" b="1" dirty="0">
                <a:latin typeface="Ubuntu Light" panose="020B0304030602030204" pitchFamily="34" charset="0"/>
              </a:rPr>
              <a:t>Scrum Facilitators </a:t>
            </a:r>
            <a:r>
              <a:rPr lang="en-GB" sz="1000" b="0" dirty="0">
                <a:latin typeface="Ubuntu Light" panose="020B0304030602030204" pitchFamily="34" charset="0"/>
              </a:rPr>
              <a:t>is partners with </a:t>
            </a:r>
            <a:r>
              <a:rPr lang="en-GB" sz="1000" b="1" dirty="0" err="1">
                <a:latin typeface="Ubuntu Light" panose="020B0304030602030204" pitchFamily="34" charset="0"/>
              </a:rPr>
              <a:t>Scrum.org</a:t>
            </a:r>
            <a:r>
              <a:rPr lang="en-GB" sz="1000" b="0" dirty="0">
                <a:latin typeface="Ubuntu Light" panose="020B0304030602030204" pitchFamily="34" charset="0"/>
              </a:rPr>
              <a:t> and </a:t>
            </a:r>
            <a:r>
              <a:rPr lang="en-GB" sz="1000" b="1" dirty="0" err="1">
                <a:latin typeface="Ubuntu Light" panose="020B0304030602030204" pitchFamily="34" charset="0"/>
              </a:rPr>
              <a:t>ProKanban.org</a:t>
            </a:r>
            <a:r>
              <a:rPr lang="en-GB" sz="1000" b="0" dirty="0">
                <a:latin typeface="Ubuntu Light" panose="020B0304030602030204" pitchFamily="34" charset="0"/>
              </a:rPr>
              <a:t>. We design all classes to maximise the learning impact and student value. Our classes are highly interactive, industry relevant and an enjoyable learning experience. Each class has two certified, knowledgeable experts with extensive real-life experience.</a:t>
            </a:r>
          </a:p>
        </p:txBody>
      </p:sp>
      <p:sp>
        <p:nvSpPr>
          <p:cNvPr id="8" name="Text Placeholder 7">
            <a:extLst>
              <a:ext uri="{FF2B5EF4-FFF2-40B4-BE49-F238E27FC236}">
                <a16:creationId xmlns:a16="http://schemas.microsoft.com/office/drawing/2014/main" id="{93186E97-3D8B-78EF-590F-E05ABFCD6F92}"/>
              </a:ext>
            </a:extLst>
          </p:cNvPr>
          <p:cNvSpPr>
            <a:spLocks noGrp="1"/>
          </p:cNvSpPr>
          <p:nvPr>
            <p:ph type="body" sz="quarter" idx="11" hasCustomPrompt="1"/>
          </p:nvPr>
        </p:nvSpPr>
        <p:spPr>
          <a:xfrm>
            <a:off x="203200" y="2472267"/>
            <a:ext cx="3471863" cy="2960158"/>
          </a:xfrm>
          <a:prstGeom prst="rect">
            <a:avLst/>
          </a:prstGeom>
        </p:spPr>
        <p:txBody>
          <a:bodyPr/>
          <a:lstStyle>
            <a:lvl1pPr algn="l">
              <a:buFont typeface="+mj-lt"/>
              <a:buAutoNum type="arabicPeriod"/>
              <a:defRPr sz="1030" b="0" i="0">
                <a:solidFill>
                  <a:schemeClr val="bg1"/>
                </a:solidFill>
                <a:latin typeface="Ubuntu Light" panose="020B0304030602030204" pitchFamily="34" charset="0"/>
              </a:defRPr>
            </a:lvl1pPr>
            <a:lvl2pPr marL="685800" indent="-228600" algn="l">
              <a:buFont typeface="+mj-lt"/>
              <a:buAutoNum type="alphaLcPeriod"/>
              <a:defRPr sz="1030" b="0" i="0">
                <a:solidFill>
                  <a:schemeClr val="bg1"/>
                </a:solidFill>
                <a:latin typeface="Ubuntu Light" panose="020B0304030602030204" pitchFamily="34" charset="0"/>
              </a:defRPr>
            </a:lvl2pPr>
            <a:lvl3pPr marL="1143000" indent="-228600" algn="l">
              <a:buFont typeface="+mj-lt"/>
              <a:buAutoNum type="alphaLcPeriod"/>
              <a:defRPr sz="1030">
                <a:solidFill>
                  <a:schemeClr val="bg1"/>
                </a:solidFill>
                <a:latin typeface="Ubuntu" panose="020B0504030602030204" pitchFamily="34" charset="0"/>
              </a:defRPr>
            </a:lvl3pPr>
            <a:lvl4pPr marL="1600200" indent="-228600" algn="l">
              <a:buFont typeface="+mj-lt"/>
              <a:buAutoNum type="alphaLcPeriod"/>
              <a:defRPr sz="1030">
                <a:solidFill>
                  <a:schemeClr val="bg1"/>
                </a:solidFill>
                <a:latin typeface="Ubuntu" panose="020B0504030602030204" pitchFamily="34" charset="0"/>
              </a:defRPr>
            </a:lvl4pPr>
            <a:lvl5pPr marL="2057400" indent="-228600" algn="l">
              <a:buFont typeface="+mj-lt"/>
              <a:buAutoNum type="alphaLcPeriod"/>
              <a:defRPr sz="1030">
                <a:solidFill>
                  <a:schemeClr val="bg1"/>
                </a:solidFill>
                <a:latin typeface="Ubuntu" panose="020B0504030602030204" pitchFamily="34" charset="0"/>
              </a:defRPr>
            </a:lvl5pPr>
          </a:lstStyle>
          <a:p>
            <a:pPr lvl="0"/>
            <a:r>
              <a:rPr lang="en-GB" dirty="0"/>
              <a:t>Facilitation Steps Go here</a:t>
            </a:r>
          </a:p>
          <a:p>
            <a:pPr lvl="1"/>
            <a:r>
              <a:rPr lang="en-GB" dirty="0"/>
              <a:t>With Optional sub-steps</a:t>
            </a:r>
          </a:p>
        </p:txBody>
      </p:sp>
      <p:sp>
        <p:nvSpPr>
          <p:cNvPr id="11" name="Text Placeholder 10">
            <a:extLst>
              <a:ext uri="{FF2B5EF4-FFF2-40B4-BE49-F238E27FC236}">
                <a16:creationId xmlns:a16="http://schemas.microsoft.com/office/drawing/2014/main" id="{38829CF1-2A09-9433-F183-49CB8CD2899A}"/>
              </a:ext>
            </a:extLst>
          </p:cNvPr>
          <p:cNvSpPr>
            <a:spLocks noGrp="1"/>
          </p:cNvSpPr>
          <p:nvPr>
            <p:ph type="body" sz="quarter" idx="12" hasCustomPrompt="1"/>
          </p:nvPr>
        </p:nvSpPr>
        <p:spPr>
          <a:xfrm>
            <a:off x="4144120" y="4711193"/>
            <a:ext cx="3323480" cy="396875"/>
          </a:xfrm>
          <a:prstGeom prst="rect">
            <a:avLst/>
          </a:prstGeom>
        </p:spPr>
        <p:txBody>
          <a:bodyPr anchor="ctr"/>
          <a:lstStyle>
            <a:lvl1pPr marL="0" indent="0" algn="ctr">
              <a:buNone/>
              <a:defRPr sz="800">
                <a:solidFill>
                  <a:schemeClr val="bg1">
                    <a:lumMod val="75000"/>
                  </a:schemeClr>
                </a:solidFill>
                <a:latin typeface="Ubuntu" panose="020B0504030602030204" pitchFamily="34" charset="0"/>
              </a:defRPr>
            </a:lvl1pPr>
            <a:lvl2pPr marL="457200" indent="0" algn="ctr">
              <a:buNone/>
              <a:defRPr sz="800">
                <a:solidFill>
                  <a:schemeClr val="bg2">
                    <a:lumMod val="75000"/>
                  </a:schemeClr>
                </a:solidFill>
                <a:latin typeface="Ubuntu" panose="020B0504030602030204" pitchFamily="34" charset="0"/>
              </a:defRPr>
            </a:lvl2pPr>
            <a:lvl3pPr marL="914400" indent="0" algn="ctr">
              <a:buNone/>
              <a:defRPr sz="800">
                <a:solidFill>
                  <a:schemeClr val="bg2">
                    <a:lumMod val="75000"/>
                  </a:schemeClr>
                </a:solidFill>
                <a:latin typeface="Ubuntu" panose="020B0504030602030204" pitchFamily="34" charset="0"/>
              </a:defRPr>
            </a:lvl3pPr>
            <a:lvl4pPr marL="1371600" indent="0" algn="ctr">
              <a:buNone/>
              <a:defRPr sz="800">
                <a:solidFill>
                  <a:schemeClr val="bg2">
                    <a:lumMod val="75000"/>
                  </a:schemeClr>
                </a:solidFill>
                <a:latin typeface="Ubuntu" panose="020B0504030602030204" pitchFamily="34" charset="0"/>
              </a:defRPr>
            </a:lvl4pPr>
            <a:lvl5pPr marL="1828800" indent="0" algn="ctr">
              <a:buNone/>
              <a:defRPr sz="800">
                <a:solidFill>
                  <a:schemeClr val="bg2">
                    <a:lumMod val="75000"/>
                  </a:schemeClr>
                </a:solidFill>
                <a:latin typeface="Ubuntu" panose="020B0504030602030204" pitchFamily="34" charset="0"/>
              </a:defRPr>
            </a:lvl5pPr>
          </a:lstStyle>
          <a:p>
            <a:pPr lvl="0"/>
            <a:r>
              <a:rPr lang="en-GB" dirty="0"/>
              <a:t>The contents of this set are licensed under CC-BY-SA-4.0 by Scrum Facilitators. Content based on material by </a:t>
            </a:r>
            <a:r>
              <a:rPr lang="en-GB" dirty="0" err="1"/>
              <a:t>Chivo.nl</a:t>
            </a:r>
            <a:r>
              <a:rPr lang="en-GB" dirty="0"/>
              <a:t> and https://</a:t>
            </a:r>
            <a:r>
              <a:rPr lang="en-GB" dirty="0" err="1"/>
              <a:t>essay.utwente.nl</a:t>
            </a:r>
            <a:r>
              <a:rPr lang="en-GB" dirty="0"/>
              <a:t>/58804/2/</a:t>
            </a:r>
            <a:r>
              <a:rPr lang="en-GB" dirty="0" err="1"/>
              <a:t>scriptie_J_Kleyweg.pdf</a:t>
            </a:r>
            <a:endParaRPr lang="en-NL" dirty="0"/>
          </a:p>
        </p:txBody>
      </p:sp>
      <p:sp>
        <p:nvSpPr>
          <p:cNvPr id="13" name="Text Placeholder 12">
            <a:extLst>
              <a:ext uri="{FF2B5EF4-FFF2-40B4-BE49-F238E27FC236}">
                <a16:creationId xmlns:a16="http://schemas.microsoft.com/office/drawing/2014/main" id="{8DE8DCB1-01DC-B1A5-626C-4A48DC170A70}"/>
              </a:ext>
            </a:extLst>
          </p:cNvPr>
          <p:cNvSpPr>
            <a:spLocks noGrp="1"/>
          </p:cNvSpPr>
          <p:nvPr>
            <p:ph type="body" sz="quarter" idx="13" hasCustomPrompt="1"/>
          </p:nvPr>
        </p:nvSpPr>
        <p:spPr>
          <a:xfrm>
            <a:off x="203200" y="1227138"/>
            <a:ext cx="3471863" cy="1244600"/>
          </a:xfrm>
          <a:prstGeom prst="rect">
            <a:avLst/>
          </a:prstGeom>
        </p:spPr>
        <p:txBody>
          <a:bodyPr/>
          <a:lstStyle>
            <a:lvl1pPr marL="0" indent="0" algn="ctr">
              <a:buNone/>
              <a:defRPr sz="1030">
                <a:solidFill>
                  <a:schemeClr val="bg1"/>
                </a:solidFill>
                <a:latin typeface="Ubuntu" panose="020B0504030602030204" pitchFamily="34" charset="0"/>
              </a:defRPr>
            </a:lvl1pPr>
            <a:lvl2pPr marL="457200" indent="0" algn="ctr">
              <a:buNone/>
              <a:defRPr sz="1030">
                <a:solidFill>
                  <a:schemeClr val="bg1"/>
                </a:solidFill>
                <a:latin typeface="Ubuntu" panose="020B0504030602030204" pitchFamily="34" charset="0"/>
              </a:defRPr>
            </a:lvl2pPr>
            <a:lvl3pPr marL="914400" indent="0" algn="ctr">
              <a:buNone/>
              <a:defRPr sz="1030">
                <a:solidFill>
                  <a:schemeClr val="bg1"/>
                </a:solidFill>
                <a:latin typeface="Ubuntu" panose="020B0504030602030204" pitchFamily="34" charset="0"/>
              </a:defRPr>
            </a:lvl3pPr>
            <a:lvl4pPr marL="1371600" indent="0" algn="ctr">
              <a:buNone/>
              <a:defRPr sz="1030">
                <a:solidFill>
                  <a:schemeClr val="bg1"/>
                </a:solidFill>
                <a:latin typeface="Ubuntu" panose="020B0504030602030204" pitchFamily="34" charset="0"/>
              </a:defRPr>
            </a:lvl4pPr>
            <a:lvl5pPr marL="1828800" indent="0" algn="ctr">
              <a:buNone/>
              <a:defRPr sz="1030">
                <a:solidFill>
                  <a:schemeClr val="bg1"/>
                </a:solidFill>
                <a:latin typeface="Ubuntu" panose="020B0504030602030204" pitchFamily="34" charset="0"/>
              </a:defRPr>
            </a:lvl5pPr>
          </a:lstStyle>
          <a:p>
            <a:pPr lvl="0"/>
            <a:r>
              <a:rPr lang="en-GB" dirty="0"/>
              <a:t>Game description goes here, including purpose and additional info</a:t>
            </a:r>
          </a:p>
        </p:txBody>
      </p:sp>
      <p:sp>
        <p:nvSpPr>
          <p:cNvPr id="16" name="TextBox 15">
            <a:extLst>
              <a:ext uri="{FF2B5EF4-FFF2-40B4-BE49-F238E27FC236}">
                <a16:creationId xmlns:a16="http://schemas.microsoft.com/office/drawing/2014/main" id="{144CF83A-1D86-328B-669F-D5145A587111}"/>
              </a:ext>
            </a:extLst>
          </p:cNvPr>
          <p:cNvSpPr txBox="1"/>
          <p:nvPr/>
        </p:nvSpPr>
        <p:spPr>
          <a:xfrm>
            <a:off x="4896817" y="5138972"/>
            <a:ext cx="1894330" cy="200055"/>
          </a:xfrm>
          <a:prstGeom prst="rect">
            <a:avLst/>
          </a:prstGeom>
          <a:noFill/>
        </p:spPr>
        <p:txBody>
          <a:bodyPr wrap="square" rtlCol="0">
            <a:spAutoFit/>
          </a:bodyPr>
          <a:lstStyle/>
          <a:p>
            <a:pPr algn="ctr"/>
            <a:r>
              <a:rPr lang="en-GB" sz="700" b="0" i="0" dirty="0" err="1">
                <a:solidFill>
                  <a:schemeClr val="bg1">
                    <a:lumMod val="50000"/>
                  </a:schemeClr>
                </a:solidFill>
                <a:latin typeface="Ubuntu Light" panose="020B0304030602030204" pitchFamily="34" charset="0"/>
              </a:rPr>
              <a:t>Scrumfacilitators.com</a:t>
            </a:r>
            <a:r>
              <a:rPr lang="en-GB" sz="700" b="0" i="0" dirty="0">
                <a:solidFill>
                  <a:schemeClr val="bg1">
                    <a:lumMod val="50000"/>
                  </a:schemeClr>
                </a:solidFill>
                <a:latin typeface="Ubuntu Light" panose="020B0304030602030204" pitchFamily="34" charset="0"/>
              </a:rPr>
              <a:t> – </a:t>
            </a:r>
            <a:r>
              <a:rPr lang="en-GB" sz="700" b="0" i="0" dirty="0" err="1">
                <a:solidFill>
                  <a:schemeClr val="bg1">
                    <a:lumMod val="50000"/>
                  </a:schemeClr>
                </a:solidFill>
                <a:latin typeface="Ubuntu Light" panose="020B0304030602030204" pitchFamily="34" charset="0"/>
              </a:rPr>
              <a:t>Tmpl</a:t>
            </a:r>
            <a:r>
              <a:rPr lang="en-GB" sz="700" b="0" i="0" dirty="0">
                <a:solidFill>
                  <a:schemeClr val="bg1">
                    <a:lumMod val="50000"/>
                  </a:schemeClr>
                </a:solidFill>
                <a:latin typeface="Ubuntu Light" panose="020B0304030602030204" pitchFamily="34" charset="0"/>
              </a:rPr>
              <a:t> 2.5</a:t>
            </a:r>
          </a:p>
        </p:txBody>
      </p:sp>
      <p:sp>
        <p:nvSpPr>
          <p:cNvPr id="3" name="Footer Placeholder 4">
            <a:extLst>
              <a:ext uri="{FF2B5EF4-FFF2-40B4-BE49-F238E27FC236}">
                <a16:creationId xmlns:a16="http://schemas.microsoft.com/office/drawing/2014/main" id="{1B1ED2FE-F9FC-6748-981A-92425B9EF257}"/>
              </a:ext>
            </a:extLst>
          </p:cNvPr>
          <p:cNvSpPr>
            <a:spLocks noGrp="1"/>
          </p:cNvSpPr>
          <p:nvPr>
            <p:ph type="ftr" sz="quarter" idx="3"/>
          </p:nvPr>
        </p:nvSpPr>
        <p:spPr>
          <a:xfrm>
            <a:off x="6608617" y="5104336"/>
            <a:ext cx="858981" cy="269954"/>
          </a:xfrm>
          <a:prstGeom prst="rect">
            <a:avLst/>
          </a:prstGeom>
        </p:spPr>
        <p:txBody>
          <a:bodyPr vert="horz" lIns="91440" tIns="45720" rIns="91440" bIns="45720" rtlCol="0" anchor="ctr"/>
          <a:lstStyle>
            <a:lvl1pPr algn="r">
              <a:defRPr sz="1000" b="0" i="0">
                <a:solidFill>
                  <a:schemeClr val="tx1"/>
                </a:solidFill>
                <a:latin typeface="American Captain" pitchFamily="2" charset="77"/>
              </a:defRPr>
            </a:lvl1pPr>
          </a:lstStyle>
          <a:p>
            <a:r>
              <a:rPr lang="en-GB"/>
              <a:t>V 1.6</a:t>
            </a:r>
            <a:endParaRPr lang="en-NL" dirty="0"/>
          </a:p>
        </p:txBody>
      </p:sp>
    </p:spTree>
    <p:extLst>
      <p:ext uri="{BB962C8B-B14F-4D97-AF65-F5344CB8AC3E}">
        <p14:creationId xmlns:p14="http://schemas.microsoft.com/office/powerpoint/2010/main" val="2015467647"/>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Orange structure BG Title Car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116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TEXT HERE</a:t>
            </a:r>
          </a:p>
        </p:txBody>
      </p:sp>
    </p:spTree>
    <p:extLst>
      <p:ext uri="{BB962C8B-B14F-4D97-AF65-F5344CB8AC3E}">
        <p14:creationId xmlns:p14="http://schemas.microsoft.com/office/powerpoint/2010/main" val="2991908811"/>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White BG Title Card">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accent2"/>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404852855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Red BG Title Card">
    <p:bg>
      <p:bgPr>
        <a:solidFill>
          <a:srgbClr val="C00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851247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ordered Name Game Card 3 lines">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E929FD2-BE08-DE40-F11C-DE3CAE970204}"/>
              </a:ext>
            </a:extLst>
          </p:cNvPr>
          <p:cNvSpPr/>
          <p:nvPr/>
        </p:nvSpPr>
        <p:spPr>
          <a:xfrm>
            <a:off x="750943" y="3266399"/>
            <a:ext cx="4094012"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Rectangle 14">
            <a:extLst>
              <a:ext uri="{FF2B5EF4-FFF2-40B4-BE49-F238E27FC236}">
                <a16:creationId xmlns:a16="http://schemas.microsoft.com/office/drawing/2014/main" id="{A5D2426B-2755-719C-B9D1-5A4D07AC6BB7}"/>
              </a:ext>
            </a:extLst>
          </p:cNvPr>
          <p:cNvSpPr/>
          <p:nvPr/>
        </p:nvSpPr>
        <p:spPr>
          <a:xfrm>
            <a:off x="750941" y="1976739"/>
            <a:ext cx="2574150" cy="120927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Rectangle 4">
            <a:extLst>
              <a:ext uri="{FF2B5EF4-FFF2-40B4-BE49-F238E27FC236}">
                <a16:creationId xmlns:a16="http://schemas.microsoft.com/office/drawing/2014/main" id="{E8FBCAE6-FE23-1D5D-7F44-512463D5A6B1}"/>
              </a:ext>
            </a:extLst>
          </p:cNvPr>
          <p:cNvSpPr/>
          <p:nvPr/>
        </p:nvSpPr>
        <p:spPr>
          <a:xfrm>
            <a:off x="750943" y="686957"/>
            <a:ext cx="4442030" cy="1209273"/>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pic>
        <p:nvPicPr>
          <p:cNvPr id="6" name="Picture 5" descr="A picture containing food, drawing&#10;&#10;Description automatically generated">
            <a:extLst>
              <a:ext uri="{FF2B5EF4-FFF2-40B4-BE49-F238E27FC236}">
                <a16:creationId xmlns:a16="http://schemas.microsoft.com/office/drawing/2014/main" id="{6650B800-C888-5D76-26C5-CD887FD8F3B5}"/>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2" name="Picture 1" descr="A picture containing text, clipart&#10;&#10;Description automatically generated">
            <a:extLst>
              <a:ext uri="{FF2B5EF4-FFF2-40B4-BE49-F238E27FC236}">
                <a16:creationId xmlns:a16="http://schemas.microsoft.com/office/drawing/2014/main" id="{3872E4EB-C989-58BD-CDA7-FBCF40926445}"/>
              </a:ext>
            </a:extLst>
          </p:cNvPr>
          <p:cNvPicPr>
            <a:picLocks noChangeAspect="1"/>
          </p:cNvPicPr>
          <p:nvPr/>
        </p:nvPicPr>
        <p:blipFill>
          <a:blip r:embed="rId3"/>
          <a:stretch>
            <a:fillRect/>
          </a:stretch>
        </p:blipFill>
        <p:spPr>
          <a:xfrm>
            <a:off x="740418" y="4532197"/>
            <a:ext cx="870770" cy="304769"/>
          </a:xfrm>
          <a:prstGeom prst="rect">
            <a:avLst/>
          </a:prstGeom>
        </p:spPr>
      </p:pic>
      <p:pic>
        <p:nvPicPr>
          <p:cNvPr id="4" name="Picture 3" descr="A picture containing food, drawing&#10;&#10;Description automatically generated">
            <a:extLst>
              <a:ext uri="{FF2B5EF4-FFF2-40B4-BE49-F238E27FC236}">
                <a16:creationId xmlns:a16="http://schemas.microsoft.com/office/drawing/2014/main" id="{1C3B4F29-7368-DB99-7F80-D0A5663D7A10}"/>
              </a:ext>
            </a:extLst>
          </p:cNvPr>
          <p:cNvPicPr>
            <a:picLocks noChangeAspect="1"/>
          </p:cNvPicPr>
          <p:nvPr/>
        </p:nvPicPr>
        <p:blipFill>
          <a:blip r:embed="rId2"/>
          <a:stretch>
            <a:fillRect/>
          </a:stretch>
        </p:blipFill>
        <p:spPr>
          <a:xfrm>
            <a:off x="4796501" y="3080041"/>
            <a:ext cx="2767271" cy="2491031"/>
          </a:xfrm>
          <a:prstGeom prst="rect">
            <a:avLst/>
          </a:prstGeom>
        </p:spPr>
      </p:pic>
      <p:pic>
        <p:nvPicPr>
          <p:cNvPr id="7" name="Picture 6" descr="A picture containing text, clipart&#10;&#10;Description automatically generated">
            <a:extLst>
              <a:ext uri="{FF2B5EF4-FFF2-40B4-BE49-F238E27FC236}">
                <a16:creationId xmlns:a16="http://schemas.microsoft.com/office/drawing/2014/main" id="{E4B6AF67-A47A-650D-DAA3-C37B3DEE4961}"/>
              </a:ext>
            </a:extLst>
          </p:cNvPr>
          <p:cNvPicPr>
            <a:picLocks noChangeAspect="1"/>
          </p:cNvPicPr>
          <p:nvPr/>
        </p:nvPicPr>
        <p:blipFill>
          <a:blip r:embed="rId3"/>
          <a:stretch>
            <a:fillRect/>
          </a:stretch>
        </p:blipFill>
        <p:spPr>
          <a:xfrm>
            <a:off x="740418" y="4532197"/>
            <a:ext cx="870770" cy="304769"/>
          </a:xfrm>
          <a:prstGeom prst="rect">
            <a:avLst/>
          </a:prstGeom>
        </p:spPr>
      </p:pic>
      <p:sp>
        <p:nvSpPr>
          <p:cNvPr id="8" name="TextBox 7">
            <a:extLst>
              <a:ext uri="{FF2B5EF4-FFF2-40B4-BE49-F238E27FC236}">
                <a16:creationId xmlns:a16="http://schemas.microsoft.com/office/drawing/2014/main" id="{46ABE801-8D3C-F00F-E771-77FFD4D24318}"/>
              </a:ext>
            </a:extLst>
          </p:cNvPr>
          <p:cNvSpPr txBox="1"/>
          <p:nvPr userDrawn="1"/>
        </p:nvSpPr>
        <p:spPr>
          <a:xfrm>
            <a:off x="670095" y="568489"/>
            <a:ext cx="6030852" cy="4124085"/>
          </a:xfrm>
          <a:prstGeom prst="rect">
            <a:avLst/>
          </a:prstGeom>
          <a:noFill/>
        </p:spPr>
        <p:txBody>
          <a:bodyPr wrap="square" lIns="251999" tIns="151200" rIns="72000" bIns="46800" rtlCol="0">
            <a:spAutoFit/>
          </a:bodyPr>
          <a:lstStyle/>
          <a:p>
            <a:pPr>
              <a:lnSpc>
                <a:spcPts val="10200"/>
              </a:lnSpc>
            </a:pPr>
            <a:r>
              <a:rPr lang="nl-NL" sz="9600" dirty="0">
                <a:solidFill>
                  <a:schemeClr val="bg1"/>
                </a:solidFill>
                <a:latin typeface="American Captain" pitchFamily="2" charset="77"/>
              </a:rPr>
              <a:t>Schwartz</a:t>
            </a:r>
          </a:p>
          <a:p>
            <a:pPr>
              <a:lnSpc>
                <a:spcPts val="10200"/>
              </a:lnSpc>
            </a:pPr>
            <a:r>
              <a:rPr lang="nl-NL" sz="9600" dirty="0">
                <a:solidFill>
                  <a:schemeClr val="bg1"/>
                </a:solidFill>
                <a:latin typeface="American Captain" pitchFamily="2" charset="77"/>
              </a:rPr>
              <a:t>Basis Waarden</a:t>
            </a:r>
            <a:endParaRPr lang="en-NL" sz="9600" dirty="0">
              <a:solidFill>
                <a:schemeClr val="bg1"/>
              </a:solidFill>
              <a:latin typeface="American Captain" pitchFamily="2" charset="77"/>
            </a:endParaRPr>
          </a:p>
        </p:txBody>
      </p:sp>
    </p:spTree>
    <p:extLst>
      <p:ext uri="{BB962C8B-B14F-4D97-AF65-F5344CB8AC3E}">
        <p14:creationId xmlns:p14="http://schemas.microsoft.com/office/powerpoint/2010/main" val="27698129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Green BG Title Card">
    <p:bg>
      <p:bgPr>
        <a:solidFill>
          <a:schemeClr val="accent6">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9815842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Blue BG Title Card">
    <p:bg>
      <p:bgPr>
        <a:solidFill>
          <a:srgbClr val="0070C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448065178"/>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Blue (dark) BG Title Card">
    <p:bg>
      <p:bgPr>
        <a:solidFill>
          <a:schemeClr val="accent1">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5671729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Yellow BG Title Card">
    <p:bg>
      <p:bgPr>
        <a:solidFill>
          <a:srgbClr val="FFC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tx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7827328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Purple BG Title Card">
    <p:bg>
      <p:bgPr>
        <a:solidFill>
          <a:srgbClr val="7030A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593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37693966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Purple BG Title Card">
    <p:bg>
      <p:bgPr>
        <a:solidFill>
          <a:srgbClr val="C00000"/>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772924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_Purple BG Title Card">
    <p:bg>
      <p:bgPr>
        <a:solidFill>
          <a:srgbClr val="0070C0"/>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37083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6_Purple BG Title Card">
    <p:bg>
      <p:bgPr>
        <a:solidFill>
          <a:schemeClr val="accent1">
            <a:lumMod val="50000"/>
          </a:schemeClr>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86616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5_Purple BG Title Card">
    <p:bg>
      <p:bgPr>
        <a:solidFill>
          <a:schemeClr val="accent6">
            <a:lumMod val="50000"/>
          </a:schemeClr>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948498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4_Purple BG Title Card">
    <p:bg>
      <p:bgPr>
        <a:solidFill>
          <a:srgbClr val="FFC000"/>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tx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tx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03801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ordered Logo Small Name Game">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a:t>V 1.6</a:t>
            </a:r>
            <a:endParaRPr lang="en-NL" dirty="0"/>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2">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Schwartz Basis </a:t>
            </a:r>
            <a:r>
              <a:rPr lang="en-GB" sz="2800" dirty="0" err="1">
                <a:solidFill>
                  <a:sysClr val="windowText" lastClr="000000"/>
                </a:solidFill>
                <a:latin typeface="American Captain" pitchFamily="2" charset="77"/>
              </a:rPr>
              <a:t>Waarden</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239E3D9A-45E8-8847-2DC2-305195314080}"/>
              </a:ext>
            </a:extLst>
          </p:cNvPr>
          <p:cNvPicPr preferRelativeResize="0"/>
          <p:nvPr/>
        </p:nvPicPr>
        <p:blipFill rotWithShape="1">
          <a:blip r:embed="rId2">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3864766251"/>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2_Purple BG Title Card">
    <p:bg>
      <p:bgPr>
        <a:solidFill>
          <a:srgbClr val="7030A0"/>
        </a:solidFill>
        <a:effectLst/>
      </p:bgPr>
    </p:bg>
    <p:spTree>
      <p:nvGrpSpPr>
        <p:cNvPr id="1" name=""/>
        <p:cNvGrpSpPr/>
        <p:nvPr/>
      </p:nvGrpSpPr>
      <p:grpSpPr>
        <a:xfrm>
          <a:off x="0" y="0"/>
          <a:ext cx="0" cy="0"/>
          <a:chOff x="0" y="0"/>
          <a:chExt cx="0" cy="0"/>
        </a:xfrm>
      </p:grpSpPr>
      <p:sp>
        <p:nvSpPr>
          <p:cNvPr id="13" name="Text Placeholder 7">
            <a:extLst>
              <a:ext uri="{FF2B5EF4-FFF2-40B4-BE49-F238E27FC236}">
                <a16:creationId xmlns:a16="http://schemas.microsoft.com/office/drawing/2014/main" id="{06763006-0C18-679B-4948-F1ED35F64B48}"/>
              </a:ext>
            </a:extLst>
          </p:cNvPr>
          <p:cNvSpPr>
            <a:spLocks noGrp="1"/>
          </p:cNvSpPr>
          <p:nvPr>
            <p:ph type="body" sz="quarter" idx="12" hasCustomPrompt="1"/>
          </p:nvPr>
        </p:nvSpPr>
        <p:spPr>
          <a:xfrm>
            <a:off x="457209" y="2006958"/>
            <a:ext cx="3250262"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4" name="Content Placeholder 2">
            <a:extLst>
              <a:ext uri="{FF2B5EF4-FFF2-40B4-BE49-F238E27FC236}">
                <a16:creationId xmlns:a16="http://schemas.microsoft.com/office/drawing/2014/main" id="{BA792C94-C089-C30B-7DAD-9A255E7E4B63}"/>
              </a:ext>
            </a:extLst>
          </p:cNvPr>
          <p:cNvSpPr>
            <a:spLocks noGrp="1"/>
          </p:cNvSpPr>
          <p:nvPr>
            <p:ph sz="quarter" idx="13" hasCustomPrompt="1"/>
          </p:nvPr>
        </p:nvSpPr>
        <p:spPr>
          <a:xfrm>
            <a:off x="585974" y="1188720"/>
            <a:ext cx="3003550" cy="703766"/>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sp>
        <p:nvSpPr>
          <p:cNvPr id="15" name="Text Placeholder 7">
            <a:extLst>
              <a:ext uri="{FF2B5EF4-FFF2-40B4-BE49-F238E27FC236}">
                <a16:creationId xmlns:a16="http://schemas.microsoft.com/office/drawing/2014/main" id="{6F89948F-3BC6-AA2A-993E-A68DA4D29C7C}"/>
              </a:ext>
            </a:extLst>
          </p:cNvPr>
          <p:cNvSpPr>
            <a:spLocks noGrp="1"/>
          </p:cNvSpPr>
          <p:nvPr>
            <p:ph type="body" sz="quarter" idx="14" hasCustomPrompt="1"/>
          </p:nvPr>
        </p:nvSpPr>
        <p:spPr>
          <a:xfrm>
            <a:off x="4079591" y="2006958"/>
            <a:ext cx="3302105" cy="2914177"/>
          </a:xfrm>
          <a:prstGeom prst="rect">
            <a:avLst/>
          </a:prstGeom>
        </p:spPr>
        <p:txBody>
          <a:bodyPr tIns="144000" anchor="t"/>
          <a:lstStyle>
            <a:lvl1pPr marL="0" indent="0" algn="ctr">
              <a:buNone/>
              <a:defRPr sz="4000">
                <a:solidFill>
                  <a:schemeClr val="bg1"/>
                </a:solidFill>
                <a:latin typeface="American Captain" pitchFamily="2" charset="77"/>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
        <p:nvSpPr>
          <p:cNvPr id="16" name="Content Placeholder 2">
            <a:extLst>
              <a:ext uri="{FF2B5EF4-FFF2-40B4-BE49-F238E27FC236}">
                <a16:creationId xmlns:a16="http://schemas.microsoft.com/office/drawing/2014/main" id="{B6AC4793-B815-FF1A-4923-A0F398D7DBAD}"/>
              </a:ext>
            </a:extLst>
          </p:cNvPr>
          <p:cNvSpPr>
            <a:spLocks noGrp="1"/>
          </p:cNvSpPr>
          <p:nvPr>
            <p:ph sz="quarter" idx="15" hasCustomPrompt="1"/>
          </p:nvPr>
        </p:nvSpPr>
        <p:spPr>
          <a:xfrm>
            <a:off x="4197264" y="1188720"/>
            <a:ext cx="3003550" cy="703767"/>
          </a:xfrm>
          <a:prstGeom prst="rect">
            <a:avLst/>
          </a:prstGeom>
          <a:solidFill>
            <a:schemeClr val="tx1"/>
          </a:solidFill>
        </p:spPr>
        <p:txBody>
          <a:bodyPr anchor="b"/>
          <a:lstStyle>
            <a:lvl1pPr marL="0" indent="0" algn="ctr">
              <a:buNone/>
              <a:defRPr sz="4000">
                <a:solidFill>
                  <a:schemeClr val="bg1"/>
                </a:solidFill>
                <a:latin typeface="American Captain" pitchFamily="2" charset="77"/>
              </a:defRPr>
            </a:lvl1pPr>
          </a:lstStyle>
          <a:p>
            <a:pPr lvl="0"/>
            <a:r>
              <a:rPr lang="en-NL" dirty="0"/>
              <a:t>COLUMN TITLE</a:t>
            </a:r>
          </a:p>
        </p:txBody>
      </p:sp>
      <p:cxnSp>
        <p:nvCxnSpPr>
          <p:cNvPr id="17" name="Straight Connector 16">
            <a:extLst>
              <a:ext uri="{FF2B5EF4-FFF2-40B4-BE49-F238E27FC236}">
                <a16:creationId xmlns:a16="http://schemas.microsoft.com/office/drawing/2014/main" id="{09717273-E123-CB98-94F4-809BAB96BB7B}"/>
              </a:ext>
            </a:extLst>
          </p:cNvPr>
          <p:cNvCxnSpPr>
            <a:cxnSpLocks/>
          </p:cNvCxnSpPr>
          <p:nvPr/>
        </p:nvCxnSpPr>
        <p:spPr>
          <a:xfrm>
            <a:off x="3893531" y="1188720"/>
            <a:ext cx="0" cy="3732415"/>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455660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Orange BG Text Card">
    <p:bg>
      <p:bgPr>
        <a:solidFill>
          <a:schemeClr val="accent2"/>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61790192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White BG Text Orange Card">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2"/>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1206857428"/>
      </p:ext>
    </p:extLst>
  </p:cSld>
  <p:clrMapOvr>
    <a:masterClrMapping/>
  </p:clrMapOvr>
  <p:extLst>
    <p:ext uri="{DCECCB84-F9BA-43D5-87BE-67443E8EF086}">
      <p15:sldGuideLst xmlns:p15="http://schemas.microsoft.com/office/powerpoint/2012/main">
        <p15:guide id="1" orient="horz" pos="1746" userDrawn="1">
          <p15:clr>
            <a:srgbClr val="FBAE40"/>
          </p15:clr>
        </p15:guide>
        <p15:guide id="2" pos="2449"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Green BG Text Card">
    <p:bg>
      <p:bgPr>
        <a:solidFill>
          <a:schemeClr val="accent6">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74871571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Red (Light) BG Text Card">
    <p:bg>
      <p:bgPr>
        <a:solidFill>
          <a:srgbClr val="FFAAAA"/>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tx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068129670"/>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Red BG Text Card">
    <p:bg>
      <p:bgPr>
        <a:solidFill>
          <a:srgbClr val="C0000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85924219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Purple BG Text Card">
    <p:bg>
      <p:bgPr>
        <a:solidFill>
          <a:srgbClr val="7030A0"/>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23464543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Blue (Dark) BG Text Card">
    <p:bg>
      <p:bgPr>
        <a:solidFill>
          <a:schemeClr val="accent1">
            <a:lumMod val="50000"/>
          </a:schemeClr>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bg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50700485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White BG Text Blue Card">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1">
                    <a:lumMod val="50000"/>
                  </a:schemeClr>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98846415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White BG Text Orange Card w/ Name Game">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2"/>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4560442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lue Bordered Logo Small Name Gam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a:t>V 1.6</a:t>
            </a:r>
            <a:endParaRPr lang="en-NL" dirty="0"/>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Schwartz Basis </a:t>
            </a:r>
            <a:r>
              <a:rPr lang="en-GB" sz="2800" dirty="0" err="1">
                <a:solidFill>
                  <a:sysClr val="windowText" lastClr="000000"/>
                </a:solidFill>
                <a:latin typeface="American Captain" pitchFamily="2" charset="77"/>
              </a:rPr>
              <a:t>Waarden</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50FF8BCA-60FD-AF93-2C87-968B86AD0A7D}"/>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2776067645"/>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White BG Text Blue Card w/ Name Game">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accent1">
                    <a:lumMod val="50000"/>
                  </a:schemeClr>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346656539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Red (light) BG Text Card w/ Name Game">
    <p:bg>
      <p:bgPr>
        <a:solidFill>
          <a:srgbClr val="FFAAAA"/>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3DAF603-FF9A-C57F-E685-C30FDC19F260}"/>
              </a:ext>
            </a:extLst>
          </p:cNvPr>
          <p:cNvSpPr>
            <a:spLocks noGrp="1"/>
          </p:cNvSpPr>
          <p:nvPr>
            <p:ph type="body" sz="quarter" idx="12" hasCustomPrompt="1"/>
          </p:nvPr>
        </p:nvSpPr>
        <p:spPr>
          <a:xfrm>
            <a:off x="810418" y="1776412"/>
            <a:ext cx="6154737" cy="1990725"/>
          </a:xfrm>
          <a:prstGeom prst="rect">
            <a:avLst/>
          </a:prstGeom>
        </p:spPr>
        <p:txBody>
          <a:bodyPr tIns="144000" anchor="ctr"/>
          <a:lstStyle>
            <a:lvl1pPr marL="0" indent="0" algn="ctr">
              <a:buNone/>
              <a:defRPr sz="4350">
                <a:solidFill>
                  <a:schemeClr val="tx1"/>
                </a:solidFill>
                <a:latin typeface="Ubuntu" panose="020B0504030602030204" pitchFamily="34" charset="0"/>
              </a:defRPr>
            </a:lvl1pPr>
            <a:lvl2pPr marL="457200" indent="0">
              <a:buNone/>
              <a:defRPr>
                <a:latin typeface="American Captain" pitchFamily="2" charset="77"/>
              </a:defRPr>
            </a:lvl2pPr>
            <a:lvl3pPr marL="914400" indent="0">
              <a:buNone/>
              <a:defRPr>
                <a:latin typeface="American Captain" pitchFamily="2" charset="77"/>
              </a:defRPr>
            </a:lvl3pPr>
            <a:lvl4pPr marL="1371600" indent="0">
              <a:buNone/>
              <a:defRPr>
                <a:latin typeface="American Captain" pitchFamily="2" charset="77"/>
              </a:defRPr>
            </a:lvl4pPr>
            <a:lvl5pPr marL="1828800" indent="0">
              <a:buNone/>
              <a:defRPr>
                <a:latin typeface="American Captain" pitchFamily="2" charset="77"/>
              </a:defRPr>
            </a:lvl5pPr>
          </a:lstStyle>
          <a:p>
            <a:pPr lvl="0"/>
            <a:r>
              <a:rPr lang="en-GB" dirty="0"/>
              <a:t>Your text here</a:t>
            </a:r>
          </a:p>
        </p:txBody>
      </p:sp>
    </p:spTree>
    <p:extLst>
      <p:ext uri="{BB962C8B-B14F-4D97-AF65-F5344CB8AC3E}">
        <p14:creationId xmlns:p14="http://schemas.microsoft.com/office/powerpoint/2010/main" val="2839066958"/>
      </p:ext>
    </p:extLst>
  </p:cSld>
  <p:clrMapOvr>
    <a:masterClrMapping/>
  </p:clrMapOvr>
  <p:extLst>
    <p:ext uri="{DCECCB84-F9BA-43D5-87BE-67443E8EF086}">
      <p15:sldGuideLst xmlns:p15="http://schemas.microsoft.com/office/powerpoint/2012/main">
        <p15:guide id="1" orient="horz" pos="1746">
          <p15:clr>
            <a:srgbClr val="FBAE40"/>
          </p15:clr>
        </p15:guide>
        <p15:guide id="2" pos="2449">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Green Bordered Logo Small Name Gam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4E677D8-A214-D58C-A664-540353E57612}"/>
              </a:ext>
            </a:extLst>
          </p:cNvPr>
          <p:cNvSpPr>
            <a:spLocks noGrp="1"/>
          </p:cNvSpPr>
          <p:nvPr>
            <p:ph type="ftr" sz="quarter" idx="11"/>
          </p:nvPr>
        </p:nvSpPr>
        <p:spPr/>
        <p:txBody>
          <a:bodyPr/>
          <a:lstStyle/>
          <a:p>
            <a:r>
              <a:rPr lang="en-GB"/>
              <a:t>V 1.6</a:t>
            </a:r>
            <a:endParaRPr lang="en-NL" dirty="0"/>
          </a:p>
        </p:txBody>
      </p:sp>
      <p:pic>
        <p:nvPicPr>
          <p:cNvPr id="14" name="Google Shape;115;p4">
            <a:extLst>
              <a:ext uri="{FF2B5EF4-FFF2-40B4-BE49-F238E27FC236}">
                <a16:creationId xmlns:a16="http://schemas.microsoft.com/office/drawing/2014/main" id="{A7A5395E-D195-B6D6-190D-B276B381D42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
        <p:nvSpPr>
          <p:cNvPr id="5" name="TextBox 6">
            <a:extLst>
              <a:ext uri="{FF2B5EF4-FFF2-40B4-BE49-F238E27FC236}">
                <a16:creationId xmlns:a16="http://schemas.microsoft.com/office/drawing/2014/main" id="{D1FC2A46-EF4E-091F-1C07-157CCAD0D6E2}"/>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Schwartz Basis </a:t>
            </a:r>
            <a:r>
              <a:rPr lang="en-GB" sz="2800" dirty="0" err="1">
                <a:solidFill>
                  <a:sysClr val="windowText" lastClr="000000"/>
                </a:solidFill>
                <a:latin typeface="American Captain" pitchFamily="2" charset="77"/>
              </a:rPr>
              <a:t>Waarden</a:t>
            </a:r>
            <a:endParaRPr lang="en-NL" sz="2800" dirty="0">
              <a:solidFill>
                <a:sysClr val="windowText" lastClr="000000"/>
              </a:solidFill>
              <a:latin typeface="American Captain" pitchFamily="2" charset="77"/>
            </a:endParaRPr>
          </a:p>
        </p:txBody>
      </p:sp>
      <p:pic>
        <p:nvPicPr>
          <p:cNvPr id="2" name="Google Shape;115;p4">
            <a:extLst>
              <a:ext uri="{FF2B5EF4-FFF2-40B4-BE49-F238E27FC236}">
                <a16:creationId xmlns:a16="http://schemas.microsoft.com/office/drawing/2014/main" id="{15C4E10E-277D-8991-1A93-4CAB8FF23EB2}"/>
              </a:ext>
            </a:extLst>
          </p:cNvPr>
          <p:cNvPicPr preferRelativeResize="0"/>
          <p:nvPr/>
        </p:nvPicPr>
        <p:blipFill rotWithShape="1">
          <a:blip r:embed="rId3">
            <a:alphaModFix/>
          </a:blip>
          <a:srcRect/>
          <a:stretch/>
        </p:blipFill>
        <p:spPr>
          <a:xfrm>
            <a:off x="2423125" y="1822203"/>
            <a:ext cx="2925373" cy="1899142"/>
          </a:xfrm>
          <a:prstGeom prst="rect">
            <a:avLst/>
          </a:prstGeom>
          <a:noFill/>
          <a:ln>
            <a:noFill/>
          </a:ln>
        </p:spPr>
      </p:pic>
    </p:spTree>
    <p:extLst>
      <p:ext uri="{BB962C8B-B14F-4D97-AF65-F5344CB8AC3E}">
        <p14:creationId xmlns:p14="http://schemas.microsoft.com/office/powerpoint/2010/main" val="2955622488"/>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guide id="3" orient="horz" pos="3039">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ordered Title Card">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Tree>
    <p:extLst>
      <p:ext uri="{BB962C8B-B14F-4D97-AF65-F5344CB8AC3E}">
        <p14:creationId xmlns:p14="http://schemas.microsoft.com/office/powerpoint/2010/main" val="4262979052"/>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ordered Title Card w/ additional tex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sp>
        <p:nvSpPr>
          <p:cNvPr id="4" name="Text Placeholder 3">
            <a:extLst>
              <a:ext uri="{FF2B5EF4-FFF2-40B4-BE49-F238E27FC236}">
                <a16:creationId xmlns:a16="http://schemas.microsoft.com/office/drawing/2014/main" id="{CD0114CE-D1DD-3DC8-82DA-595F80D07700}"/>
              </a:ext>
            </a:extLst>
          </p:cNvPr>
          <p:cNvSpPr>
            <a:spLocks noGrp="1"/>
          </p:cNvSpPr>
          <p:nvPr>
            <p:ph type="body" sz="quarter" idx="14" hasCustomPrompt="1"/>
          </p:nvPr>
        </p:nvSpPr>
        <p:spPr>
          <a:xfrm>
            <a:off x="708491" y="4465637"/>
            <a:ext cx="6372880" cy="460375"/>
          </a:xfrm>
          <a:prstGeom prst="rect">
            <a:avLst/>
          </a:prstGeom>
        </p:spPr>
        <p:txBody>
          <a:bodyPr anchor="ctr"/>
          <a:lstStyle>
            <a:lvl1pPr marL="0" indent="0" algn="ctr">
              <a:buNone/>
              <a:defRPr sz="2000">
                <a:solidFill>
                  <a:schemeClr val="bg1">
                    <a:lumMod val="50000"/>
                  </a:schemeClr>
                </a:solidFill>
                <a:latin typeface="Ubuntu" panose="020B0504030602030204" pitchFamily="34" charset="0"/>
              </a:defRPr>
            </a:lvl1pPr>
          </a:lstStyle>
          <a:p>
            <a:pPr lvl="0"/>
            <a:r>
              <a:rPr lang="en-GB" dirty="0"/>
              <a:t>Additional</a:t>
            </a:r>
            <a:r>
              <a:rPr lang="en-NL" dirty="0"/>
              <a:t> text</a:t>
            </a:r>
          </a:p>
        </p:txBody>
      </p:sp>
    </p:spTree>
    <p:extLst>
      <p:ext uri="{BB962C8B-B14F-4D97-AF65-F5344CB8AC3E}">
        <p14:creationId xmlns:p14="http://schemas.microsoft.com/office/powerpoint/2010/main" val="3689691819"/>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ordered Title Card Hexagons">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94DAB9CB-C335-F6FF-D609-D13D15F4E1B3}"/>
              </a:ext>
            </a:extLst>
          </p:cNvPr>
          <p:cNvGrpSpPr/>
          <p:nvPr/>
        </p:nvGrpSpPr>
        <p:grpSpPr>
          <a:xfrm>
            <a:off x="-264610" y="944802"/>
            <a:ext cx="552540" cy="3615523"/>
            <a:chOff x="-281544" y="944802"/>
            <a:chExt cx="552540" cy="3615523"/>
          </a:xfrm>
        </p:grpSpPr>
        <p:sp>
          <p:nvSpPr>
            <p:cNvPr id="7" name="Hexagon 6">
              <a:extLst>
                <a:ext uri="{FF2B5EF4-FFF2-40B4-BE49-F238E27FC236}">
                  <a16:creationId xmlns:a16="http://schemas.microsoft.com/office/drawing/2014/main" id="{4C0576DB-05B5-BFB6-BB4A-FFE34A66BAC9}"/>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Hexagon 7">
              <a:extLst>
                <a:ext uri="{FF2B5EF4-FFF2-40B4-BE49-F238E27FC236}">
                  <a16:creationId xmlns:a16="http://schemas.microsoft.com/office/drawing/2014/main" id="{F6EC4CBB-C3F4-3A0A-EF45-4E60ED3D31EB}"/>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Hexagon 8">
              <a:extLst>
                <a:ext uri="{FF2B5EF4-FFF2-40B4-BE49-F238E27FC236}">
                  <a16:creationId xmlns:a16="http://schemas.microsoft.com/office/drawing/2014/main" id="{390B3CFF-2FED-4682-E9D6-9755FC1E1C29}"/>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Hexagon 9">
              <a:extLst>
                <a:ext uri="{FF2B5EF4-FFF2-40B4-BE49-F238E27FC236}">
                  <a16:creationId xmlns:a16="http://schemas.microsoft.com/office/drawing/2014/main" id="{76413A21-D670-DCCC-C86B-07A3AE4E7BBC}"/>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Hexagon 10">
              <a:extLst>
                <a:ext uri="{FF2B5EF4-FFF2-40B4-BE49-F238E27FC236}">
                  <a16:creationId xmlns:a16="http://schemas.microsoft.com/office/drawing/2014/main" id="{BCE5F480-8D9A-D029-FF5A-77187140A097}"/>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Hexagon 11">
              <a:extLst>
                <a:ext uri="{FF2B5EF4-FFF2-40B4-BE49-F238E27FC236}">
                  <a16:creationId xmlns:a16="http://schemas.microsoft.com/office/drawing/2014/main" id="{53A9C4FB-D438-DE60-F1D2-87C7BD111B39}"/>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3" name="Hexagon 12">
              <a:extLst>
                <a:ext uri="{FF2B5EF4-FFF2-40B4-BE49-F238E27FC236}">
                  <a16:creationId xmlns:a16="http://schemas.microsoft.com/office/drawing/2014/main" id="{EF1F770B-65D0-8936-45CB-272FEE4FBC90}"/>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4" name="Group 13">
            <a:extLst>
              <a:ext uri="{FF2B5EF4-FFF2-40B4-BE49-F238E27FC236}">
                <a16:creationId xmlns:a16="http://schemas.microsoft.com/office/drawing/2014/main" id="{70CF543A-2279-3D76-D3D1-6A7E4F4B3B2F}"/>
              </a:ext>
            </a:extLst>
          </p:cNvPr>
          <p:cNvGrpSpPr/>
          <p:nvPr/>
        </p:nvGrpSpPr>
        <p:grpSpPr>
          <a:xfrm>
            <a:off x="7482371" y="944802"/>
            <a:ext cx="552540" cy="3615523"/>
            <a:chOff x="-281544" y="944802"/>
            <a:chExt cx="552540" cy="3615523"/>
          </a:xfrm>
        </p:grpSpPr>
        <p:sp>
          <p:nvSpPr>
            <p:cNvPr id="15" name="Hexagon 14">
              <a:extLst>
                <a:ext uri="{FF2B5EF4-FFF2-40B4-BE49-F238E27FC236}">
                  <a16:creationId xmlns:a16="http://schemas.microsoft.com/office/drawing/2014/main" id="{39793BBA-373D-8C73-2887-E5A5EDCB3715}"/>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Hexagon 15">
              <a:extLst>
                <a:ext uri="{FF2B5EF4-FFF2-40B4-BE49-F238E27FC236}">
                  <a16:creationId xmlns:a16="http://schemas.microsoft.com/office/drawing/2014/main" id="{1BA1B5F0-F965-3B54-A509-8BB090829398}"/>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Hexagon 16">
              <a:extLst>
                <a:ext uri="{FF2B5EF4-FFF2-40B4-BE49-F238E27FC236}">
                  <a16:creationId xmlns:a16="http://schemas.microsoft.com/office/drawing/2014/main" id="{B380CBA4-E779-4021-62FB-7AC776432C5E}"/>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Hexagon 17">
              <a:extLst>
                <a:ext uri="{FF2B5EF4-FFF2-40B4-BE49-F238E27FC236}">
                  <a16:creationId xmlns:a16="http://schemas.microsoft.com/office/drawing/2014/main" id="{D2097CE4-B77D-35EE-27FE-974165E78CEC}"/>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Hexagon 18">
              <a:extLst>
                <a:ext uri="{FF2B5EF4-FFF2-40B4-BE49-F238E27FC236}">
                  <a16:creationId xmlns:a16="http://schemas.microsoft.com/office/drawing/2014/main" id="{189F7FD7-93B0-8BC3-7D15-6A4189B86D7D}"/>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0" name="Hexagon 19">
              <a:extLst>
                <a:ext uri="{FF2B5EF4-FFF2-40B4-BE49-F238E27FC236}">
                  <a16:creationId xmlns:a16="http://schemas.microsoft.com/office/drawing/2014/main" id="{4D65D9F9-5F35-FEBC-6432-56B6965556C6}"/>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Hexagon 20">
              <a:extLst>
                <a:ext uri="{FF2B5EF4-FFF2-40B4-BE49-F238E27FC236}">
                  <a16:creationId xmlns:a16="http://schemas.microsoft.com/office/drawing/2014/main" id="{7AB22D5E-EB38-01E6-3B7C-7C4B0531330B}"/>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3" name="Text Placeholder 22">
            <a:extLst>
              <a:ext uri="{FF2B5EF4-FFF2-40B4-BE49-F238E27FC236}">
                <a16:creationId xmlns:a16="http://schemas.microsoft.com/office/drawing/2014/main" id="{3B9313AD-B5AF-1E1A-ED67-CBB5E3558278}"/>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BCCB83F0-E28E-83A9-C57F-FBF5E862F000}"/>
              </a:ext>
            </a:extLst>
          </p:cNvPr>
          <p:cNvGrpSpPr/>
          <p:nvPr/>
        </p:nvGrpSpPr>
        <p:grpSpPr>
          <a:xfrm>
            <a:off x="-264610" y="944802"/>
            <a:ext cx="552540" cy="3615523"/>
            <a:chOff x="-281544" y="944802"/>
            <a:chExt cx="552540" cy="3615523"/>
          </a:xfrm>
        </p:grpSpPr>
        <p:sp>
          <p:nvSpPr>
            <p:cNvPr id="3" name="Hexagon 2">
              <a:extLst>
                <a:ext uri="{FF2B5EF4-FFF2-40B4-BE49-F238E27FC236}">
                  <a16:creationId xmlns:a16="http://schemas.microsoft.com/office/drawing/2014/main" id="{FE18D4E3-AABE-7448-3884-59B26DCB7BE1}"/>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Hexagon 3">
              <a:extLst>
                <a:ext uri="{FF2B5EF4-FFF2-40B4-BE49-F238E27FC236}">
                  <a16:creationId xmlns:a16="http://schemas.microsoft.com/office/drawing/2014/main" id="{5EB4A121-CEEA-CE3F-A330-D21776665921}"/>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Hexagon 4">
              <a:extLst>
                <a:ext uri="{FF2B5EF4-FFF2-40B4-BE49-F238E27FC236}">
                  <a16:creationId xmlns:a16="http://schemas.microsoft.com/office/drawing/2014/main" id="{1102BEAE-4DE6-D118-382C-2489C1AD1C68}"/>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Hexagon 21">
              <a:extLst>
                <a:ext uri="{FF2B5EF4-FFF2-40B4-BE49-F238E27FC236}">
                  <a16:creationId xmlns:a16="http://schemas.microsoft.com/office/drawing/2014/main" id="{E26E46D9-C534-F688-2C9D-4E2E3A959A3A}"/>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4" name="Hexagon 23">
              <a:extLst>
                <a:ext uri="{FF2B5EF4-FFF2-40B4-BE49-F238E27FC236}">
                  <a16:creationId xmlns:a16="http://schemas.microsoft.com/office/drawing/2014/main" id="{B7A736CF-E873-8180-F0A9-593C539932A6}"/>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5" name="Hexagon 24">
              <a:extLst>
                <a:ext uri="{FF2B5EF4-FFF2-40B4-BE49-F238E27FC236}">
                  <a16:creationId xmlns:a16="http://schemas.microsoft.com/office/drawing/2014/main" id="{9F88A136-565B-718D-CEB3-22B0051DE198}"/>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Hexagon 25">
              <a:extLst>
                <a:ext uri="{FF2B5EF4-FFF2-40B4-BE49-F238E27FC236}">
                  <a16:creationId xmlns:a16="http://schemas.microsoft.com/office/drawing/2014/main" id="{A308E228-E1F0-0677-704C-49931E1ED9D3}"/>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7" name="Group 26">
            <a:extLst>
              <a:ext uri="{FF2B5EF4-FFF2-40B4-BE49-F238E27FC236}">
                <a16:creationId xmlns:a16="http://schemas.microsoft.com/office/drawing/2014/main" id="{BD6845A0-F46C-5820-68A1-229D9C772673}"/>
              </a:ext>
            </a:extLst>
          </p:cNvPr>
          <p:cNvGrpSpPr/>
          <p:nvPr/>
        </p:nvGrpSpPr>
        <p:grpSpPr>
          <a:xfrm>
            <a:off x="7482371" y="944802"/>
            <a:ext cx="552540" cy="3615523"/>
            <a:chOff x="-281544" y="944802"/>
            <a:chExt cx="552540" cy="3615523"/>
          </a:xfrm>
        </p:grpSpPr>
        <p:sp>
          <p:nvSpPr>
            <p:cNvPr id="28" name="Hexagon 27">
              <a:extLst>
                <a:ext uri="{FF2B5EF4-FFF2-40B4-BE49-F238E27FC236}">
                  <a16:creationId xmlns:a16="http://schemas.microsoft.com/office/drawing/2014/main" id="{3E2A97C1-651E-E4D9-1BEF-45800266431F}"/>
                </a:ext>
              </a:extLst>
            </p:cNvPr>
            <p:cNvSpPr/>
            <p:nvPr/>
          </p:nvSpPr>
          <p:spPr>
            <a:xfrm>
              <a:off x="-270996" y="94480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Hexagon 28">
              <a:extLst>
                <a:ext uri="{FF2B5EF4-FFF2-40B4-BE49-F238E27FC236}">
                  <a16:creationId xmlns:a16="http://schemas.microsoft.com/office/drawing/2014/main" id="{4F3B7CF5-3646-BC9E-2E65-E57E381997AA}"/>
                </a:ext>
              </a:extLst>
            </p:cNvPr>
            <p:cNvSpPr/>
            <p:nvPr/>
          </p:nvSpPr>
          <p:spPr>
            <a:xfrm>
              <a:off x="-275215" y="1474390"/>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Hexagon 29">
              <a:extLst>
                <a:ext uri="{FF2B5EF4-FFF2-40B4-BE49-F238E27FC236}">
                  <a16:creationId xmlns:a16="http://schemas.microsoft.com/office/drawing/2014/main" id="{3D33C432-AE5A-C825-AEB1-32D92CD2D006}"/>
                </a:ext>
              </a:extLst>
            </p:cNvPr>
            <p:cNvSpPr/>
            <p:nvPr/>
          </p:nvSpPr>
          <p:spPr>
            <a:xfrm>
              <a:off x="-275215" y="2003978"/>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1" name="Hexagon 30">
              <a:extLst>
                <a:ext uri="{FF2B5EF4-FFF2-40B4-BE49-F238E27FC236}">
                  <a16:creationId xmlns:a16="http://schemas.microsoft.com/office/drawing/2014/main" id="{9BEB6695-3ED5-422E-332C-BDAD81B4BB35}"/>
                </a:ext>
              </a:extLst>
            </p:cNvPr>
            <p:cNvSpPr/>
            <p:nvPr/>
          </p:nvSpPr>
          <p:spPr>
            <a:xfrm>
              <a:off x="-279434" y="2533566"/>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2" name="Hexagon 31">
              <a:extLst>
                <a:ext uri="{FF2B5EF4-FFF2-40B4-BE49-F238E27FC236}">
                  <a16:creationId xmlns:a16="http://schemas.microsoft.com/office/drawing/2014/main" id="{8344E131-20DB-8E3C-CFF9-70DA58818565}"/>
                </a:ext>
              </a:extLst>
            </p:cNvPr>
            <p:cNvSpPr/>
            <p:nvPr/>
          </p:nvSpPr>
          <p:spPr>
            <a:xfrm>
              <a:off x="-277325" y="3065764"/>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3" name="Hexagon 32">
              <a:extLst>
                <a:ext uri="{FF2B5EF4-FFF2-40B4-BE49-F238E27FC236}">
                  <a16:creationId xmlns:a16="http://schemas.microsoft.com/office/drawing/2014/main" id="{9D60D520-0F2B-647D-0E2A-4E9D0E1CC4BE}"/>
                </a:ext>
              </a:extLst>
            </p:cNvPr>
            <p:cNvSpPr/>
            <p:nvPr/>
          </p:nvSpPr>
          <p:spPr>
            <a:xfrm>
              <a:off x="-281544" y="3595352"/>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4" name="Hexagon 33">
              <a:extLst>
                <a:ext uri="{FF2B5EF4-FFF2-40B4-BE49-F238E27FC236}">
                  <a16:creationId xmlns:a16="http://schemas.microsoft.com/office/drawing/2014/main" id="{168F5750-F04B-C7F4-7847-5BD74B8FDD9A}"/>
                </a:ext>
              </a:extLst>
            </p:cNvPr>
            <p:cNvSpPr/>
            <p:nvPr/>
          </p:nvSpPr>
          <p:spPr>
            <a:xfrm>
              <a:off x="-270996" y="4122329"/>
              <a:ext cx="541992" cy="437996"/>
            </a:xfrm>
            <a:prstGeom prst="hexagon">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2036644127"/>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ordered Title Card Triangles">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280AEA9-8B66-CF57-B390-CF413A31CF61}"/>
              </a:ext>
            </a:extLst>
          </p:cNvPr>
          <p:cNvGrpSpPr/>
          <p:nvPr/>
        </p:nvGrpSpPr>
        <p:grpSpPr>
          <a:xfrm>
            <a:off x="-317826" y="912619"/>
            <a:ext cx="654574" cy="3707648"/>
            <a:chOff x="-334760" y="912619"/>
            <a:chExt cx="654574" cy="3707648"/>
          </a:xfrm>
        </p:grpSpPr>
        <p:sp>
          <p:nvSpPr>
            <p:cNvPr id="7" name="Triangle 6">
              <a:extLst>
                <a:ext uri="{FF2B5EF4-FFF2-40B4-BE49-F238E27FC236}">
                  <a16:creationId xmlns:a16="http://schemas.microsoft.com/office/drawing/2014/main" id="{37A4D2AB-6AC8-BC06-382F-02093F17C73A}"/>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8" name="Triangle 7">
              <a:extLst>
                <a:ext uri="{FF2B5EF4-FFF2-40B4-BE49-F238E27FC236}">
                  <a16:creationId xmlns:a16="http://schemas.microsoft.com/office/drawing/2014/main" id="{030F592F-7D08-82A6-716C-2BEF01178D3C}"/>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9" name="Triangle 8">
              <a:extLst>
                <a:ext uri="{FF2B5EF4-FFF2-40B4-BE49-F238E27FC236}">
                  <a16:creationId xmlns:a16="http://schemas.microsoft.com/office/drawing/2014/main" id="{0CFB8A63-ED4C-A017-D8CD-999A511E8FFF}"/>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0" name="Triangle 9">
              <a:extLst>
                <a:ext uri="{FF2B5EF4-FFF2-40B4-BE49-F238E27FC236}">
                  <a16:creationId xmlns:a16="http://schemas.microsoft.com/office/drawing/2014/main" id="{EB802079-4BD8-D26B-8759-6877A0E1295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1" name="Triangle 10">
              <a:extLst>
                <a:ext uri="{FF2B5EF4-FFF2-40B4-BE49-F238E27FC236}">
                  <a16:creationId xmlns:a16="http://schemas.microsoft.com/office/drawing/2014/main" id="{F9766614-A4B2-EFA5-D8E6-95E04A3E923B}"/>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2" name="Triangle 11">
              <a:extLst>
                <a:ext uri="{FF2B5EF4-FFF2-40B4-BE49-F238E27FC236}">
                  <a16:creationId xmlns:a16="http://schemas.microsoft.com/office/drawing/2014/main" id="{1E72B862-7548-0BBA-B653-D21BCE31130F}"/>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13" name="Group 12">
            <a:extLst>
              <a:ext uri="{FF2B5EF4-FFF2-40B4-BE49-F238E27FC236}">
                <a16:creationId xmlns:a16="http://schemas.microsoft.com/office/drawing/2014/main" id="{15F357B2-0B49-9F77-CF8E-0B655788AA56}"/>
              </a:ext>
            </a:extLst>
          </p:cNvPr>
          <p:cNvGrpSpPr/>
          <p:nvPr/>
        </p:nvGrpSpPr>
        <p:grpSpPr>
          <a:xfrm>
            <a:off x="7422887" y="917951"/>
            <a:ext cx="654574" cy="3707648"/>
            <a:chOff x="-334760" y="912619"/>
            <a:chExt cx="654574" cy="3707648"/>
          </a:xfrm>
        </p:grpSpPr>
        <p:sp>
          <p:nvSpPr>
            <p:cNvPr id="14" name="Triangle 13">
              <a:extLst>
                <a:ext uri="{FF2B5EF4-FFF2-40B4-BE49-F238E27FC236}">
                  <a16:creationId xmlns:a16="http://schemas.microsoft.com/office/drawing/2014/main" id="{A51CF8E3-E2E1-06B9-714F-D86D3C40C3C2}"/>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5" name="Triangle 14">
              <a:extLst>
                <a:ext uri="{FF2B5EF4-FFF2-40B4-BE49-F238E27FC236}">
                  <a16:creationId xmlns:a16="http://schemas.microsoft.com/office/drawing/2014/main" id="{4B56A093-271C-9224-34A5-901FA9B3BE86}"/>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6" name="Triangle 15">
              <a:extLst>
                <a:ext uri="{FF2B5EF4-FFF2-40B4-BE49-F238E27FC236}">
                  <a16:creationId xmlns:a16="http://schemas.microsoft.com/office/drawing/2014/main" id="{10A01C06-A038-9D08-56B7-2345DA627470}"/>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7" name="Triangle 16">
              <a:extLst>
                <a:ext uri="{FF2B5EF4-FFF2-40B4-BE49-F238E27FC236}">
                  <a16:creationId xmlns:a16="http://schemas.microsoft.com/office/drawing/2014/main" id="{2F3E4EEB-8D36-127C-CD91-530D7FDF276A}"/>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8" name="Triangle 17">
              <a:extLst>
                <a:ext uri="{FF2B5EF4-FFF2-40B4-BE49-F238E27FC236}">
                  <a16:creationId xmlns:a16="http://schemas.microsoft.com/office/drawing/2014/main" id="{9DF15F27-C65B-A5E4-6DA9-3C0E1E2D23D2}"/>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19" name="Triangle 18">
              <a:extLst>
                <a:ext uri="{FF2B5EF4-FFF2-40B4-BE49-F238E27FC236}">
                  <a16:creationId xmlns:a16="http://schemas.microsoft.com/office/drawing/2014/main" id="{67849DAD-B541-8290-39C2-4DD5C0AADDD3}"/>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
        <p:nvSpPr>
          <p:cNvPr id="20" name="Text Placeholder 22">
            <a:extLst>
              <a:ext uri="{FF2B5EF4-FFF2-40B4-BE49-F238E27FC236}">
                <a16:creationId xmlns:a16="http://schemas.microsoft.com/office/drawing/2014/main" id="{83ECE12B-2523-F80F-7A6F-6E7283FB23D9}"/>
              </a:ext>
            </a:extLst>
          </p:cNvPr>
          <p:cNvSpPr>
            <a:spLocks noGrp="1"/>
          </p:cNvSpPr>
          <p:nvPr>
            <p:ph type="body" sz="quarter" idx="13" hasCustomPrompt="1"/>
          </p:nvPr>
        </p:nvSpPr>
        <p:spPr>
          <a:xfrm>
            <a:off x="627063" y="617538"/>
            <a:ext cx="6535737" cy="4335462"/>
          </a:xfrm>
          <a:prstGeom prst="rect">
            <a:avLst/>
          </a:prstGeom>
        </p:spPr>
        <p:txBody>
          <a:bodyPr tIns="144000" anchor="ctr"/>
          <a:lstStyle>
            <a:lvl1pPr marL="0" indent="0" algn="ctr">
              <a:buNone/>
              <a:defRPr sz="8200">
                <a:latin typeface="American Captain" pitchFamily="2" charset="77"/>
              </a:defRPr>
            </a:lvl1pPr>
          </a:lstStyle>
          <a:p>
            <a:pPr lvl="0"/>
            <a:r>
              <a:rPr lang="en-NL" dirty="0"/>
              <a:t>CARD TITLE</a:t>
            </a:r>
          </a:p>
        </p:txBody>
      </p:sp>
      <p:grpSp>
        <p:nvGrpSpPr>
          <p:cNvPr id="2" name="Group 1">
            <a:extLst>
              <a:ext uri="{FF2B5EF4-FFF2-40B4-BE49-F238E27FC236}">
                <a16:creationId xmlns:a16="http://schemas.microsoft.com/office/drawing/2014/main" id="{BF45EFE6-6966-ABE2-8A02-DBAEA3F65E50}"/>
              </a:ext>
            </a:extLst>
          </p:cNvPr>
          <p:cNvGrpSpPr/>
          <p:nvPr/>
        </p:nvGrpSpPr>
        <p:grpSpPr>
          <a:xfrm>
            <a:off x="-317826" y="912619"/>
            <a:ext cx="654574" cy="3707648"/>
            <a:chOff x="-334760" y="912619"/>
            <a:chExt cx="654574" cy="3707648"/>
          </a:xfrm>
        </p:grpSpPr>
        <p:sp>
          <p:nvSpPr>
            <p:cNvPr id="3" name="Triangle 2">
              <a:extLst>
                <a:ext uri="{FF2B5EF4-FFF2-40B4-BE49-F238E27FC236}">
                  <a16:creationId xmlns:a16="http://schemas.microsoft.com/office/drawing/2014/main" id="{8B0E960E-AF2A-45E3-D9E3-9E1AAE1F87B4}"/>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4" name="Triangle 3">
              <a:extLst>
                <a:ext uri="{FF2B5EF4-FFF2-40B4-BE49-F238E27FC236}">
                  <a16:creationId xmlns:a16="http://schemas.microsoft.com/office/drawing/2014/main" id="{A88366DE-40ED-3549-EB3E-7B18FD4FA716}"/>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5" name="Triangle 4">
              <a:extLst>
                <a:ext uri="{FF2B5EF4-FFF2-40B4-BE49-F238E27FC236}">
                  <a16:creationId xmlns:a16="http://schemas.microsoft.com/office/drawing/2014/main" id="{6579CC43-766F-71F4-3ED8-7928C7856174}"/>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1" name="Triangle 20">
              <a:extLst>
                <a:ext uri="{FF2B5EF4-FFF2-40B4-BE49-F238E27FC236}">
                  <a16:creationId xmlns:a16="http://schemas.microsoft.com/office/drawing/2014/main" id="{571E2952-1A1A-381E-31A5-63775732C84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2" name="Triangle 21">
              <a:extLst>
                <a:ext uri="{FF2B5EF4-FFF2-40B4-BE49-F238E27FC236}">
                  <a16:creationId xmlns:a16="http://schemas.microsoft.com/office/drawing/2014/main" id="{84DA13D9-B125-081B-1798-76CD8186F3D4}"/>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3" name="Triangle 22">
              <a:extLst>
                <a:ext uri="{FF2B5EF4-FFF2-40B4-BE49-F238E27FC236}">
                  <a16:creationId xmlns:a16="http://schemas.microsoft.com/office/drawing/2014/main" id="{A3240F38-3146-A108-B852-A250D41E6644}"/>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grpSp>
        <p:nvGrpSpPr>
          <p:cNvPr id="24" name="Group 23">
            <a:extLst>
              <a:ext uri="{FF2B5EF4-FFF2-40B4-BE49-F238E27FC236}">
                <a16:creationId xmlns:a16="http://schemas.microsoft.com/office/drawing/2014/main" id="{29E27491-5001-F453-1CAD-7B2DD6B14F5F}"/>
              </a:ext>
            </a:extLst>
          </p:cNvPr>
          <p:cNvGrpSpPr/>
          <p:nvPr/>
        </p:nvGrpSpPr>
        <p:grpSpPr>
          <a:xfrm>
            <a:off x="7422887" y="917951"/>
            <a:ext cx="654574" cy="3707648"/>
            <a:chOff x="-334760" y="912619"/>
            <a:chExt cx="654574" cy="3707648"/>
          </a:xfrm>
        </p:grpSpPr>
        <p:sp>
          <p:nvSpPr>
            <p:cNvPr id="25" name="Triangle 24">
              <a:extLst>
                <a:ext uri="{FF2B5EF4-FFF2-40B4-BE49-F238E27FC236}">
                  <a16:creationId xmlns:a16="http://schemas.microsoft.com/office/drawing/2014/main" id="{B652699A-F3F3-018F-CB9E-F0DEA9FEF9A0}"/>
                </a:ext>
              </a:extLst>
            </p:cNvPr>
            <p:cNvSpPr/>
            <p:nvPr/>
          </p:nvSpPr>
          <p:spPr>
            <a:xfrm>
              <a:off x="-319816" y="91261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6" name="Triangle 25">
              <a:extLst>
                <a:ext uri="{FF2B5EF4-FFF2-40B4-BE49-F238E27FC236}">
                  <a16:creationId xmlns:a16="http://schemas.microsoft.com/office/drawing/2014/main" id="{FDDC1C14-E4A0-35B9-A78D-F11BA4770717}"/>
                </a:ext>
              </a:extLst>
            </p:cNvPr>
            <p:cNvSpPr/>
            <p:nvPr/>
          </p:nvSpPr>
          <p:spPr>
            <a:xfrm>
              <a:off x="-319816" y="1555569"/>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7" name="Triangle 26">
              <a:extLst>
                <a:ext uri="{FF2B5EF4-FFF2-40B4-BE49-F238E27FC236}">
                  <a16:creationId xmlns:a16="http://schemas.microsoft.com/office/drawing/2014/main" id="{7B72EC96-0C70-6D8F-BCFE-1AC07A574541}"/>
                </a:ext>
              </a:extLst>
            </p:cNvPr>
            <p:cNvSpPr/>
            <p:nvPr/>
          </p:nvSpPr>
          <p:spPr>
            <a:xfrm>
              <a:off x="-334760" y="219852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8" name="Triangle 27">
              <a:extLst>
                <a:ext uri="{FF2B5EF4-FFF2-40B4-BE49-F238E27FC236}">
                  <a16:creationId xmlns:a16="http://schemas.microsoft.com/office/drawing/2014/main" id="{F161A126-3D1B-FCD0-C9F6-DD3DA3C91C69}"/>
                </a:ext>
              </a:extLst>
            </p:cNvPr>
            <p:cNvSpPr/>
            <p:nvPr/>
          </p:nvSpPr>
          <p:spPr>
            <a:xfrm>
              <a:off x="-334760" y="2841470"/>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29" name="Triangle 28">
              <a:extLst>
                <a:ext uri="{FF2B5EF4-FFF2-40B4-BE49-F238E27FC236}">
                  <a16:creationId xmlns:a16="http://schemas.microsoft.com/office/drawing/2014/main" id="{4C10F12C-97F1-4D74-D9A6-A5C1243673A8}"/>
                </a:ext>
              </a:extLst>
            </p:cNvPr>
            <p:cNvSpPr/>
            <p:nvPr/>
          </p:nvSpPr>
          <p:spPr>
            <a:xfrm>
              <a:off x="-319816" y="348306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sp>
          <p:nvSpPr>
            <p:cNvPr id="30" name="Triangle 29">
              <a:extLst>
                <a:ext uri="{FF2B5EF4-FFF2-40B4-BE49-F238E27FC236}">
                  <a16:creationId xmlns:a16="http://schemas.microsoft.com/office/drawing/2014/main" id="{901AC332-2D05-5D73-438A-3F9BCFE805B6}"/>
                </a:ext>
              </a:extLst>
            </p:cNvPr>
            <p:cNvSpPr/>
            <p:nvPr/>
          </p:nvSpPr>
          <p:spPr>
            <a:xfrm>
              <a:off x="-319816" y="4126013"/>
              <a:ext cx="639630" cy="494254"/>
            </a:xfrm>
            <a:prstGeom prst="triangle">
              <a:avLst/>
            </a:prstGeom>
            <a:solidFill>
              <a:schemeClr val="bg2"/>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913"/>
            </a:p>
          </p:txBody>
        </p:sp>
      </p:grpSp>
    </p:spTree>
    <p:extLst>
      <p:ext uri="{BB962C8B-B14F-4D97-AF65-F5344CB8AC3E}">
        <p14:creationId xmlns:p14="http://schemas.microsoft.com/office/powerpoint/2010/main" val="4167062172"/>
      </p:ext>
    </p:extLst>
  </p:cSld>
  <p:clrMapOvr>
    <a:masterClrMapping/>
  </p:clrMapOvr>
  <p:extLst>
    <p:ext uri="{DCECCB84-F9BA-43D5-87BE-67443E8EF086}">
      <p15:sldGuideLst xmlns:p15="http://schemas.microsoft.com/office/powerpoint/2012/main">
        <p15:guide id="1" pos="2449">
          <p15:clr>
            <a:srgbClr val="FBAE40"/>
          </p15:clr>
        </p15:guide>
        <p15:guide id="2" orient="horz" pos="1746">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6.xml"/><Relationship Id="rId5" Type="http://schemas.openxmlformats.org/officeDocument/2006/relationships/image" Target="../media/image3.png"/><Relationship Id="rId4" Type="http://schemas.openxmlformats.org/officeDocument/2006/relationships/image" Target="../media/image2.jp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18" Type="http://schemas.openxmlformats.org/officeDocument/2006/relationships/slideLayout" Target="../slideLayouts/slideLayout34.xml"/><Relationship Id="rId3" Type="http://schemas.openxmlformats.org/officeDocument/2006/relationships/slideLayout" Target="../slideLayouts/slideLayout19.xml"/><Relationship Id="rId21" Type="http://schemas.openxmlformats.org/officeDocument/2006/relationships/slideLayout" Target="../slideLayouts/slideLayout37.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0" Type="http://schemas.openxmlformats.org/officeDocument/2006/relationships/slideLayout" Target="../slideLayouts/slideLayout36.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24" Type="http://schemas.openxmlformats.org/officeDocument/2006/relationships/image" Target="../media/image3.png"/><Relationship Id="rId5" Type="http://schemas.openxmlformats.org/officeDocument/2006/relationships/slideLayout" Target="../slideLayouts/slideLayout21.xml"/><Relationship Id="rId15" Type="http://schemas.openxmlformats.org/officeDocument/2006/relationships/slideLayout" Target="../slideLayouts/slideLayout31.xml"/><Relationship Id="rId23" Type="http://schemas.openxmlformats.org/officeDocument/2006/relationships/theme" Target="../theme/theme3.xml"/><Relationship Id="rId10" Type="http://schemas.openxmlformats.org/officeDocument/2006/relationships/slideLayout" Target="../slideLayouts/slideLayout26.xml"/><Relationship Id="rId19" Type="http://schemas.openxmlformats.org/officeDocument/2006/relationships/slideLayout" Target="../slideLayouts/slideLayout35.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 Id="rId22" Type="http://schemas.openxmlformats.org/officeDocument/2006/relationships/slideLayout" Target="../slideLayouts/slideLayout38.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41.xml"/><Relationship Id="rId2" Type="http://schemas.openxmlformats.org/officeDocument/2006/relationships/slideLayout" Target="../slideLayouts/slideLayout40.xml"/><Relationship Id="rId1" Type="http://schemas.openxmlformats.org/officeDocument/2006/relationships/slideLayout" Target="../slideLayouts/slideLayout39.xml"/><Relationship Id="rId5" Type="http://schemas.openxmlformats.org/officeDocument/2006/relationships/image" Target="../media/image3.png"/><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AAB1E8B-F2F3-CC2F-D374-8937687E7EC8}"/>
              </a:ext>
            </a:extLst>
          </p:cNvPr>
          <p:cNvSpPr/>
          <p:nvPr/>
        </p:nvSpPr>
        <p:spPr>
          <a:xfrm>
            <a:off x="511508" y="495773"/>
            <a:ext cx="6748606" cy="4552006"/>
          </a:xfrm>
          <a:prstGeom prst="rect">
            <a:avLst/>
          </a:prstGeom>
          <a:blipFill>
            <a:blip r:embed="rId18"/>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875">
              <a:latin typeface="Marvel" pitchFamily="2" charset="0"/>
            </a:endParaRPr>
          </a:p>
        </p:txBody>
      </p:sp>
      <p:sp>
        <p:nvSpPr>
          <p:cNvPr id="5" name="Footer Placeholder 4">
            <a:extLst>
              <a:ext uri="{FF2B5EF4-FFF2-40B4-BE49-F238E27FC236}">
                <a16:creationId xmlns:a16="http://schemas.microsoft.com/office/drawing/2014/main" id="{7F36BB27-8FC7-002E-E4AB-B43A8DBEDDBA}"/>
              </a:ext>
            </a:extLst>
          </p:cNvPr>
          <p:cNvSpPr>
            <a:spLocks noGrp="1"/>
          </p:cNvSpPr>
          <p:nvPr>
            <p:ph type="ftr" sz="quarter" idx="3"/>
          </p:nvPr>
        </p:nvSpPr>
        <p:spPr>
          <a:xfrm>
            <a:off x="5334000" y="4543279"/>
            <a:ext cx="1701158" cy="293687"/>
          </a:xfrm>
          <a:prstGeom prst="rect">
            <a:avLst/>
          </a:prstGeom>
        </p:spPr>
        <p:txBody>
          <a:bodyPr vert="horz" lIns="91440" tIns="45720" rIns="91440" bIns="45720" rtlCol="0" anchor="ctr"/>
          <a:lstStyle>
            <a:lvl1pPr algn="r">
              <a:defRPr sz="1000" b="0" i="0">
                <a:solidFill>
                  <a:schemeClr val="tx1"/>
                </a:solidFill>
                <a:latin typeface="American Captain" pitchFamily="2" charset="77"/>
              </a:defRPr>
            </a:lvl1pPr>
          </a:lstStyle>
          <a:p>
            <a:r>
              <a:rPr lang="en-GB"/>
              <a:t>V 1.6</a:t>
            </a:r>
            <a:endParaRPr lang="en-NL" dirty="0"/>
          </a:p>
        </p:txBody>
      </p:sp>
      <p:sp>
        <p:nvSpPr>
          <p:cNvPr id="2" name="Rectangle 1">
            <a:extLst>
              <a:ext uri="{FF2B5EF4-FFF2-40B4-BE49-F238E27FC236}">
                <a16:creationId xmlns:a16="http://schemas.microsoft.com/office/drawing/2014/main" id="{8653C070-03F0-0F77-0B09-1A99726A1229}"/>
              </a:ext>
            </a:extLst>
          </p:cNvPr>
          <p:cNvSpPr/>
          <p:nvPr/>
        </p:nvSpPr>
        <p:spPr>
          <a:xfrm>
            <a:off x="511508" y="495773"/>
            <a:ext cx="6748606" cy="4552006"/>
          </a:xfrm>
          <a:prstGeom prst="rect">
            <a:avLst/>
          </a:prstGeom>
          <a:blipFill>
            <a:blip r:embed="rId18"/>
            <a:stretch>
              <a:fillRect/>
            </a:stretch>
          </a:blip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NL" sz="9875">
              <a:latin typeface="Marvel" pitchFamily="2" charset="0"/>
            </a:endParaRPr>
          </a:p>
        </p:txBody>
      </p:sp>
    </p:spTree>
    <p:extLst>
      <p:ext uri="{BB962C8B-B14F-4D97-AF65-F5344CB8AC3E}">
        <p14:creationId xmlns:p14="http://schemas.microsoft.com/office/powerpoint/2010/main" val="1483906179"/>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746">
          <p15:clr>
            <a:srgbClr val="F26B43"/>
          </p15:clr>
        </p15:guide>
        <p15:guide id="2" pos="244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0" name="Rounded Rectangle 9">
            <a:extLst>
              <a:ext uri="{FF2B5EF4-FFF2-40B4-BE49-F238E27FC236}">
                <a16:creationId xmlns:a16="http://schemas.microsoft.com/office/drawing/2014/main" id="{6CB57DCA-D0DE-1A91-9FB2-DA2E668E3D61}"/>
              </a:ext>
            </a:extLst>
          </p:cNvPr>
          <p:cNvSpPr/>
          <p:nvPr/>
        </p:nvSpPr>
        <p:spPr>
          <a:xfrm>
            <a:off x="3888000" y="1"/>
            <a:ext cx="3888000" cy="5543550"/>
          </a:xfrm>
          <a:prstGeom prst="roundRect">
            <a:avLst>
              <a:gd name="adj" fmla="val 0"/>
            </a:avLst>
          </a:prstGeom>
          <a:blipFill>
            <a:blip r:embed="rId4"/>
            <a:stretch>
              <a:fillRect l="-100006" r="24"/>
            </a:stretch>
          </a:bli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NL" sz="1148"/>
          </a:p>
        </p:txBody>
      </p:sp>
      <p:pic>
        <p:nvPicPr>
          <p:cNvPr id="11" name="Picture 10" descr="A picture containing food, drawing&#10;&#10;Description automatically generated">
            <a:extLst>
              <a:ext uri="{FF2B5EF4-FFF2-40B4-BE49-F238E27FC236}">
                <a16:creationId xmlns:a16="http://schemas.microsoft.com/office/drawing/2014/main" id="{CCF4C305-8833-F8F5-679F-D9A8A77F22EB}"/>
              </a:ext>
            </a:extLst>
          </p:cNvPr>
          <p:cNvPicPr>
            <a:picLocks noChangeAspect="1"/>
          </p:cNvPicPr>
          <p:nvPr/>
        </p:nvPicPr>
        <p:blipFill>
          <a:blip r:embed="rId5"/>
          <a:stretch>
            <a:fillRect/>
          </a:stretch>
        </p:blipFill>
        <p:spPr>
          <a:xfrm>
            <a:off x="4685776" y="-301473"/>
            <a:ext cx="2333389" cy="2576711"/>
          </a:xfrm>
          <a:prstGeom prst="rect">
            <a:avLst/>
          </a:prstGeom>
        </p:spPr>
      </p:pic>
    </p:spTree>
    <p:extLst>
      <p:ext uri="{BB962C8B-B14F-4D97-AF65-F5344CB8AC3E}">
        <p14:creationId xmlns:p14="http://schemas.microsoft.com/office/powerpoint/2010/main" val="2450215900"/>
      </p:ext>
    </p:extLst>
  </p:cSld>
  <p:clrMap bg1="lt1" tx1="dk1" bg2="lt2" tx2="dk2" accent1="accent1" accent2="accent2" accent3="accent3" accent4="accent4" accent5="accent5" accent6="accent6" hlink="hlink" folHlink="folHlink"/>
  <p:sldLayoutIdLst>
    <p:sldLayoutId id="2147483732" r:id="rId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A picture containing food, drawing&#10;&#10;Description automatically generated">
            <a:extLst>
              <a:ext uri="{FF2B5EF4-FFF2-40B4-BE49-F238E27FC236}">
                <a16:creationId xmlns:a16="http://schemas.microsoft.com/office/drawing/2014/main" id="{7EC7357D-D4D9-63CC-AE83-C4E82524BDB2}"/>
              </a:ext>
            </a:extLst>
          </p:cNvPr>
          <p:cNvPicPr>
            <a:picLocks noChangeAspect="1"/>
          </p:cNvPicPr>
          <p:nvPr/>
        </p:nvPicPr>
        <p:blipFill rotWithShape="1">
          <a:blip r:embed="rId24"/>
          <a:srcRect l="9786" t="25471" r="19821" b="29132"/>
          <a:stretch/>
        </p:blipFill>
        <p:spPr>
          <a:xfrm>
            <a:off x="6168224" y="352394"/>
            <a:ext cx="1214285" cy="783118"/>
          </a:xfrm>
          <a:prstGeom prst="rect">
            <a:avLst/>
          </a:prstGeom>
        </p:spPr>
      </p:pic>
    </p:spTree>
    <p:extLst>
      <p:ext uri="{BB962C8B-B14F-4D97-AF65-F5344CB8AC3E}">
        <p14:creationId xmlns:p14="http://schemas.microsoft.com/office/powerpoint/2010/main" val="289967154"/>
      </p:ext>
    </p:extLst>
  </p:cSld>
  <p:clrMap bg1="lt1" tx1="dk1" bg2="lt2" tx2="dk2" accent1="accent1" accent2="accent2" accent3="accent3" accent4="accent4" accent5="accent5" accent6="accent6" hlink="hlink" folHlink="folHlink"/>
  <p:sldLayoutIdLst>
    <p:sldLayoutId id="2147483734" r:id="rId1"/>
    <p:sldLayoutId id="2147483754" r:id="rId2"/>
    <p:sldLayoutId id="2147483735" r:id="rId3"/>
    <p:sldLayoutId id="2147483736" r:id="rId4"/>
    <p:sldLayoutId id="2147483737" r:id="rId5"/>
    <p:sldLayoutId id="2147483738" r:id="rId6"/>
    <p:sldLayoutId id="2147483739" r:id="rId7"/>
    <p:sldLayoutId id="2147483740" r:id="rId8"/>
    <p:sldLayoutId id="2147483773" r:id="rId9"/>
    <p:sldLayoutId id="2147483775" r:id="rId10"/>
    <p:sldLayoutId id="2147483778" r:id="rId11"/>
    <p:sldLayoutId id="2147483777" r:id="rId12"/>
    <p:sldLayoutId id="2147483776" r:id="rId13"/>
    <p:sldLayoutId id="2147483774" r:id="rId14"/>
    <p:sldLayoutId id="2147483751" r:id="rId15"/>
    <p:sldLayoutId id="2147483752" r:id="rId16"/>
    <p:sldLayoutId id="2147483741" r:id="rId17"/>
    <p:sldLayoutId id="2147483750" r:id="rId18"/>
    <p:sldLayoutId id="2147483742" r:id="rId19"/>
    <p:sldLayoutId id="2147483753" r:id="rId20"/>
    <p:sldLayoutId id="2147483770" r:id="rId21"/>
    <p:sldLayoutId id="2147483771" r:id="rId2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A picture containing food, drawing&#10;&#10;Description automatically generated">
            <a:extLst>
              <a:ext uri="{FF2B5EF4-FFF2-40B4-BE49-F238E27FC236}">
                <a16:creationId xmlns:a16="http://schemas.microsoft.com/office/drawing/2014/main" id="{7EC7357D-D4D9-63CC-AE83-C4E82524BDB2}"/>
              </a:ext>
            </a:extLst>
          </p:cNvPr>
          <p:cNvPicPr>
            <a:picLocks noChangeAspect="1"/>
          </p:cNvPicPr>
          <p:nvPr/>
        </p:nvPicPr>
        <p:blipFill rotWithShape="1">
          <a:blip r:embed="rId5"/>
          <a:srcRect l="9786" t="25471" r="19821" b="29132"/>
          <a:stretch/>
        </p:blipFill>
        <p:spPr>
          <a:xfrm>
            <a:off x="6168224" y="352394"/>
            <a:ext cx="1214285" cy="783118"/>
          </a:xfrm>
          <a:prstGeom prst="rect">
            <a:avLst/>
          </a:prstGeom>
        </p:spPr>
      </p:pic>
      <p:sp>
        <p:nvSpPr>
          <p:cNvPr id="2" name="TextBox 6">
            <a:extLst>
              <a:ext uri="{FF2B5EF4-FFF2-40B4-BE49-F238E27FC236}">
                <a16:creationId xmlns:a16="http://schemas.microsoft.com/office/drawing/2014/main" id="{26DE19D7-BBF9-4B65-4C72-6D3CDB32CA35}"/>
              </a:ext>
            </a:extLst>
          </p:cNvPr>
          <p:cNvSpPr txBox="1"/>
          <p:nvPr/>
        </p:nvSpPr>
        <p:spPr>
          <a:xfrm>
            <a:off x="1549595" y="4425262"/>
            <a:ext cx="4690661" cy="523220"/>
          </a:xfrm>
          <a:prstGeom prst="rect">
            <a:avLst/>
          </a:prstGeom>
          <a:noFill/>
        </p:spPr>
        <p:txBody>
          <a:bodyPr wrap="square" rtlCol="0">
            <a:spAutoFit/>
          </a:bodyPr>
          <a:lstStyle/>
          <a:p>
            <a:pPr algn="ctr"/>
            <a:r>
              <a:rPr lang="en-GB" sz="2800" dirty="0">
                <a:solidFill>
                  <a:sysClr val="windowText" lastClr="000000"/>
                </a:solidFill>
                <a:latin typeface="American Captain" pitchFamily="2" charset="77"/>
              </a:rPr>
              <a:t>Schwartz Basis </a:t>
            </a:r>
            <a:r>
              <a:rPr lang="en-GB" sz="2800" dirty="0" err="1">
                <a:solidFill>
                  <a:sysClr val="windowText" lastClr="000000"/>
                </a:solidFill>
                <a:latin typeface="American Captain" pitchFamily="2" charset="77"/>
              </a:rPr>
              <a:t>Waarden</a:t>
            </a:r>
            <a:endParaRPr lang="en-NL" sz="2800" dirty="0">
              <a:solidFill>
                <a:sysClr val="windowText" lastClr="000000"/>
              </a:solidFill>
              <a:latin typeface="American Captain" pitchFamily="2" charset="77"/>
            </a:endParaRPr>
          </a:p>
        </p:txBody>
      </p:sp>
    </p:spTree>
    <p:extLst>
      <p:ext uri="{BB962C8B-B14F-4D97-AF65-F5344CB8AC3E}">
        <p14:creationId xmlns:p14="http://schemas.microsoft.com/office/powerpoint/2010/main" val="4092967773"/>
      </p:ext>
    </p:extLst>
  </p:cSld>
  <p:clrMap bg1="lt1" tx1="dk1" bg2="lt2" tx2="dk2" accent1="accent1" accent2="accent2" accent3="accent3" accent4="accent4" accent5="accent5" accent6="accent6" hlink="hlink" folHlink="folHlink"/>
  <p:sldLayoutIdLst>
    <p:sldLayoutId id="2147483765" r:id="rId1"/>
    <p:sldLayoutId id="2147483772" r:id="rId2"/>
    <p:sldLayoutId id="2147483767" r:id="rId3"/>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8.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8.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0988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D3C699-483F-91C1-3824-D9FB6C086175}"/>
              </a:ext>
            </a:extLst>
          </p:cNvPr>
          <p:cNvSpPr>
            <a:spLocks noGrp="1"/>
          </p:cNvSpPr>
          <p:nvPr>
            <p:ph type="body" sz="quarter" idx="13"/>
          </p:nvPr>
        </p:nvSpPr>
        <p:spPr/>
        <p:txBody>
          <a:bodyPr/>
          <a:lstStyle/>
          <a:p>
            <a:r>
              <a:rPr lang="en-NL" dirty="0"/>
              <a:t>Conservatisme</a:t>
            </a:r>
          </a:p>
        </p:txBody>
      </p:sp>
    </p:spTree>
    <p:extLst>
      <p:ext uri="{BB962C8B-B14F-4D97-AF65-F5344CB8AC3E}">
        <p14:creationId xmlns:p14="http://schemas.microsoft.com/office/powerpoint/2010/main" val="4172420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91D8AB-DEA6-0753-06DE-669C5A0FA1D8}"/>
              </a:ext>
            </a:extLst>
          </p:cNvPr>
          <p:cNvSpPr>
            <a:spLocks noGrp="1"/>
          </p:cNvSpPr>
          <p:nvPr>
            <p:ph type="body" sz="quarter" idx="13"/>
          </p:nvPr>
        </p:nvSpPr>
        <p:spPr/>
        <p:txBody>
          <a:bodyPr/>
          <a:lstStyle/>
          <a:p>
            <a:r>
              <a:rPr lang="en-NL" dirty="0"/>
              <a:t>Conservatisme</a:t>
            </a:r>
          </a:p>
          <a:p>
            <a:r>
              <a:rPr lang="en-NL" sz="2000" dirty="0">
                <a:solidFill>
                  <a:schemeClr val="bg1">
                    <a:lumMod val="75000"/>
                  </a:schemeClr>
                </a:solidFill>
              </a:rPr>
              <a:t>Veiligheid : Conformiteit : Traditie</a:t>
            </a:r>
          </a:p>
        </p:txBody>
      </p:sp>
    </p:spTree>
    <p:extLst>
      <p:ext uri="{BB962C8B-B14F-4D97-AF65-F5344CB8AC3E}">
        <p14:creationId xmlns:p14="http://schemas.microsoft.com/office/powerpoint/2010/main" val="3742740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D3C699-483F-91C1-3824-D9FB6C086175}"/>
              </a:ext>
            </a:extLst>
          </p:cNvPr>
          <p:cNvSpPr>
            <a:spLocks noGrp="1"/>
          </p:cNvSpPr>
          <p:nvPr>
            <p:ph type="body" sz="quarter" idx="13"/>
          </p:nvPr>
        </p:nvSpPr>
        <p:spPr/>
        <p:txBody>
          <a:bodyPr/>
          <a:lstStyle/>
          <a:p>
            <a:r>
              <a:rPr lang="en-NL" dirty="0"/>
              <a:t>Zelfoptimalisatie</a:t>
            </a:r>
          </a:p>
        </p:txBody>
      </p:sp>
    </p:spTree>
    <p:extLst>
      <p:ext uri="{BB962C8B-B14F-4D97-AF65-F5344CB8AC3E}">
        <p14:creationId xmlns:p14="http://schemas.microsoft.com/office/powerpoint/2010/main" val="1806961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91D8AB-DEA6-0753-06DE-669C5A0FA1D8}"/>
              </a:ext>
            </a:extLst>
          </p:cNvPr>
          <p:cNvSpPr>
            <a:spLocks noGrp="1"/>
          </p:cNvSpPr>
          <p:nvPr>
            <p:ph type="body" sz="quarter" idx="13"/>
          </p:nvPr>
        </p:nvSpPr>
        <p:spPr/>
        <p:txBody>
          <a:bodyPr/>
          <a:lstStyle/>
          <a:p>
            <a:r>
              <a:rPr lang="en-NL" dirty="0"/>
              <a:t>Zelfoptimalisatie</a:t>
            </a:r>
          </a:p>
          <a:p>
            <a:r>
              <a:rPr lang="en-NL" sz="2000" dirty="0">
                <a:solidFill>
                  <a:schemeClr val="bg1">
                    <a:lumMod val="75000"/>
                  </a:schemeClr>
                </a:solidFill>
              </a:rPr>
              <a:t>Macht : Prestatie : Hedonisme</a:t>
            </a:r>
          </a:p>
        </p:txBody>
      </p:sp>
    </p:spTree>
    <p:extLst>
      <p:ext uri="{BB962C8B-B14F-4D97-AF65-F5344CB8AC3E}">
        <p14:creationId xmlns:p14="http://schemas.microsoft.com/office/powerpoint/2010/main" val="1877680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en-NL" sz="4000" dirty="0"/>
              <a:t>Openstaan voor </a:t>
            </a:r>
          </a:p>
          <a:p>
            <a:r>
              <a:rPr lang="en-NL" sz="4000" dirty="0"/>
              <a:t>nieuwe ervaringen. </a:t>
            </a:r>
          </a:p>
          <a:p>
            <a:r>
              <a:rPr lang="en-NL" sz="4000" dirty="0"/>
              <a:t>Bevat de waarden Zelfsturing en Stimulatie, en </a:t>
            </a:r>
            <a:r>
              <a:rPr lang="en-NL" sz="4000"/>
              <a:t>deels Hedonisme</a:t>
            </a:r>
            <a:r>
              <a:rPr lang="en-NL" sz="4000" dirty="0"/>
              <a:t>.</a:t>
            </a:r>
          </a:p>
          <a:p>
            <a:r>
              <a:rPr lang="en-NL" sz="4000" dirty="0"/>
              <a:t>Conflicteert met Conservatisme.</a:t>
            </a:r>
          </a:p>
        </p:txBody>
      </p:sp>
    </p:spTree>
    <p:extLst>
      <p:ext uri="{BB962C8B-B14F-4D97-AF65-F5344CB8AC3E}">
        <p14:creationId xmlns:p14="http://schemas.microsoft.com/office/powerpoint/2010/main" val="16019250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en-NL" sz="4000" dirty="0"/>
              <a:t>Autonomie van gedachten en acties. </a:t>
            </a:r>
          </a:p>
          <a:p>
            <a:r>
              <a:rPr lang="en-NL" sz="4000" dirty="0"/>
              <a:t>Nieuwigheid en opwinding.</a:t>
            </a:r>
          </a:p>
          <a:p>
            <a:r>
              <a:rPr lang="en-NL" sz="4000" dirty="0"/>
              <a:t>Genot en plezier voor zichzelf.</a:t>
            </a:r>
          </a:p>
        </p:txBody>
      </p:sp>
    </p:spTree>
    <p:extLst>
      <p:ext uri="{BB962C8B-B14F-4D97-AF65-F5344CB8AC3E}">
        <p14:creationId xmlns:p14="http://schemas.microsoft.com/office/powerpoint/2010/main" val="31872793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en-NL" dirty="0"/>
              <a:t>Zorg voor anderen.</a:t>
            </a:r>
          </a:p>
          <a:p>
            <a:r>
              <a:rPr lang="en-NL" dirty="0"/>
              <a:t>Bevat de waarden Welwillendheid en Universalisme.</a:t>
            </a:r>
          </a:p>
          <a:p>
            <a:r>
              <a:rPr lang="en-NL" dirty="0"/>
              <a:t>Conflicteert met Zelfoptimalisatie.</a:t>
            </a:r>
          </a:p>
        </p:txBody>
      </p:sp>
    </p:spTree>
    <p:extLst>
      <p:ext uri="{BB962C8B-B14F-4D97-AF65-F5344CB8AC3E}">
        <p14:creationId xmlns:p14="http://schemas.microsoft.com/office/powerpoint/2010/main" val="445088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en-GB" sz="4000" dirty="0"/>
              <a:t>T</a:t>
            </a:r>
            <a:r>
              <a:rPr lang="en-NL" sz="4000" dirty="0"/>
              <a:t>onen van zorg en medeleven voor frequente contacten.</a:t>
            </a:r>
          </a:p>
          <a:p>
            <a:r>
              <a:rPr lang="en-NL" sz="4000" dirty="0"/>
              <a:t>Acceptatie, tolerantie en zorg voor alle mensen</a:t>
            </a:r>
          </a:p>
        </p:txBody>
      </p:sp>
    </p:spTree>
    <p:extLst>
      <p:ext uri="{BB962C8B-B14F-4D97-AF65-F5344CB8AC3E}">
        <p14:creationId xmlns:p14="http://schemas.microsoft.com/office/powerpoint/2010/main" val="5486232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en-NL" sz="4000" dirty="0"/>
              <a:t>Behouden van de </a:t>
            </a:r>
          </a:p>
          <a:p>
            <a:r>
              <a:rPr lang="en-NL" sz="4000" dirty="0"/>
              <a:t>status quo.</a:t>
            </a:r>
          </a:p>
          <a:p>
            <a:r>
              <a:rPr lang="en-NL" sz="4000" dirty="0"/>
              <a:t>Bevat de waarden Veiligheid, Conformiteit en Traditie.</a:t>
            </a:r>
          </a:p>
          <a:p>
            <a:r>
              <a:rPr lang="en-NL" sz="4000" dirty="0"/>
              <a:t>Conflicteert met Openstaan voor verandering.</a:t>
            </a:r>
          </a:p>
        </p:txBody>
      </p:sp>
    </p:spTree>
    <p:extLst>
      <p:ext uri="{BB962C8B-B14F-4D97-AF65-F5344CB8AC3E}">
        <p14:creationId xmlns:p14="http://schemas.microsoft.com/office/powerpoint/2010/main" val="32840492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nl-NL" sz="3600" dirty="0"/>
              <a:t>Vasthouden aan overtuigingen en gebruiken uit het verleden. </a:t>
            </a:r>
          </a:p>
          <a:p>
            <a:r>
              <a:rPr lang="nl-NL" sz="3600" dirty="0"/>
              <a:t>Houden aan sociale normen/ verwachtingen. Voorkeur stabiliteit en veiligheid zelf en naasten</a:t>
            </a:r>
            <a:endParaRPr lang="en-NL" sz="3600" dirty="0"/>
          </a:p>
        </p:txBody>
      </p:sp>
    </p:spTree>
    <p:extLst>
      <p:ext uri="{BB962C8B-B14F-4D97-AF65-F5344CB8AC3E}">
        <p14:creationId xmlns:p14="http://schemas.microsoft.com/office/powerpoint/2010/main" val="1935944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6B457-17E8-2CAC-EAAA-A1A520273E3B}"/>
              </a:ext>
            </a:extLst>
          </p:cNvPr>
          <p:cNvSpPr>
            <a:spLocks noGrp="1"/>
          </p:cNvSpPr>
          <p:nvPr>
            <p:ph type="title"/>
          </p:nvPr>
        </p:nvSpPr>
        <p:spPr/>
        <p:txBody>
          <a:bodyPr/>
          <a:lstStyle/>
          <a:p>
            <a:r>
              <a:rPr lang="en-NL" dirty="0"/>
              <a:t>How To Facilitate</a:t>
            </a:r>
          </a:p>
        </p:txBody>
      </p:sp>
      <p:sp>
        <p:nvSpPr>
          <p:cNvPr id="3" name="Text Placeholder 2">
            <a:extLst>
              <a:ext uri="{FF2B5EF4-FFF2-40B4-BE49-F238E27FC236}">
                <a16:creationId xmlns:a16="http://schemas.microsoft.com/office/drawing/2014/main" id="{6CF769BF-54FF-29E6-2B7C-0234E6A41C04}"/>
              </a:ext>
            </a:extLst>
          </p:cNvPr>
          <p:cNvSpPr>
            <a:spLocks noGrp="1"/>
          </p:cNvSpPr>
          <p:nvPr>
            <p:ph type="body" sz="quarter" idx="11"/>
          </p:nvPr>
        </p:nvSpPr>
        <p:spPr>
          <a:xfrm>
            <a:off x="203200" y="2276958"/>
            <a:ext cx="3471863" cy="2960158"/>
          </a:xfrm>
        </p:spPr>
        <p:txBody>
          <a:bodyPr/>
          <a:lstStyle/>
          <a:p>
            <a:r>
              <a:rPr lang="en-NL" dirty="0"/>
              <a:t>Laat in groepjes de deelnemers onderzoek doen naar de vier waardenclusters. Bijvoorbeeld één cluster per groepje. </a:t>
            </a:r>
          </a:p>
          <a:p>
            <a:r>
              <a:rPr lang="en-NL" dirty="0"/>
              <a:t>Elk groepje bereidt een mini presentatie voor (liefst met illustraties op een flipover), waarbij ze ook een voorbeeld geven, hoe je een meevaller van 1000 euro zou besteden, vanuit dit cluster.</a:t>
            </a:r>
          </a:p>
          <a:p>
            <a:r>
              <a:rPr lang="en-NL" dirty="0"/>
              <a:t>Vraag iedereen om individueel de 10 waarden op volgorde te leggen van meest belangrijk naar minst belangrijk, en bij de 2 belangrijkste ook een voorbeeld te bedenken van een besluit waar deze waarde bepalend was.</a:t>
            </a:r>
          </a:p>
          <a:p>
            <a:r>
              <a:rPr lang="en-NL" dirty="0"/>
              <a:t>Vertel in groepjes van drie ombeurten je besluit ZONDER de waarde te benoemen. De anderen moeten raden welke waarde er bij hoort.</a:t>
            </a:r>
          </a:p>
          <a:p>
            <a:r>
              <a:rPr lang="en-NL" dirty="0"/>
              <a:t>Laat de groep bespreken welk waardencluster het belangrijkst is voor de missie/visie, en hoe zich dit verhoudt tot de individueel gekozen waarden.</a:t>
            </a:r>
          </a:p>
          <a:p>
            <a:endParaRPr lang="en-NL" dirty="0"/>
          </a:p>
          <a:p>
            <a:endParaRPr lang="en-NL" dirty="0"/>
          </a:p>
        </p:txBody>
      </p:sp>
      <p:sp>
        <p:nvSpPr>
          <p:cNvPr id="4" name="Text Placeholder 3">
            <a:extLst>
              <a:ext uri="{FF2B5EF4-FFF2-40B4-BE49-F238E27FC236}">
                <a16:creationId xmlns:a16="http://schemas.microsoft.com/office/drawing/2014/main" id="{C1A81712-029D-A781-B89B-74E650A16EC3}"/>
              </a:ext>
            </a:extLst>
          </p:cNvPr>
          <p:cNvSpPr>
            <a:spLocks noGrp="1"/>
          </p:cNvSpPr>
          <p:nvPr>
            <p:ph type="body" sz="quarter" idx="12"/>
          </p:nvPr>
        </p:nvSpPr>
        <p:spPr/>
        <p:txBody>
          <a:bodyPr/>
          <a:lstStyle/>
          <a:p>
            <a:endParaRPr lang="en-NL" dirty="0"/>
          </a:p>
        </p:txBody>
      </p:sp>
      <p:sp>
        <p:nvSpPr>
          <p:cNvPr id="5" name="Text Placeholder 4">
            <a:extLst>
              <a:ext uri="{FF2B5EF4-FFF2-40B4-BE49-F238E27FC236}">
                <a16:creationId xmlns:a16="http://schemas.microsoft.com/office/drawing/2014/main" id="{1A1D2948-9D5E-0F7D-33DC-60DC9FF175E7}"/>
              </a:ext>
            </a:extLst>
          </p:cNvPr>
          <p:cNvSpPr>
            <a:spLocks noGrp="1"/>
          </p:cNvSpPr>
          <p:nvPr>
            <p:ph type="body" sz="quarter" idx="13"/>
          </p:nvPr>
        </p:nvSpPr>
        <p:spPr>
          <a:xfrm>
            <a:off x="203200" y="1040705"/>
            <a:ext cx="3471863" cy="1244600"/>
          </a:xfrm>
        </p:spPr>
        <p:txBody>
          <a:bodyPr/>
          <a:lstStyle/>
          <a:p>
            <a:r>
              <a:rPr lang="en-GB" dirty="0"/>
              <a:t>Met </a:t>
            </a:r>
            <a:r>
              <a:rPr lang="en-GB" dirty="0" err="1"/>
              <a:t>deze</a:t>
            </a:r>
            <a:r>
              <a:rPr lang="en-GB" dirty="0"/>
              <a:t> </a:t>
            </a:r>
            <a:r>
              <a:rPr lang="en-GB" dirty="0" err="1"/>
              <a:t>kaartenset</a:t>
            </a:r>
            <a:r>
              <a:rPr lang="en-GB" dirty="0"/>
              <a:t> </a:t>
            </a:r>
            <a:r>
              <a:rPr lang="en-GB" dirty="0" err="1"/>
              <a:t>kun</a:t>
            </a:r>
            <a:r>
              <a:rPr lang="en-GB" dirty="0"/>
              <a:t> je </a:t>
            </a:r>
            <a:r>
              <a:rPr lang="en-GB" dirty="0" err="1"/>
              <a:t>een</a:t>
            </a:r>
            <a:r>
              <a:rPr lang="en-GB" dirty="0"/>
              <a:t> </a:t>
            </a:r>
            <a:r>
              <a:rPr lang="en-GB" dirty="0" err="1"/>
              <a:t>gesprek</a:t>
            </a:r>
            <a:r>
              <a:rPr lang="en-GB" dirty="0"/>
              <a:t> </a:t>
            </a:r>
            <a:r>
              <a:rPr lang="en-GB" dirty="0" err="1"/>
              <a:t>en</a:t>
            </a:r>
            <a:r>
              <a:rPr lang="en-GB" dirty="0"/>
              <a:t> </a:t>
            </a:r>
            <a:r>
              <a:rPr lang="en-GB" dirty="0" err="1"/>
              <a:t>inzicht</a:t>
            </a:r>
            <a:r>
              <a:rPr lang="en-GB" dirty="0"/>
              <a:t> </a:t>
            </a:r>
            <a:r>
              <a:rPr lang="en-GB" dirty="0" err="1"/>
              <a:t>faciliteren</a:t>
            </a:r>
            <a:r>
              <a:rPr lang="en-GB" dirty="0"/>
              <a:t> over de Schwartz Basis </a:t>
            </a:r>
            <a:r>
              <a:rPr lang="en-GB" dirty="0" err="1"/>
              <a:t>Waarden</a:t>
            </a:r>
            <a:r>
              <a:rPr lang="en-GB" dirty="0"/>
              <a:t> (Schwartz Basic Human Values). </a:t>
            </a:r>
          </a:p>
          <a:p>
            <a:r>
              <a:rPr lang="en-GB" dirty="0" err="1"/>
              <a:t>Onderstaande</a:t>
            </a:r>
            <a:r>
              <a:rPr lang="en-GB" dirty="0"/>
              <a:t> </a:t>
            </a:r>
            <a:r>
              <a:rPr lang="en-GB" dirty="0" err="1"/>
              <a:t>facilatiesuggestie</a:t>
            </a:r>
            <a:r>
              <a:rPr lang="en-GB" dirty="0"/>
              <a:t> </a:t>
            </a:r>
            <a:r>
              <a:rPr lang="en-GB" dirty="0" err="1"/>
              <a:t>kan</a:t>
            </a:r>
            <a:r>
              <a:rPr lang="en-GB" dirty="0"/>
              <a:t> </a:t>
            </a:r>
            <a:r>
              <a:rPr lang="en-GB" dirty="0" err="1"/>
              <a:t>helpen</a:t>
            </a:r>
            <a:r>
              <a:rPr lang="en-GB" dirty="0"/>
              <a:t> om </a:t>
            </a:r>
            <a:r>
              <a:rPr lang="en-GB" dirty="0" err="1"/>
              <a:t>als</a:t>
            </a:r>
            <a:r>
              <a:rPr lang="en-GB" dirty="0"/>
              <a:t> team </a:t>
            </a:r>
            <a:r>
              <a:rPr lang="en-GB" dirty="0" err="1"/>
              <a:t>beter</a:t>
            </a:r>
            <a:r>
              <a:rPr lang="en-GB" dirty="0"/>
              <a:t> </a:t>
            </a:r>
            <a:r>
              <a:rPr lang="en-GB" dirty="0" err="1"/>
              <a:t>inzicht</a:t>
            </a:r>
            <a:r>
              <a:rPr lang="en-GB" dirty="0"/>
              <a:t> EN </a:t>
            </a:r>
            <a:r>
              <a:rPr lang="en-GB" dirty="0" err="1"/>
              <a:t>verbinding</a:t>
            </a:r>
            <a:r>
              <a:rPr lang="en-GB" dirty="0"/>
              <a:t> </a:t>
            </a:r>
            <a:r>
              <a:rPr lang="en-GB" dirty="0" err="1"/>
              <a:t>te</a:t>
            </a:r>
            <a:r>
              <a:rPr lang="en-GB" dirty="0"/>
              <a:t> </a:t>
            </a:r>
            <a:r>
              <a:rPr lang="en-GB" dirty="0" err="1"/>
              <a:t>leggen</a:t>
            </a:r>
            <a:r>
              <a:rPr lang="en-GB" dirty="0"/>
              <a:t> </a:t>
            </a:r>
            <a:r>
              <a:rPr lang="en-GB" dirty="0" err="1"/>
              <a:t>tussen</a:t>
            </a:r>
            <a:r>
              <a:rPr lang="en-GB" dirty="0"/>
              <a:t> </a:t>
            </a:r>
            <a:r>
              <a:rPr lang="en-GB" dirty="0" err="1"/>
              <a:t>persoonlijke</a:t>
            </a:r>
            <a:r>
              <a:rPr lang="en-GB" dirty="0"/>
              <a:t> </a:t>
            </a:r>
            <a:r>
              <a:rPr lang="en-GB" dirty="0" err="1"/>
              <a:t>waarden</a:t>
            </a:r>
            <a:r>
              <a:rPr lang="en-GB" dirty="0"/>
              <a:t> </a:t>
            </a:r>
            <a:r>
              <a:rPr lang="en-GB" dirty="0" err="1"/>
              <a:t>en</a:t>
            </a:r>
            <a:r>
              <a:rPr lang="en-GB" dirty="0"/>
              <a:t> de </a:t>
            </a:r>
            <a:r>
              <a:rPr lang="en-GB" dirty="0" err="1"/>
              <a:t>waarden</a:t>
            </a:r>
            <a:r>
              <a:rPr lang="en-GB" dirty="0"/>
              <a:t> van de </a:t>
            </a:r>
            <a:r>
              <a:rPr lang="en-GB" dirty="0" err="1"/>
              <a:t>missie</a:t>
            </a:r>
            <a:r>
              <a:rPr lang="en-GB" dirty="0"/>
              <a:t>/</a:t>
            </a:r>
            <a:r>
              <a:rPr lang="en-GB" dirty="0" err="1"/>
              <a:t>visie</a:t>
            </a:r>
            <a:r>
              <a:rPr lang="en-GB" dirty="0"/>
              <a:t> van het Product.</a:t>
            </a:r>
          </a:p>
        </p:txBody>
      </p:sp>
      <p:sp>
        <p:nvSpPr>
          <p:cNvPr id="6" name="Footer Placeholder 5">
            <a:extLst>
              <a:ext uri="{FF2B5EF4-FFF2-40B4-BE49-F238E27FC236}">
                <a16:creationId xmlns:a16="http://schemas.microsoft.com/office/drawing/2014/main" id="{26D4FB80-E352-88C2-11F2-88E4046545E1}"/>
              </a:ext>
            </a:extLst>
          </p:cNvPr>
          <p:cNvSpPr>
            <a:spLocks noGrp="1"/>
          </p:cNvSpPr>
          <p:nvPr>
            <p:ph type="ftr" sz="quarter" idx="3"/>
          </p:nvPr>
        </p:nvSpPr>
        <p:spPr/>
        <p:txBody>
          <a:bodyPr/>
          <a:lstStyle/>
          <a:p>
            <a:r>
              <a:rPr lang="en-GB"/>
              <a:t>V 1.6</a:t>
            </a:r>
            <a:endParaRPr lang="en-NL" dirty="0"/>
          </a:p>
        </p:txBody>
      </p:sp>
    </p:spTree>
    <p:extLst>
      <p:ext uri="{BB962C8B-B14F-4D97-AF65-F5344CB8AC3E}">
        <p14:creationId xmlns:p14="http://schemas.microsoft.com/office/powerpoint/2010/main" val="37273414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en-NL" dirty="0"/>
              <a:t>Nastreven van eigenbelang.</a:t>
            </a:r>
          </a:p>
          <a:p>
            <a:r>
              <a:rPr lang="en-NL" dirty="0"/>
              <a:t>Bevat de waarden Prestatie en Macht, en deels Hedonisme.</a:t>
            </a:r>
          </a:p>
          <a:p>
            <a:r>
              <a:rPr lang="en-NL" dirty="0"/>
              <a:t>Conflicteert met Zelf-transcententie.</a:t>
            </a:r>
          </a:p>
        </p:txBody>
      </p:sp>
    </p:spTree>
    <p:extLst>
      <p:ext uri="{BB962C8B-B14F-4D97-AF65-F5344CB8AC3E}">
        <p14:creationId xmlns:p14="http://schemas.microsoft.com/office/powerpoint/2010/main" val="32562707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B3A7823-E754-33A9-FA9D-5A2BC33C75F8}"/>
              </a:ext>
            </a:extLst>
          </p:cNvPr>
          <p:cNvSpPr>
            <a:spLocks noGrp="1"/>
          </p:cNvSpPr>
          <p:nvPr>
            <p:ph type="body" sz="quarter" idx="12"/>
          </p:nvPr>
        </p:nvSpPr>
        <p:spPr/>
        <p:txBody>
          <a:bodyPr/>
          <a:lstStyle/>
          <a:p>
            <a:r>
              <a:rPr lang="nl-NL" sz="3600" dirty="0"/>
              <a:t>Controle over </a:t>
            </a:r>
          </a:p>
          <a:p>
            <a:r>
              <a:rPr lang="nl-NL" sz="3600" dirty="0"/>
              <a:t>mensen en middelen. </a:t>
            </a:r>
          </a:p>
          <a:p>
            <a:r>
              <a:rPr lang="nl-NL" sz="3600" dirty="0"/>
              <a:t>Succes behalen door ambitie en competentie te demonstreren volgens sociale normen.</a:t>
            </a:r>
          </a:p>
          <a:p>
            <a:r>
              <a:rPr lang="en-NL" sz="3600" dirty="0"/>
              <a:t>Genot en plezier voor zichzelf.</a:t>
            </a:r>
          </a:p>
        </p:txBody>
      </p:sp>
    </p:spTree>
    <p:extLst>
      <p:ext uri="{BB962C8B-B14F-4D97-AF65-F5344CB8AC3E}">
        <p14:creationId xmlns:p14="http://schemas.microsoft.com/office/powerpoint/2010/main" val="37495623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dirty="0"/>
              <a:t>Macht</a:t>
            </a:r>
          </a:p>
        </p:txBody>
      </p:sp>
    </p:spTree>
    <p:extLst>
      <p:ext uri="{BB962C8B-B14F-4D97-AF65-F5344CB8AC3E}">
        <p14:creationId xmlns:p14="http://schemas.microsoft.com/office/powerpoint/2010/main" val="5655378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4000" dirty="0" err="1"/>
              <a:t>Sociale</a:t>
            </a:r>
            <a:r>
              <a:rPr lang="en-GB" sz="4000" dirty="0"/>
              <a:t> status </a:t>
            </a:r>
            <a:r>
              <a:rPr lang="en-GB" sz="4000" dirty="0" err="1"/>
              <a:t>en</a:t>
            </a:r>
            <a:r>
              <a:rPr lang="en-GB" sz="4000" dirty="0"/>
              <a:t> prestige, </a:t>
            </a:r>
            <a:r>
              <a:rPr lang="en-GB" sz="4000" dirty="0" err="1"/>
              <a:t>controle</a:t>
            </a:r>
            <a:r>
              <a:rPr lang="en-GB" sz="4000" dirty="0"/>
              <a:t> of </a:t>
            </a:r>
            <a:r>
              <a:rPr lang="en-GB" sz="4000" dirty="0" err="1"/>
              <a:t>dominantie</a:t>
            </a:r>
            <a:r>
              <a:rPr lang="en-GB" sz="4000" dirty="0"/>
              <a:t> over </a:t>
            </a:r>
            <a:r>
              <a:rPr lang="en-GB" sz="4000" dirty="0" err="1"/>
              <a:t>mensen</a:t>
            </a:r>
            <a:r>
              <a:rPr lang="en-GB" sz="4000" dirty="0"/>
              <a:t> of </a:t>
            </a:r>
            <a:r>
              <a:rPr lang="en-GB" sz="4000" dirty="0" err="1"/>
              <a:t>bronnen</a:t>
            </a:r>
            <a:r>
              <a:rPr lang="en-GB" sz="4000" dirty="0"/>
              <a:t>. (</a:t>
            </a:r>
            <a:r>
              <a:rPr lang="en-GB" sz="4000" dirty="0" err="1"/>
              <a:t>sociale</a:t>
            </a:r>
            <a:r>
              <a:rPr lang="en-GB" sz="4000" dirty="0"/>
              <a:t> </a:t>
            </a:r>
            <a:r>
              <a:rPr lang="en-GB" sz="4000" dirty="0" err="1"/>
              <a:t>macht</a:t>
            </a:r>
            <a:r>
              <a:rPr lang="en-GB" sz="4000" dirty="0"/>
              <a:t>, </a:t>
            </a:r>
            <a:r>
              <a:rPr lang="en-GB" sz="4000" dirty="0" err="1"/>
              <a:t>autoriteit</a:t>
            </a:r>
            <a:r>
              <a:rPr lang="en-GB" sz="4000" dirty="0"/>
              <a:t>). </a:t>
            </a:r>
            <a:endParaRPr lang="en-NL" sz="4000" dirty="0"/>
          </a:p>
        </p:txBody>
      </p:sp>
    </p:spTree>
    <p:extLst>
      <p:ext uri="{BB962C8B-B14F-4D97-AF65-F5344CB8AC3E}">
        <p14:creationId xmlns:p14="http://schemas.microsoft.com/office/powerpoint/2010/main" val="17005862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dirty="0"/>
              <a:t>Prestatie</a:t>
            </a:r>
          </a:p>
        </p:txBody>
      </p:sp>
    </p:spTree>
    <p:extLst>
      <p:ext uri="{BB962C8B-B14F-4D97-AF65-F5344CB8AC3E}">
        <p14:creationId xmlns:p14="http://schemas.microsoft.com/office/powerpoint/2010/main" val="40769645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4000" dirty="0" err="1"/>
              <a:t>Persoonlijk</a:t>
            </a:r>
            <a:r>
              <a:rPr lang="en-GB" sz="4000" dirty="0"/>
              <a:t> </a:t>
            </a:r>
            <a:r>
              <a:rPr lang="en-GB" sz="4000" dirty="0" err="1"/>
              <a:t>succes</a:t>
            </a:r>
            <a:r>
              <a:rPr lang="en-GB" sz="4000" dirty="0"/>
              <a:t> door het </a:t>
            </a:r>
            <a:r>
              <a:rPr lang="en-GB" sz="4000" dirty="0" err="1"/>
              <a:t>demonstreren</a:t>
            </a:r>
            <a:r>
              <a:rPr lang="en-GB" sz="4000" dirty="0"/>
              <a:t> van </a:t>
            </a:r>
            <a:r>
              <a:rPr lang="en-GB" sz="4000" dirty="0" err="1"/>
              <a:t>competenties</a:t>
            </a:r>
            <a:r>
              <a:rPr lang="en-GB" sz="4000" dirty="0"/>
              <a:t> </a:t>
            </a:r>
            <a:r>
              <a:rPr lang="en-GB" sz="4000" dirty="0" err="1"/>
              <a:t>volgens</a:t>
            </a:r>
            <a:r>
              <a:rPr lang="en-GB" sz="4000" dirty="0"/>
              <a:t> de </a:t>
            </a:r>
            <a:r>
              <a:rPr lang="en-GB" sz="4000" dirty="0" err="1"/>
              <a:t>sociale</a:t>
            </a:r>
            <a:r>
              <a:rPr lang="en-GB" sz="4000" dirty="0"/>
              <a:t> </a:t>
            </a:r>
            <a:r>
              <a:rPr lang="en-GB" sz="4000" dirty="0" err="1"/>
              <a:t>standaard</a:t>
            </a:r>
            <a:r>
              <a:rPr lang="en-GB" sz="4000" dirty="0"/>
              <a:t> (</a:t>
            </a:r>
            <a:r>
              <a:rPr lang="en-GB" sz="4000" dirty="0" err="1"/>
              <a:t>succes</a:t>
            </a:r>
            <a:r>
              <a:rPr lang="en-GB" sz="4000" dirty="0"/>
              <a:t>, </a:t>
            </a:r>
            <a:r>
              <a:rPr lang="en-GB" sz="4000" dirty="0" err="1"/>
              <a:t>rijkdom</a:t>
            </a:r>
            <a:r>
              <a:rPr lang="en-GB" sz="4000" dirty="0"/>
              <a:t>, </a:t>
            </a:r>
            <a:r>
              <a:rPr lang="en-GB" sz="4000" dirty="0" err="1"/>
              <a:t>ambitie</a:t>
            </a:r>
            <a:r>
              <a:rPr lang="en-GB" sz="4000" dirty="0"/>
              <a:t>). </a:t>
            </a:r>
            <a:endParaRPr lang="en-NL" sz="4000" dirty="0"/>
          </a:p>
        </p:txBody>
      </p:sp>
    </p:spTree>
    <p:extLst>
      <p:ext uri="{BB962C8B-B14F-4D97-AF65-F5344CB8AC3E}">
        <p14:creationId xmlns:p14="http://schemas.microsoft.com/office/powerpoint/2010/main" val="4747547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dirty="0"/>
              <a:t>Hedonisme</a:t>
            </a:r>
          </a:p>
        </p:txBody>
      </p:sp>
    </p:spTree>
    <p:extLst>
      <p:ext uri="{BB962C8B-B14F-4D97-AF65-F5344CB8AC3E}">
        <p14:creationId xmlns:p14="http://schemas.microsoft.com/office/powerpoint/2010/main" val="31800742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dirty="0" err="1"/>
              <a:t>Genot</a:t>
            </a:r>
            <a:r>
              <a:rPr lang="en-GB" dirty="0"/>
              <a:t> of </a:t>
            </a:r>
            <a:r>
              <a:rPr lang="en-GB" dirty="0" err="1"/>
              <a:t>sensuele</a:t>
            </a:r>
            <a:r>
              <a:rPr lang="en-GB" dirty="0"/>
              <a:t> </a:t>
            </a:r>
            <a:r>
              <a:rPr lang="en-GB" dirty="0" err="1"/>
              <a:t>voldoening</a:t>
            </a:r>
            <a:r>
              <a:rPr lang="en-GB" dirty="0"/>
              <a:t> </a:t>
            </a:r>
            <a:r>
              <a:rPr lang="en-GB" dirty="0" err="1"/>
              <a:t>voor</a:t>
            </a:r>
            <a:r>
              <a:rPr lang="en-GB" dirty="0"/>
              <a:t> </a:t>
            </a:r>
            <a:r>
              <a:rPr lang="en-GB" dirty="0" err="1"/>
              <a:t>zichzelf</a:t>
            </a:r>
            <a:r>
              <a:rPr lang="en-GB" dirty="0"/>
              <a:t> (</a:t>
            </a:r>
            <a:r>
              <a:rPr lang="en-GB" dirty="0" err="1"/>
              <a:t>plezier</a:t>
            </a:r>
            <a:r>
              <a:rPr lang="en-GB" dirty="0"/>
              <a:t>, </a:t>
            </a:r>
            <a:r>
              <a:rPr lang="en-GB" dirty="0" err="1"/>
              <a:t>genieten</a:t>
            </a:r>
            <a:r>
              <a:rPr lang="en-GB" dirty="0"/>
              <a:t> van het </a:t>
            </a:r>
            <a:r>
              <a:rPr lang="en-GB" dirty="0" err="1"/>
              <a:t>leven</a:t>
            </a:r>
            <a:r>
              <a:rPr lang="en-GB" dirty="0"/>
              <a:t>) </a:t>
            </a:r>
            <a:endParaRPr lang="en-NL" dirty="0"/>
          </a:p>
        </p:txBody>
      </p:sp>
    </p:spTree>
    <p:extLst>
      <p:ext uri="{BB962C8B-B14F-4D97-AF65-F5344CB8AC3E}">
        <p14:creationId xmlns:p14="http://schemas.microsoft.com/office/powerpoint/2010/main" val="20064878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dirty="0"/>
              <a:t>Hedonisme</a:t>
            </a:r>
          </a:p>
        </p:txBody>
      </p:sp>
    </p:spTree>
    <p:extLst>
      <p:ext uri="{BB962C8B-B14F-4D97-AF65-F5344CB8AC3E}">
        <p14:creationId xmlns:p14="http://schemas.microsoft.com/office/powerpoint/2010/main" val="40608552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dirty="0" err="1"/>
              <a:t>Genot</a:t>
            </a:r>
            <a:r>
              <a:rPr lang="en-GB" dirty="0"/>
              <a:t> of </a:t>
            </a:r>
            <a:r>
              <a:rPr lang="en-GB" dirty="0" err="1"/>
              <a:t>sensuele</a:t>
            </a:r>
            <a:r>
              <a:rPr lang="en-GB" dirty="0"/>
              <a:t> </a:t>
            </a:r>
            <a:r>
              <a:rPr lang="en-GB" dirty="0" err="1"/>
              <a:t>voldoening</a:t>
            </a:r>
            <a:r>
              <a:rPr lang="en-GB" dirty="0"/>
              <a:t> </a:t>
            </a:r>
            <a:r>
              <a:rPr lang="en-GB" dirty="0" err="1"/>
              <a:t>voor</a:t>
            </a:r>
            <a:r>
              <a:rPr lang="en-GB" dirty="0"/>
              <a:t> </a:t>
            </a:r>
            <a:r>
              <a:rPr lang="en-GB" dirty="0" err="1"/>
              <a:t>zichzelf</a:t>
            </a:r>
            <a:r>
              <a:rPr lang="en-GB" dirty="0"/>
              <a:t> (</a:t>
            </a:r>
            <a:r>
              <a:rPr lang="en-GB" dirty="0" err="1"/>
              <a:t>plezier</a:t>
            </a:r>
            <a:r>
              <a:rPr lang="en-GB" dirty="0"/>
              <a:t>, </a:t>
            </a:r>
            <a:r>
              <a:rPr lang="en-GB" dirty="0" err="1"/>
              <a:t>genieten</a:t>
            </a:r>
            <a:r>
              <a:rPr lang="en-GB" dirty="0"/>
              <a:t> van het </a:t>
            </a:r>
            <a:r>
              <a:rPr lang="en-GB" dirty="0" err="1"/>
              <a:t>leven</a:t>
            </a:r>
            <a:r>
              <a:rPr lang="en-GB" dirty="0"/>
              <a:t>) </a:t>
            </a:r>
            <a:endParaRPr lang="en-NL" dirty="0"/>
          </a:p>
        </p:txBody>
      </p:sp>
    </p:spTree>
    <p:extLst>
      <p:ext uri="{BB962C8B-B14F-4D97-AF65-F5344CB8AC3E}">
        <p14:creationId xmlns:p14="http://schemas.microsoft.com/office/powerpoint/2010/main" val="1110464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7767AB0-CEBC-022D-F999-8847538E04F5}"/>
              </a:ext>
            </a:extLst>
          </p:cNvPr>
          <p:cNvSpPr>
            <a:spLocks noGrp="1"/>
          </p:cNvSpPr>
          <p:nvPr>
            <p:ph type="body" sz="quarter" idx="13"/>
          </p:nvPr>
        </p:nvSpPr>
        <p:spPr/>
        <p:txBody>
          <a:bodyPr/>
          <a:lstStyle/>
          <a:p>
            <a:r>
              <a:rPr lang="en-NL" dirty="0"/>
              <a:t>Schwartz Basiswaarden</a:t>
            </a:r>
          </a:p>
        </p:txBody>
      </p:sp>
    </p:spTree>
    <p:extLst>
      <p:ext uri="{BB962C8B-B14F-4D97-AF65-F5344CB8AC3E}">
        <p14:creationId xmlns:p14="http://schemas.microsoft.com/office/powerpoint/2010/main" val="29306315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dirty="0"/>
              <a:t>Stimulatie</a:t>
            </a:r>
          </a:p>
        </p:txBody>
      </p:sp>
    </p:spTree>
    <p:extLst>
      <p:ext uri="{BB962C8B-B14F-4D97-AF65-F5344CB8AC3E}">
        <p14:creationId xmlns:p14="http://schemas.microsoft.com/office/powerpoint/2010/main" val="16147958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dirty="0" err="1"/>
              <a:t>Opwinding</a:t>
            </a:r>
            <a:r>
              <a:rPr lang="en-GB" dirty="0"/>
              <a:t>, </a:t>
            </a:r>
            <a:r>
              <a:rPr lang="en-GB" dirty="0" err="1"/>
              <a:t>ontdekken</a:t>
            </a:r>
            <a:r>
              <a:rPr lang="en-GB" dirty="0"/>
              <a:t> </a:t>
            </a:r>
            <a:r>
              <a:rPr lang="en-GB" dirty="0" err="1"/>
              <a:t>en</a:t>
            </a:r>
            <a:r>
              <a:rPr lang="en-GB" dirty="0"/>
              <a:t> </a:t>
            </a:r>
            <a:r>
              <a:rPr lang="en-GB" dirty="0" err="1"/>
              <a:t>uitdaging</a:t>
            </a:r>
            <a:r>
              <a:rPr lang="en-GB" dirty="0"/>
              <a:t> </a:t>
            </a:r>
            <a:r>
              <a:rPr lang="en-GB" dirty="0" err="1"/>
              <a:t>zien</a:t>
            </a:r>
            <a:r>
              <a:rPr lang="en-GB" dirty="0"/>
              <a:t> in het </a:t>
            </a:r>
            <a:r>
              <a:rPr lang="en-GB" dirty="0" err="1"/>
              <a:t>leven</a:t>
            </a:r>
            <a:r>
              <a:rPr lang="en-GB" dirty="0"/>
              <a:t> (</a:t>
            </a:r>
            <a:r>
              <a:rPr lang="en-GB" dirty="0" err="1"/>
              <a:t>gedurfd</a:t>
            </a:r>
            <a:r>
              <a:rPr lang="en-GB" dirty="0"/>
              <a:t> </a:t>
            </a:r>
            <a:r>
              <a:rPr lang="en-GB" dirty="0" err="1"/>
              <a:t>en</a:t>
            </a:r>
            <a:r>
              <a:rPr lang="en-GB" dirty="0"/>
              <a:t> </a:t>
            </a:r>
            <a:r>
              <a:rPr lang="en-GB" dirty="0" err="1"/>
              <a:t>variërend</a:t>
            </a:r>
            <a:r>
              <a:rPr lang="en-GB" dirty="0"/>
              <a:t> </a:t>
            </a:r>
            <a:r>
              <a:rPr lang="en-GB" dirty="0" err="1"/>
              <a:t>leven</a:t>
            </a:r>
            <a:r>
              <a:rPr lang="en-GB" dirty="0"/>
              <a:t>, </a:t>
            </a:r>
            <a:r>
              <a:rPr lang="en-GB" dirty="0" err="1"/>
              <a:t>een</a:t>
            </a:r>
            <a:r>
              <a:rPr lang="en-GB" dirty="0"/>
              <a:t> </a:t>
            </a:r>
            <a:r>
              <a:rPr lang="en-GB" dirty="0" err="1"/>
              <a:t>opwindend</a:t>
            </a:r>
            <a:r>
              <a:rPr lang="en-GB" dirty="0"/>
              <a:t> </a:t>
            </a:r>
            <a:r>
              <a:rPr lang="en-GB" dirty="0" err="1"/>
              <a:t>leven</a:t>
            </a:r>
            <a:r>
              <a:rPr lang="en-GB" dirty="0"/>
              <a:t>). </a:t>
            </a:r>
            <a:endParaRPr lang="en-NL" dirty="0"/>
          </a:p>
        </p:txBody>
      </p:sp>
    </p:spTree>
    <p:extLst>
      <p:ext uri="{BB962C8B-B14F-4D97-AF65-F5344CB8AC3E}">
        <p14:creationId xmlns:p14="http://schemas.microsoft.com/office/powerpoint/2010/main" val="6067455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sz="9700" dirty="0"/>
              <a:t>Zelfsturing</a:t>
            </a:r>
          </a:p>
        </p:txBody>
      </p:sp>
    </p:spTree>
    <p:extLst>
      <p:ext uri="{BB962C8B-B14F-4D97-AF65-F5344CB8AC3E}">
        <p14:creationId xmlns:p14="http://schemas.microsoft.com/office/powerpoint/2010/main" val="11218882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dirty="0" err="1"/>
              <a:t>Onafhankelijke</a:t>
            </a:r>
            <a:r>
              <a:rPr lang="en-GB" dirty="0"/>
              <a:t> </a:t>
            </a:r>
            <a:r>
              <a:rPr lang="en-GB" dirty="0" err="1"/>
              <a:t>gedachten</a:t>
            </a:r>
            <a:r>
              <a:rPr lang="en-GB" dirty="0"/>
              <a:t> </a:t>
            </a:r>
            <a:r>
              <a:rPr lang="en-GB" dirty="0" err="1"/>
              <a:t>en</a:t>
            </a:r>
            <a:r>
              <a:rPr lang="en-GB" dirty="0"/>
              <a:t> </a:t>
            </a:r>
            <a:r>
              <a:rPr lang="en-GB" dirty="0" err="1"/>
              <a:t>acties</a:t>
            </a:r>
            <a:r>
              <a:rPr lang="en-GB" dirty="0"/>
              <a:t>; </a:t>
            </a:r>
            <a:r>
              <a:rPr lang="en-GB" dirty="0" err="1"/>
              <a:t>zelf</a:t>
            </a:r>
            <a:r>
              <a:rPr lang="en-GB" dirty="0"/>
              <a:t> </a:t>
            </a:r>
            <a:r>
              <a:rPr lang="en-GB" dirty="0" err="1"/>
              <a:t>kiezen</a:t>
            </a:r>
            <a:r>
              <a:rPr lang="en-GB" dirty="0"/>
              <a:t>, </a:t>
            </a:r>
            <a:r>
              <a:rPr lang="en-GB" dirty="0" err="1"/>
              <a:t>creëren</a:t>
            </a:r>
            <a:r>
              <a:rPr lang="en-GB" dirty="0"/>
              <a:t>, </a:t>
            </a:r>
            <a:r>
              <a:rPr lang="en-GB" dirty="0" err="1"/>
              <a:t>ontdekken</a:t>
            </a:r>
            <a:r>
              <a:rPr lang="en-GB" dirty="0"/>
              <a:t> (</a:t>
            </a:r>
            <a:r>
              <a:rPr lang="en-GB" dirty="0" err="1"/>
              <a:t>creativiteit</a:t>
            </a:r>
            <a:r>
              <a:rPr lang="en-GB" dirty="0"/>
              <a:t>, </a:t>
            </a:r>
            <a:r>
              <a:rPr lang="en-GB" dirty="0" err="1"/>
              <a:t>vrijheid</a:t>
            </a:r>
            <a:r>
              <a:rPr lang="en-GB" dirty="0"/>
              <a:t>, </a:t>
            </a:r>
            <a:r>
              <a:rPr lang="en-GB" dirty="0" err="1"/>
              <a:t>onafhankelijk-heid</a:t>
            </a:r>
            <a:r>
              <a:rPr lang="en-GB" dirty="0"/>
              <a:t>, </a:t>
            </a:r>
            <a:r>
              <a:rPr lang="en-GB" dirty="0" err="1"/>
              <a:t>mogelijkheden</a:t>
            </a:r>
            <a:r>
              <a:rPr lang="en-GB" dirty="0"/>
              <a:t>, </a:t>
            </a:r>
            <a:r>
              <a:rPr lang="en-GB" dirty="0" err="1"/>
              <a:t>wijsheid</a:t>
            </a:r>
            <a:r>
              <a:rPr lang="en-GB" dirty="0"/>
              <a:t>).</a:t>
            </a:r>
            <a:endParaRPr lang="en-NL" dirty="0"/>
          </a:p>
        </p:txBody>
      </p:sp>
    </p:spTree>
    <p:extLst>
      <p:ext uri="{BB962C8B-B14F-4D97-AF65-F5344CB8AC3E}">
        <p14:creationId xmlns:p14="http://schemas.microsoft.com/office/powerpoint/2010/main" val="27110876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sz="9700" dirty="0"/>
              <a:t>Conformiteit</a:t>
            </a:r>
          </a:p>
        </p:txBody>
      </p:sp>
    </p:spTree>
    <p:extLst>
      <p:ext uri="{BB962C8B-B14F-4D97-AF65-F5344CB8AC3E}">
        <p14:creationId xmlns:p14="http://schemas.microsoft.com/office/powerpoint/2010/main" val="23754191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3200" dirty="0" err="1"/>
              <a:t>Afzien</a:t>
            </a:r>
            <a:r>
              <a:rPr lang="en-GB" sz="3200" dirty="0"/>
              <a:t> van </a:t>
            </a:r>
            <a:r>
              <a:rPr lang="en-GB" sz="3200" dirty="0" err="1"/>
              <a:t>acties</a:t>
            </a:r>
            <a:r>
              <a:rPr lang="en-GB" sz="3200" dirty="0"/>
              <a:t>, </a:t>
            </a:r>
          </a:p>
          <a:p>
            <a:r>
              <a:rPr lang="en-GB" sz="3200" dirty="0" err="1"/>
              <a:t>neigingen</a:t>
            </a:r>
            <a:r>
              <a:rPr lang="en-GB" sz="3200" dirty="0"/>
              <a:t>, </a:t>
            </a:r>
            <a:r>
              <a:rPr lang="en-GB" sz="3200" dirty="0" err="1"/>
              <a:t>en</a:t>
            </a:r>
            <a:r>
              <a:rPr lang="en-GB" sz="3200" dirty="0"/>
              <a:t> </a:t>
            </a:r>
            <a:r>
              <a:rPr lang="en-GB" sz="3200" dirty="0" err="1"/>
              <a:t>impulsen</a:t>
            </a:r>
            <a:r>
              <a:rPr lang="en-GB" sz="3200" dirty="0"/>
              <a:t> </a:t>
            </a:r>
            <a:r>
              <a:rPr lang="en-GB" sz="3200" dirty="0" err="1"/>
              <a:t>waar</a:t>
            </a:r>
            <a:r>
              <a:rPr lang="en-GB" sz="3200" dirty="0"/>
              <a:t> </a:t>
            </a:r>
            <a:r>
              <a:rPr lang="en-GB" sz="3200" dirty="0" err="1"/>
              <a:t>mensen</a:t>
            </a:r>
            <a:r>
              <a:rPr lang="en-GB" sz="3200" dirty="0"/>
              <a:t> </a:t>
            </a:r>
            <a:r>
              <a:rPr lang="en-GB" sz="3200" dirty="0" err="1"/>
              <a:t>waarschijnlijk</a:t>
            </a:r>
            <a:r>
              <a:rPr lang="en-GB" sz="3200" dirty="0"/>
              <a:t> </a:t>
            </a:r>
            <a:r>
              <a:rPr lang="en-GB" sz="3200" dirty="0" err="1"/>
              <a:t>overstuur</a:t>
            </a:r>
            <a:r>
              <a:rPr lang="en-GB" sz="3200" dirty="0"/>
              <a:t> van </a:t>
            </a:r>
            <a:r>
              <a:rPr lang="en-GB" sz="3200" dirty="0" err="1"/>
              <a:t>raken</a:t>
            </a:r>
            <a:r>
              <a:rPr lang="en-GB" sz="3200" dirty="0"/>
              <a:t> of </a:t>
            </a:r>
            <a:r>
              <a:rPr lang="en-GB" sz="3200" dirty="0" err="1"/>
              <a:t>schade</a:t>
            </a:r>
            <a:r>
              <a:rPr lang="en-GB" sz="3200" dirty="0"/>
              <a:t> toe </a:t>
            </a:r>
            <a:r>
              <a:rPr lang="en-GB" sz="3200" dirty="0" err="1"/>
              <a:t>kunnen</a:t>
            </a:r>
            <a:r>
              <a:rPr lang="en-GB" sz="3200" dirty="0"/>
              <a:t> </a:t>
            </a:r>
            <a:r>
              <a:rPr lang="en-GB" sz="3200" dirty="0" err="1"/>
              <a:t>brengen</a:t>
            </a:r>
            <a:r>
              <a:rPr lang="en-GB" sz="3200" dirty="0"/>
              <a:t> </a:t>
            </a:r>
            <a:r>
              <a:rPr lang="en-GB" sz="3200" dirty="0" err="1"/>
              <a:t>aan</a:t>
            </a:r>
            <a:r>
              <a:rPr lang="en-GB" sz="3200" dirty="0"/>
              <a:t> </a:t>
            </a:r>
            <a:r>
              <a:rPr lang="en-GB" sz="3200" dirty="0" err="1"/>
              <a:t>anderen</a:t>
            </a:r>
            <a:r>
              <a:rPr lang="en-GB" sz="3200" dirty="0"/>
              <a:t> </a:t>
            </a:r>
            <a:r>
              <a:rPr lang="en-GB" sz="3200" dirty="0" err="1"/>
              <a:t>en</a:t>
            </a:r>
            <a:r>
              <a:rPr lang="en-GB" sz="3200" dirty="0"/>
              <a:t> die de </a:t>
            </a:r>
            <a:r>
              <a:rPr lang="en-GB" sz="3200" dirty="0" err="1"/>
              <a:t>sociale</a:t>
            </a:r>
            <a:r>
              <a:rPr lang="en-GB" sz="3200" dirty="0"/>
              <a:t> norm </a:t>
            </a:r>
            <a:r>
              <a:rPr lang="en-GB" sz="3200" dirty="0" err="1"/>
              <a:t>en</a:t>
            </a:r>
            <a:r>
              <a:rPr lang="en-GB" sz="3200" dirty="0"/>
              <a:t> </a:t>
            </a:r>
            <a:r>
              <a:rPr lang="en-GB" sz="3200" dirty="0" err="1"/>
              <a:t>verwachtingen</a:t>
            </a:r>
            <a:r>
              <a:rPr lang="en-GB" sz="3200" dirty="0"/>
              <a:t> </a:t>
            </a:r>
            <a:r>
              <a:rPr lang="en-GB" sz="3200" dirty="0" err="1"/>
              <a:t>overtreden</a:t>
            </a:r>
            <a:r>
              <a:rPr lang="en-GB" sz="3200" dirty="0"/>
              <a:t> (</a:t>
            </a:r>
            <a:r>
              <a:rPr lang="en-GB" sz="3200" dirty="0" err="1"/>
              <a:t>zelfdiscipline</a:t>
            </a:r>
            <a:r>
              <a:rPr lang="en-GB" sz="3200" dirty="0"/>
              <a:t>, </a:t>
            </a:r>
            <a:r>
              <a:rPr lang="en-GB" sz="3200" dirty="0" err="1"/>
              <a:t>netjes</a:t>
            </a:r>
            <a:r>
              <a:rPr lang="en-GB" sz="3200" dirty="0"/>
              <a:t>, het </a:t>
            </a:r>
            <a:r>
              <a:rPr lang="en-GB" sz="3200" dirty="0" err="1"/>
              <a:t>eren</a:t>
            </a:r>
            <a:r>
              <a:rPr lang="en-GB" sz="3200" dirty="0"/>
              <a:t> van de </a:t>
            </a:r>
            <a:r>
              <a:rPr lang="en-GB" sz="3200" dirty="0" err="1"/>
              <a:t>ouders</a:t>
            </a:r>
            <a:r>
              <a:rPr lang="en-GB" sz="3200" dirty="0"/>
              <a:t> </a:t>
            </a:r>
            <a:r>
              <a:rPr lang="en-GB" sz="3200" dirty="0" err="1"/>
              <a:t>en</a:t>
            </a:r>
            <a:r>
              <a:rPr lang="en-GB" sz="3200" dirty="0"/>
              <a:t> </a:t>
            </a:r>
            <a:r>
              <a:rPr lang="en-GB" sz="3200" dirty="0" err="1"/>
              <a:t>ouderen</a:t>
            </a:r>
            <a:r>
              <a:rPr lang="en-GB" sz="3200" dirty="0"/>
              <a:t>, </a:t>
            </a:r>
            <a:r>
              <a:rPr lang="en-GB" sz="3200" dirty="0" err="1"/>
              <a:t>gehoorzaamheid</a:t>
            </a:r>
            <a:r>
              <a:rPr lang="en-GB" sz="3200" dirty="0"/>
              <a:t>).</a:t>
            </a:r>
            <a:endParaRPr lang="en-NL" sz="3200" dirty="0"/>
          </a:p>
        </p:txBody>
      </p:sp>
    </p:spTree>
    <p:extLst>
      <p:ext uri="{BB962C8B-B14F-4D97-AF65-F5344CB8AC3E}">
        <p14:creationId xmlns:p14="http://schemas.microsoft.com/office/powerpoint/2010/main" val="16419572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sz="8000" dirty="0"/>
              <a:t>Welwillendheid</a:t>
            </a:r>
          </a:p>
        </p:txBody>
      </p:sp>
    </p:spTree>
    <p:extLst>
      <p:ext uri="{BB962C8B-B14F-4D97-AF65-F5344CB8AC3E}">
        <p14:creationId xmlns:p14="http://schemas.microsoft.com/office/powerpoint/2010/main" val="32446024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4000" dirty="0"/>
              <a:t>Het </a:t>
            </a:r>
            <a:r>
              <a:rPr lang="en-GB" sz="4000" dirty="0" err="1"/>
              <a:t>behouden</a:t>
            </a:r>
            <a:r>
              <a:rPr lang="en-GB" sz="4000" dirty="0"/>
              <a:t> </a:t>
            </a:r>
            <a:r>
              <a:rPr lang="en-GB" sz="4000" dirty="0" err="1"/>
              <a:t>en</a:t>
            </a:r>
            <a:r>
              <a:rPr lang="en-GB" sz="4000" dirty="0"/>
              <a:t> </a:t>
            </a:r>
            <a:r>
              <a:rPr lang="en-GB" sz="4000" dirty="0" err="1"/>
              <a:t>verbeteren</a:t>
            </a:r>
            <a:r>
              <a:rPr lang="en-GB" sz="4000" dirty="0"/>
              <a:t> van het </a:t>
            </a:r>
            <a:r>
              <a:rPr lang="en-GB" sz="4000" dirty="0" err="1"/>
              <a:t>welzijn</a:t>
            </a:r>
            <a:r>
              <a:rPr lang="en-GB" sz="4000" dirty="0"/>
              <a:t> van </a:t>
            </a:r>
            <a:r>
              <a:rPr lang="en-GB" sz="4000" dirty="0" err="1"/>
              <a:t>mensen</a:t>
            </a:r>
            <a:r>
              <a:rPr lang="en-GB" sz="4000" dirty="0"/>
              <a:t> </a:t>
            </a:r>
            <a:r>
              <a:rPr lang="en-GB" sz="4000" dirty="0" err="1"/>
              <a:t>waarmee</a:t>
            </a:r>
            <a:r>
              <a:rPr lang="en-GB" sz="4000" dirty="0"/>
              <a:t> je frequent </a:t>
            </a:r>
            <a:r>
              <a:rPr lang="en-GB" sz="4000" dirty="0" err="1"/>
              <a:t>persoonlijk</a:t>
            </a:r>
            <a:r>
              <a:rPr lang="en-GB" sz="4000" dirty="0"/>
              <a:t> contact </a:t>
            </a:r>
            <a:r>
              <a:rPr lang="en-GB" sz="4000" dirty="0" err="1"/>
              <a:t>hebt</a:t>
            </a:r>
            <a:r>
              <a:rPr lang="en-GB" sz="4000" dirty="0"/>
              <a:t> (</a:t>
            </a:r>
            <a:r>
              <a:rPr lang="en-GB" sz="4000" dirty="0" err="1"/>
              <a:t>wil</a:t>
            </a:r>
            <a:r>
              <a:rPr lang="en-GB" sz="4000" dirty="0"/>
              <a:t> om </a:t>
            </a:r>
            <a:r>
              <a:rPr lang="en-GB" sz="4000" dirty="0" err="1"/>
              <a:t>te</a:t>
            </a:r>
            <a:r>
              <a:rPr lang="en-GB" sz="4000" dirty="0"/>
              <a:t> </a:t>
            </a:r>
            <a:r>
              <a:rPr lang="en-GB" sz="4000" dirty="0" err="1"/>
              <a:t>helpen</a:t>
            </a:r>
            <a:r>
              <a:rPr lang="en-GB" sz="4000" dirty="0"/>
              <a:t>, </a:t>
            </a:r>
            <a:r>
              <a:rPr lang="en-GB" sz="4000" dirty="0" err="1"/>
              <a:t>vergevingsgezind</a:t>
            </a:r>
            <a:r>
              <a:rPr lang="en-GB" sz="4000" dirty="0"/>
              <a:t>, </a:t>
            </a:r>
            <a:r>
              <a:rPr lang="en-GB" sz="4000" dirty="0" err="1"/>
              <a:t>sociale</a:t>
            </a:r>
            <a:r>
              <a:rPr lang="en-GB" sz="4000" dirty="0"/>
              <a:t> </a:t>
            </a:r>
            <a:r>
              <a:rPr lang="en-GB" sz="4000" dirty="0" err="1"/>
              <a:t>gerechtigheid</a:t>
            </a:r>
            <a:r>
              <a:rPr lang="en-GB" sz="4000" dirty="0"/>
              <a:t>).</a:t>
            </a:r>
            <a:endParaRPr lang="en-NL" sz="4000" dirty="0"/>
          </a:p>
        </p:txBody>
      </p:sp>
    </p:spTree>
    <p:extLst>
      <p:ext uri="{BB962C8B-B14F-4D97-AF65-F5344CB8AC3E}">
        <p14:creationId xmlns:p14="http://schemas.microsoft.com/office/powerpoint/2010/main" val="33846670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dirty="0"/>
              <a:t>Traditie</a:t>
            </a:r>
          </a:p>
        </p:txBody>
      </p:sp>
    </p:spTree>
    <p:extLst>
      <p:ext uri="{BB962C8B-B14F-4D97-AF65-F5344CB8AC3E}">
        <p14:creationId xmlns:p14="http://schemas.microsoft.com/office/powerpoint/2010/main" val="15147176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3600" dirty="0"/>
              <a:t>Respect, </a:t>
            </a:r>
            <a:r>
              <a:rPr lang="en-GB" sz="3600" dirty="0" err="1"/>
              <a:t>toewijding</a:t>
            </a:r>
            <a:r>
              <a:rPr lang="en-GB" sz="3600" dirty="0"/>
              <a:t>, </a:t>
            </a:r>
            <a:r>
              <a:rPr lang="en-GB" sz="3600" dirty="0" err="1"/>
              <a:t>en</a:t>
            </a:r>
            <a:r>
              <a:rPr lang="en-GB" sz="3600" dirty="0"/>
              <a:t> </a:t>
            </a:r>
            <a:r>
              <a:rPr lang="en-GB" sz="3600" dirty="0" err="1"/>
              <a:t>acceptatie</a:t>
            </a:r>
            <a:r>
              <a:rPr lang="en-GB" sz="3600" dirty="0"/>
              <a:t> van </a:t>
            </a:r>
            <a:r>
              <a:rPr lang="en-GB" sz="3600" dirty="0" err="1"/>
              <a:t>gewoontes</a:t>
            </a:r>
            <a:r>
              <a:rPr lang="en-GB" sz="3600" dirty="0"/>
              <a:t> </a:t>
            </a:r>
            <a:r>
              <a:rPr lang="en-GB" sz="3600" dirty="0" err="1"/>
              <a:t>en</a:t>
            </a:r>
            <a:r>
              <a:rPr lang="en-GB" sz="3600" dirty="0"/>
              <a:t> </a:t>
            </a:r>
            <a:r>
              <a:rPr lang="en-GB" sz="3600" dirty="0" err="1"/>
              <a:t>ideeën</a:t>
            </a:r>
            <a:r>
              <a:rPr lang="en-GB" sz="3600" dirty="0"/>
              <a:t> die </a:t>
            </a:r>
            <a:r>
              <a:rPr lang="en-GB" sz="3600" dirty="0" err="1"/>
              <a:t>traditionele</a:t>
            </a:r>
            <a:r>
              <a:rPr lang="en-GB" sz="3600" dirty="0"/>
              <a:t> </a:t>
            </a:r>
            <a:r>
              <a:rPr lang="en-GB" sz="3600" dirty="0" err="1"/>
              <a:t>culturen</a:t>
            </a:r>
            <a:r>
              <a:rPr lang="en-GB" sz="3600" dirty="0"/>
              <a:t> of </a:t>
            </a:r>
            <a:r>
              <a:rPr lang="en-GB" sz="3600" dirty="0" err="1"/>
              <a:t>religie</a:t>
            </a:r>
            <a:r>
              <a:rPr lang="en-GB" sz="3600" dirty="0"/>
              <a:t> </a:t>
            </a:r>
            <a:r>
              <a:rPr lang="en-GB" sz="3600" dirty="0" err="1"/>
              <a:t>geven</a:t>
            </a:r>
            <a:r>
              <a:rPr lang="en-GB" sz="3600" dirty="0"/>
              <a:t> (</a:t>
            </a:r>
            <a:r>
              <a:rPr lang="en-GB" sz="3600" dirty="0" err="1"/>
              <a:t>toewijding</a:t>
            </a:r>
            <a:r>
              <a:rPr lang="en-GB" sz="3600" dirty="0"/>
              <a:t>, respect </a:t>
            </a:r>
            <a:r>
              <a:rPr lang="en-GB" sz="3600" dirty="0" err="1"/>
              <a:t>voor</a:t>
            </a:r>
            <a:r>
              <a:rPr lang="en-GB" sz="3600" dirty="0"/>
              <a:t> </a:t>
            </a:r>
            <a:r>
              <a:rPr lang="en-GB" sz="3600" dirty="0" err="1"/>
              <a:t>traditie</a:t>
            </a:r>
            <a:r>
              <a:rPr lang="en-GB" sz="3600" dirty="0"/>
              <a:t>, </a:t>
            </a:r>
            <a:r>
              <a:rPr lang="en-GB" sz="3600" dirty="0" err="1"/>
              <a:t>nederigheid</a:t>
            </a:r>
            <a:r>
              <a:rPr lang="en-GB" sz="3600" dirty="0"/>
              <a:t>, </a:t>
            </a:r>
            <a:r>
              <a:rPr lang="en-GB" sz="3600" dirty="0" err="1"/>
              <a:t>spiritueel</a:t>
            </a:r>
            <a:r>
              <a:rPr lang="en-GB" sz="3600" dirty="0"/>
              <a:t> </a:t>
            </a:r>
            <a:r>
              <a:rPr lang="en-GB" sz="3600" dirty="0" err="1"/>
              <a:t>leven</a:t>
            </a:r>
            <a:r>
              <a:rPr lang="en-GB" sz="3600" dirty="0"/>
              <a:t>)</a:t>
            </a:r>
            <a:endParaRPr lang="en-NL" sz="3600" dirty="0"/>
          </a:p>
        </p:txBody>
      </p:sp>
    </p:spTree>
    <p:extLst>
      <p:ext uri="{BB962C8B-B14F-4D97-AF65-F5344CB8AC3E}">
        <p14:creationId xmlns:p14="http://schemas.microsoft.com/office/powerpoint/2010/main" val="3211012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947795-3BE6-218B-1570-072763642C08}"/>
              </a:ext>
            </a:extLst>
          </p:cNvPr>
          <p:cNvSpPr>
            <a:spLocks noGrp="1"/>
          </p:cNvSpPr>
          <p:nvPr>
            <p:ph type="ftr" sz="quarter" idx="11"/>
          </p:nvPr>
        </p:nvSpPr>
        <p:spPr/>
        <p:txBody>
          <a:bodyPr/>
          <a:lstStyle/>
          <a:p>
            <a:r>
              <a:rPr lang="en-GB"/>
              <a:t>V 1.6</a:t>
            </a:r>
            <a:endParaRPr lang="en-NL" dirty="0"/>
          </a:p>
        </p:txBody>
      </p:sp>
    </p:spTree>
    <p:extLst>
      <p:ext uri="{BB962C8B-B14F-4D97-AF65-F5344CB8AC3E}">
        <p14:creationId xmlns:p14="http://schemas.microsoft.com/office/powerpoint/2010/main" val="29551714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sz="8800" dirty="0"/>
              <a:t>Universalisme</a:t>
            </a:r>
          </a:p>
        </p:txBody>
      </p:sp>
    </p:spTree>
    <p:extLst>
      <p:ext uri="{BB962C8B-B14F-4D97-AF65-F5344CB8AC3E}">
        <p14:creationId xmlns:p14="http://schemas.microsoft.com/office/powerpoint/2010/main" val="15298088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3600" dirty="0" err="1"/>
              <a:t>Begrijpen</a:t>
            </a:r>
            <a:r>
              <a:rPr lang="en-GB" sz="3600" dirty="0"/>
              <a:t>, </a:t>
            </a:r>
            <a:r>
              <a:rPr lang="en-GB" sz="3600" dirty="0" err="1"/>
              <a:t>kunnen</a:t>
            </a:r>
            <a:r>
              <a:rPr lang="en-GB" sz="3600" dirty="0"/>
              <a:t> </a:t>
            </a:r>
            <a:r>
              <a:rPr lang="en-GB" sz="3600" dirty="0" err="1"/>
              <a:t>waarderen</a:t>
            </a:r>
            <a:r>
              <a:rPr lang="en-GB" sz="3600" dirty="0"/>
              <a:t>, </a:t>
            </a:r>
            <a:r>
              <a:rPr lang="en-GB" sz="3600" dirty="0" err="1"/>
              <a:t>tolerantie</a:t>
            </a:r>
            <a:r>
              <a:rPr lang="en-GB" sz="3600" dirty="0"/>
              <a:t>, </a:t>
            </a:r>
            <a:r>
              <a:rPr lang="en-GB" sz="3600" dirty="0" err="1"/>
              <a:t>en</a:t>
            </a:r>
            <a:r>
              <a:rPr lang="en-GB" sz="3600" dirty="0"/>
              <a:t> het </a:t>
            </a:r>
            <a:r>
              <a:rPr lang="en-GB" sz="3600" dirty="0" err="1"/>
              <a:t>beschermen</a:t>
            </a:r>
            <a:r>
              <a:rPr lang="en-GB" sz="3600" dirty="0"/>
              <a:t> van het </a:t>
            </a:r>
            <a:r>
              <a:rPr lang="en-GB" sz="3600" dirty="0" err="1"/>
              <a:t>welzijn</a:t>
            </a:r>
            <a:r>
              <a:rPr lang="en-GB" sz="3600" dirty="0"/>
              <a:t> van alle </a:t>
            </a:r>
            <a:r>
              <a:rPr lang="en-GB" sz="3600" dirty="0" err="1"/>
              <a:t>mensen</a:t>
            </a:r>
            <a:r>
              <a:rPr lang="en-GB" sz="3600" dirty="0"/>
              <a:t> </a:t>
            </a:r>
            <a:r>
              <a:rPr lang="en-GB" sz="3600" dirty="0" err="1"/>
              <a:t>en</a:t>
            </a:r>
            <a:r>
              <a:rPr lang="en-GB" sz="3600" dirty="0"/>
              <a:t> de </a:t>
            </a:r>
            <a:r>
              <a:rPr lang="en-GB" sz="3600" dirty="0" err="1"/>
              <a:t>natuur</a:t>
            </a:r>
            <a:r>
              <a:rPr lang="en-GB" sz="3600" dirty="0"/>
              <a:t> (</a:t>
            </a:r>
            <a:r>
              <a:rPr lang="en-GB" sz="3600" dirty="0" err="1"/>
              <a:t>eerlijkheid</a:t>
            </a:r>
            <a:r>
              <a:rPr lang="en-GB" sz="3600" dirty="0"/>
              <a:t>, breed </a:t>
            </a:r>
            <a:r>
              <a:rPr lang="en-GB" sz="3600" dirty="0" err="1"/>
              <a:t>denkbeeld</a:t>
            </a:r>
            <a:r>
              <a:rPr lang="en-GB" sz="3600" dirty="0"/>
              <a:t>, </a:t>
            </a:r>
            <a:r>
              <a:rPr lang="en-GB" sz="3600" dirty="0" err="1"/>
              <a:t>beschermen</a:t>
            </a:r>
            <a:r>
              <a:rPr lang="en-GB" sz="3600" dirty="0"/>
              <a:t> van de </a:t>
            </a:r>
            <a:r>
              <a:rPr lang="en-GB" sz="3600" dirty="0" err="1"/>
              <a:t>omgeving</a:t>
            </a:r>
            <a:r>
              <a:rPr lang="en-GB" sz="3600" dirty="0"/>
              <a:t>, </a:t>
            </a:r>
            <a:r>
              <a:rPr lang="en-GB" sz="3600" dirty="0" err="1"/>
              <a:t>doel</a:t>
            </a:r>
            <a:r>
              <a:rPr lang="en-GB" sz="3600" dirty="0"/>
              <a:t> van het </a:t>
            </a:r>
            <a:r>
              <a:rPr lang="en-GB" sz="3600" dirty="0" err="1"/>
              <a:t>leven</a:t>
            </a:r>
            <a:r>
              <a:rPr lang="en-GB" sz="3600" dirty="0"/>
              <a:t>). </a:t>
            </a:r>
            <a:endParaRPr lang="en-NL" sz="3600" dirty="0"/>
          </a:p>
        </p:txBody>
      </p:sp>
    </p:spTree>
    <p:extLst>
      <p:ext uri="{BB962C8B-B14F-4D97-AF65-F5344CB8AC3E}">
        <p14:creationId xmlns:p14="http://schemas.microsoft.com/office/powerpoint/2010/main" val="6672366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2D16AD4-0F80-FEE6-AEE9-F8FC38D238C6}"/>
              </a:ext>
            </a:extLst>
          </p:cNvPr>
          <p:cNvSpPr>
            <a:spLocks noGrp="1"/>
          </p:cNvSpPr>
          <p:nvPr>
            <p:ph type="body" sz="quarter" idx="12"/>
          </p:nvPr>
        </p:nvSpPr>
        <p:spPr/>
        <p:txBody>
          <a:bodyPr/>
          <a:lstStyle/>
          <a:p>
            <a:r>
              <a:rPr lang="en-NL" dirty="0"/>
              <a:t>Veiligheid</a:t>
            </a:r>
          </a:p>
        </p:txBody>
      </p:sp>
    </p:spTree>
    <p:extLst>
      <p:ext uri="{BB962C8B-B14F-4D97-AF65-F5344CB8AC3E}">
        <p14:creationId xmlns:p14="http://schemas.microsoft.com/office/powerpoint/2010/main" val="8637888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7BCE5-9576-8FF8-A898-6FEF04DFDB26}"/>
              </a:ext>
            </a:extLst>
          </p:cNvPr>
          <p:cNvSpPr>
            <a:spLocks noGrp="1"/>
          </p:cNvSpPr>
          <p:nvPr>
            <p:ph type="body" sz="quarter" idx="12"/>
          </p:nvPr>
        </p:nvSpPr>
        <p:spPr/>
        <p:txBody>
          <a:bodyPr/>
          <a:lstStyle/>
          <a:p>
            <a:r>
              <a:rPr lang="en-GB" sz="4000" dirty="0" err="1"/>
              <a:t>Veiligheid</a:t>
            </a:r>
            <a:r>
              <a:rPr lang="en-GB" sz="4000" dirty="0"/>
              <a:t>, </a:t>
            </a:r>
            <a:r>
              <a:rPr lang="en-GB" sz="4000" dirty="0" err="1"/>
              <a:t>harmonie</a:t>
            </a:r>
            <a:r>
              <a:rPr lang="en-GB" sz="4000" dirty="0"/>
              <a:t>, </a:t>
            </a:r>
            <a:r>
              <a:rPr lang="en-GB" sz="4000" dirty="0" err="1"/>
              <a:t>en</a:t>
            </a:r>
            <a:r>
              <a:rPr lang="en-GB" sz="4000" dirty="0"/>
              <a:t> </a:t>
            </a:r>
            <a:r>
              <a:rPr lang="en-GB" sz="4000" dirty="0" err="1"/>
              <a:t>stabiliteit</a:t>
            </a:r>
            <a:r>
              <a:rPr lang="en-GB" sz="4000" dirty="0"/>
              <a:t> in de </a:t>
            </a:r>
            <a:r>
              <a:rPr lang="en-GB" sz="4000" dirty="0" err="1"/>
              <a:t>samenleving</a:t>
            </a:r>
            <a:r>
              <a:rPr lang="en-GB" sz="4000" dirty="0"/>
              <a:t>, of </a:t>
            </a:r>
            <a:r>
              <a:rPr lang="en-GB" sz="4000" dirty="0" err="1"/>
              <a:t>relaties</a:t>
            </a:r>
            <a:r>
              <a:rPr lang="en-GB" sz="4000" dirty="0"/>
              <a:t>, </a:t>
            </a:r>
            <a:r>
              <a:rPr lang="en-GB" sz="4000" dirty="0" err="1"/>
              <a:t>en</a:t>
            </a:r>
            <a:r>
              <a:rPr lang="en-GB" sz="4000" dirty="0"/>
              <a:t> </a:t>
            </a:r>
            <a:r>
              <a:rPr lang="en-GB" sz="4000" dirty="0" err="1"/>
              <a:t>zichzelf</a:t>
            </a:r>
            <a:r>
              <a:rPr lang="en-GB" sz="4000" dirty="0"/>
              <a:t> (family security, national security, </a:t>
            </a:r>
            <a:r>
              <a:rPr lang="en-GB" sz="4000" dirty="0" err="1"/>
              <a:t>sociale</a:t>
            </a:r>
            <a:r>
              <a:rPr lang="en-GB" sz="4000" dirty="0"/>
              <a:t> </a:t>
            </a:r>
            <a:r>
              <a:rPr lang="en-GB" sz="4000" dirty="0" err="1"/>
              <a:t>orde</a:t>
            </a:r>
            <a:r>
              <a:rPr lang="en-GB" sz="4000" dirty="0"/>
              <a:t>.)</a:t>
            </a:r>
            <a:endParaRPr lang="en-NL" sz="4000" dirty="0"/>
          </a:p>
        </p:txBody>
      </p:sp>
    </p:spTree>
    <p:extLst>
      <p:ext uri="{BB962C8B-B14F-4D97-AF65-F5344CB8AC3E}">
        <p14:creationId xmlns:p14="http://schemas.microsoft.com/office/powerpoint/2010/main" val="18241876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08A2243-1E5F-B993-9EC6-7650732A1B56}"/>
              </a:ext>
            </a:extLst>
          </p:cNvPr>
          <p:cNvSpPr>
            <a:spLocks noGrp="1"/>
          </p:cNvSpPr>
          <p:nvPr>
            <p:ph type="body" sz="quarter" idx="13"/>
          </p:nvPr>
        </p:nvSpPr>
        <p:spPr/>
        <p:txBody>
          <a:bodyPr/>
          <a:lstStyle/>
          <a:p>
            <a:r>
              <a:rPr lang="en-NL" dirty="0"/>
              <a:t>Inspirerende Competenties</a:t>
            </a:r>
          </a:p>
        </p:txBody>
      </p:sp>
    </p:spTree>
    <p:extLst>
      <p:ext uri="{BB962C8B-B14F-4D97-AF65-F5344CB8AC3E}">
        <p14:creationId xmlns:p14="http://schemas.microsoft.com/office/powerpoint/2010/main" val="17960752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F41DACB-1ADA-78B2-933D-DDF3884BE48B}"/>
              </a:ext>
            </a:extLst>
          </p:cNvPr>
          <p:cNvSpPr>
            <a:spLocks noGrp="1"/>
          </p:cNvSpPr>
          <p:nvPr>
            <p:ph type="body" sz="quarter" idx="13"/>
          </p:nvPr>
        </p:nvSpPr>
        <p:spPr/>
        <p:txBody>
          <a:bodyPr/>
          <a:lstStyle/>
          <a:p>
            <a:r>
              <a:rPr lang="en-NL" sz="2400" b="1" dirty="0">
                <a:latin typeface="Ubuntu" panose="020B0504030602030204" pitchFamily="34" charset="0"/>
              </a:rPr>
              <a:t>Inspirerende competenties </a:t>
            </a:r>
          </a:p>
          <a:p>
            <a:r>
              <a:rPr lang="en-NL" sz="2400" dirty="0">
                <a:latin typeface="Ubuntu" panose="020B0504030602030204" pitchFamily="34" charset="0"/>
              </a:rPr>
              <a:t>zijn eigenschappen die ontwikkeld kunnen worden, en wanneer ze worden ingezet over het algemeen positief worden beoordeeld. </a:t>
            </a:r>
            <a:r>
              <a:rPr lang="en-NL" sz="2400">
                <a:latin typeface="Ubuntu" panose="020B0504030602030204" pitchFamily="34" charset="0"/>
              </a:rPr>
              <a:t>De 23 </a:t>
            </a:r>
            <a:r>
              <a:rPr lang="en-NL" sz="2400" dirty="0">
                <a:latin typeface="Ubuntu" panose="020B0504030602030204" pitchFamily="34" charset="0"/>
              </a:rPr>
              <a:t>gebruikte competenties zijn cross-cultureel gevalideerd, dragen bij aan zingeving, hebben morele waarde en zijn meetbaar. Inzetten van deze competenties leidt over het algemeen tot positieve uitkomsten, zowel in prestaties, welbevinden als coping.</a:t>
            </a:r>
          </a:p>
        </p:txBody>
      </p:sp>
    </p:spTree>
    <p:extLst>
      <p:ext uri="{BB962C8B-B14F-4D97-AF65-F5344CB8AC3E}">
        <p14:creationId xmlns:p14="http://schemas.microsoft.com/office/powerpoint/2010/main" val="18928510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Creativiteit</a:t>
            </a:r>
          </a:p>
        </p:txBody>
      </p:sp>
    </p:spTree>
    <p:extLst>
      <p:ext uri="{BB962C8B-B14F-4D97-AF65-F5344CB8AC3E}">
        <p14:creationId xmlns:p14="http://schemas.microsoft.com/office/powerpoint/2010/main" val="35031218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Creativiteit</a:t>
            </a:r>
          </a:p>
          <a:p>
            <a:r>
              <a:rPr lang="en-GB" sz="3200" b="0" i="0" dirty="0">
                <a:solidFill>
                  <a:srgbClr val="000000"/>
                </a:solidFill>
                <a:effectLst/>
                <a:latin typeface="Ubuntu" panose="020B0504030602030204" pitchFamily="34" charset="0"/>
              </a:rPr>
              <a:t>Het </a:t>
            </a:r>
            <a:r>
              <a:rPr lang="en-GB" sz="3200" b="0" i="0" dirty="0" err="1">
                <a:solidFill>
                  <a:srgbClr val="000000"/>
                </a:solidFill>
                <a:effectLst/>
                <a:latin typeface="Ubuntu" panose="020B0504030602030204" pitchFamily="34" charset="0"/>
              </a:rPr>
              <a:t>vermogen</a:t>
            </a:r>
            <a:r>
              <a:rPr lang="en-GB" sz="3200" b="0" i="0" dirty="0">
                <a:solidFill>
                  <a:srgbClr val="000000"/>
                </a:solidFill>
                <a:effectLst/>
                <a:latin typeface="Ubuntu" panose="020B0504030602030204" pitchFamily="34" charset="0"/>
              </a:rPr>
              <a:t> om </a:t>
            </a:r>
            <a:r>
              <a:rPr lang="en-GB" sz="3200" b="0" i="0" dirty="0" err="1">
                <a:solidFill>
                  <a:srgbClr val="000000"/>
                </a:solidFill>
                <a:effectLst/>
                <a:latin typeface="Ubuntu" panose="020B0504030602030204" pitchFamily="34" charset="0"/>
              </a:rPr>
              <a:t>nieuwe</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oplossingen</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en</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unieke</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ideeën</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te</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bedenken</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buiten</a:t>
            </a:r>
            <a:r>
              <a:rPr lang="en-GB" sz="3200" b="0" i="0" dirty="0">
                <a:solidFill>
                  <a:srgbClr val="000000"/>
                </a:solidFill>
                <a:effectLst/>
                <a:latin typeface="Ubuntu" panose="020B0504030602030204" pitchFamily="34" charset="0"/>
              </a:rPr>
              <a:t> de </a:t>
            </a:r>
            <a:r>
              <a:rPr lang="en-GB" sz="3200" b="0" i="0" dirty="0" err="1">
                <a:solidFill>
                  <a:srgbClr val="000000"/>
                </a:solidFill>
                <a:effectLst/>
                <a:latin typeface="Ubuntu" panose="020B0504030602030204" pitchFamily="34" charset="0"/>
              </a:rPr>
              <a:t>gebaande</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paden</a:t>
            </a:r>
            <a:r>
              <a:rPr lang="en-GB" sz="3200" b="0" i="0" dirty="0">
                <a:solidFill>
                  <a:srgbClr val="000000"/>
                </a:solidFill>
                <a:effectLst/>
                <a:latin typeface="Ubuntu" panose="020B0504030602030204" pitchFamily="34" charset="0"/>
              </a:rPr>
              <a:t>.</a:t>
            </a:r>
            <a:endParaRPr lang="en-NL" sz="3200" dirty="0">
              <a:latin typeface="Ubuntu" panose="020B0504030602030204" pitchFamily="34" charset="0"/>
            </a:endParaRPr>
          </a:p>
        </p:txBody>
      </p:sp>
    </p:spTree>
    <p:extLst>
      <p:ext uri="{BB962C8B-B14F-4D97-AF65-F5344CB8AC3E}">
        <p14:creationId xmlns:p14="http://schemas.microsoft.com/office/powerpoint/2010/main" val="30686692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Nieuwsgierigheid</a:t>
            </a:r>
          </a:p>
        </p:txBody>
      </p:sp>
    </p:spTree>
    <p:extLst>
      <p:ext uri="{BB962C8B-B14F-4D97-AF65-F5344CB8AC3E}">
        <p14:creationId xmlns:p14="http://schemas.microsoft.com/office/powerpoint/2010/main" val="2225432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Nieuwsgierigheid</a:t>
            </a:r>
          </a:p>
          <a:p>
            <a:r>
              <a:rPr lang="en-GB" sz="3200" dirty="0" err="1">
                <a:solidFill>
                  <a:srgbClr val="000000"/>
                </a:solidFill>
                <a:latin typeface="Ubuntu" panose="020B0504030602030204" pitchFamily="34" charset="0"/>
              </a:rPr>
              <a:t>D</a:t>
            </a:r>
            <a:r>
              <a:rPr lang="en-GB" sz="3200" b="0" i="0" dirty="0" err="1">
                <a:solidFill>
                  <a:srgbClr val="000000"/>
                </a:solidFill>
                <a:effectLst/>
                <a:latin typeface="Ubuntu" panose="020B0504030602030204" pitchFamily="34" charset="0"/>
              </a:rPr>
              <a:t>rang</a:t>
            </a:r>
            <a:r>
              <a:rPr lang="en-GB" sz="3200" b="0" i="0" dirty="0">
                <a:solidFill>
                  <a:srgbClr val="000000"/>
                </a:solidFill>
                <a:effectLst/>
                <a:latin typeface="Ubuntu" panose="020B0504030602030204" pitchFamily="34" charset="0"/>
              </a:rPr>
              <a:t> om </a:t>
            </a:r>
            <a:r>
              <a:rPr lang="en-GB" sz="3200" b="0" i="0" dirty="0" err="1">
                <a:solidFill>
                  <a:srgbClr val="000000"/>
                </a:solidFill>
                <a:effectLst/>
                <a:latin typeface="Ubuntu" panose="020B0504030602030204" pitchFamily="34" charset="0"/>
              </a:rPr>
              <a:t>te</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leren</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te</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verkennen</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en</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te</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begrijpen</a:t>
            </a:r>
            <a:r>
              <a:rPr lang="en-GB" sz="3200" b="0" i="0" dirty="0">
                <a:solidFill>
                  <a:srgbClr val="000000"/>
                </a:solidFill>
                <a:effectLst/>
                <a:latin typeface="Ubuntu" panose="020B0504030602030204" pitchFamily="34" charset="0"/>
              </a:rPr>
              <a:t>.</a:t>
            </a:r>
            <a:endParaRPr lang="en-NL" sz="4800" dirty="0">
              <a:latin typeface="Ubuntu" panose="020B0504030602030204" pitchFamily="34" charset="0"/>
            </a:endParaRPr>
          </a:p>
        </p:txBody>
      </p:sp>
    </p:spTree>
    <p:extLst>
      <p:ext uri="{BB962C8B-B14F-4D97-AF65-F5344CB8AC3E}">
        <p14:creationId xmlns:p14="http://schemas.microsoft.com/office/powerpoint/2010/main" val="23590970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0E111B9-188D-724C-B8CE-49DCF8972E37}"/>
              </a:ext>
            </a:extLst>
          </p:cNvPr>
          <p:cNvSpPr>
            <a:spLocks noGrp="1"/>
          </p:cNvSpPr>
          <p:nvPr>
            <p:ph type="body" sz="quarter" idx="13"/>
          </p:nvPr>
        </p:nvSpPr>
        <p:spPr/>
        <p:txBody>
          <a:bodyPr/>
          <a:lstStyle/>
          <a:p>
            <a:r>
              <a:rPr lang="en-NL" sz="2000" dirty="0">
                <a:latin typeface="Ubuntu" panose="020B0504030602030204" pitchFamily="34" charset="0"/>
              </a:rPr>
              <a:t>De tien Menselijke Basiswaarden van Schwartz en de daaruit volgende clusters zijn gebaseerd op een evolutionair fundament: 1. biologische behoeften, 2. behoefte om samen te werken en 3. behoefte aan groepsvorming om te overleven en groeien. </a:t>
            </a:r>
          </a:p>
          <a:p>
            <a:r>
              <a:rPr lang="en-NL" sz="2000" dirty="0">
                <a:latin typeface="Ubuntu" panose="020B0504030602030204" pitchFamily="34" charset="0"/>
              </a:rPr>
              <a:t>Elk individu heeft alle waarden, maar elk individu heeft een eigen hiërarchie. De persoonlijke hiërarchie wordt beïnvloed door de cultuur waarin iemand leeft. Hoe belangrijker een waarde is voor een persoon, hoe meer deze gemotiveerd is om het doel dat de waarde vertegenwoordigt te bereiken.</a:t>
            </a:r>
          </a:p>
        </p:txBody>
      </p:sp>
    </p:spTree>
    <p:extLst>
      <p:ext uri="{BB962C8B-B14F-4D97-AF65-F5344CB8AC3E}">
        <p14:creationId xmlns:p14="http://schemas.microsoft.com/office/powerpoint/2010/main" val="27789602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Oordeelsvermogen</a:t>
            </a:r>
          </a:p>
        </p:txBody>
      </p:sp>
    </p:spTree>
    <p:extLst>
      <p:ext uri="{BB962C8B-B14F-4D97-AF65-F5344CB8AC3E}">
        <p14:creationId xmlns:p14="http://schemas.microsoft.com/office/powerpoint/2010/main" val="28442114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Oordeelsvermogen</a:t>
            </a:r>
          </a:p>
          <a:p>
            <a:r>
              <a:rPr lang="en-GB" sz="3200" dirty="0" err="1">
                <a:solidFill>
                  <a:srgbClr val="000000"/>
                </a:solidFill>
                <a:latin typeface="Ubuntu" panose="020B0504030602030204" pitchFamily="34" charset="0"/>
              </a:rPr>
              <a:t>Logisch</a:t>
            </a:r>
            <a:r>
              <a:rPr lang="en-GB" sz="3200" dirty="0">
                <a:solidFill>
                  <a:srgbClr val="000000"/>
                </a:solidFill>
                <a:latin typeface="Ubuntu" panose="020B0504030602030204" pitchFamily="34" charset="0"/>
              </a:rPr>
              <a:t> </a:t>
            </a:r>
            <a:r>
              <a:rPr lang="en-GB" sz="3200" dirty="0" err="1">
                <a:solidFill>
                  <a:srgbClr val="000000"/>
                </a:solidFill>
                <a:latin typeface="Ubuntu" panose="020B0504030602030204" pitchFamily="34" charset="0"/>
              </a:rPr>
              <a:t>en</a:t>
            </a:r>
            <a:r>
              <a:rPr lang="en-GB" sz="3200" dirty="0">
                <a:solidFill>
                  <a:srgbClr val="000000"/>
                </a:solidFill>
                <a:latin typeface="Ubuntu" panose="020B0504030602030204" pitchFamily="34" charset="0"/>
              </a:rPr>
              <a:t> </a:t>
            </a:r>
            <a:r>
              <a:rPr lang="en-GB" sz="3200" dirty="0" err="1">
                <a:solidFill>
                  <a:srgbClr val="000000"/>
                </a:solidFill>
                <a:latin typeface="Ubuntu" panose="020B0504030602030204" pitchFamily="34" charset="0"/>
              </a:rPr>
              <a:t>kritisch</a:t>
            </a:r>
            <a:r>
              <a:rPr lang="en-GB" sz="3200" dirty="0">
                <a:solidFill>
                  <a:srgbClr val="000000"/>
                </a:solidFill>
                <a:latin typeface="Ubuntu" panose="020B0504030602030204" pitchFamily="34" charset="0"/>
              </a:rPr>
              <a:t> </a:t>
            </a:r>
            <a:r>
              <a:rPr lang="en-GB" sz="3200" dirty="0" err="1">
                <a:solidFill>
                  <a:srgbClr val="000000"/>
                </a:solidFill>
                <a:latin typeface="Ubuntu" panose="020B0504030602030204" pitchFamily="34" charset="0"/>
              </a:rPr>
              <a:t>te</a:t>
            </a:r>
            <a:r>
              <a:rPr lang="en-GB" sz="3200" dirty="0">
                <a:solidFill>
                  <a:srgbClr val="000000"/>
                </a:solidFill>
                <a:latin typeface="Ubuntu" panose="020B0504030602030204" pitchFamily="34" charset="0"/>
              </a:rPr>
              <a:t> </a:t>
            </a:r>
            <a:r>
              <a:rPr lang="en-GB" sz="3200" dirty="0" err="1">
                <a:solidFill>
                  <a:srgbClr val="000000"/>
                </a:solidFill>
                <a:latin typeface="Ubuntu" panose="020B0504030602030204" pitchFamily="34" charset="0"/>
              </a:rPr>
              <a:t>denken</a:t>
            </a:r>
            <a:r>
              <a:rPr lang="en-GB" sz="3200" dirty="0">
                <a:solidFill>
                  <a:srgbClr val="000000"/>
                </a:solidFill>
                <a:latin typeface="Ubuntu" panose="020B0504030602030204" pitchFamily="34" charset="0"/>
              </a:rPr>
              <a:t> </a:t>
            </a:r>
            <a:r>
              <a:rPr lang="en-GB" sz="3200" dirty="0" err="1">
                <a:solidFill>
                  <a:srgbClr val="000000"/>
                </a:solidFill>
                <a:latin typeface="Ubuntu" panose="020B0504030602030204" pitchFamily="34" charset="0"/>
              </a:rPr>
              <a:t>bij</a:t>
            </a:r>
            <a:r>
              <a:rPr lang="en-GB" sz="3200" dirty="0">
                <a:solidFill>
                  <a:srgbClr val="000000"/>
                </a:solidFill>
                <a:latin typeface="Ubuntu" panose="020B0504030602030204" pitchFamily="34" charset="0"/>
              </a:rPr>
              <a:t> het </a:t>
            </a:r>
            <a:r>
              <a:rPr lang="en-GB" sz="3200" dirty="0" err="1">
                <a:solidFill>
                  <a:srgbClr val="000000"/>
                </a:solidFill>
                <a:latin typeface="Ubuntu" panose="020B0504030602030204" pitchFamily="34" charset="0"/>
              </a:rPr>
              <a:t>verzamelen</a:t>
            </a:r>
            <a:r>
              <a:rPr lang="en-GB" sz="3200" dirty="0">
                <a:solidFill>
                  <a:srgbClr val="000000"/>
                </a:solidFill>
                <a:latin typeface="Ubuntu" panose="020B0504030602030204" pitchFamily="34" charset="0"/>
              </a:rPr>
              <a:t> </a:t>
            </a:r>
            <a:r>
              <a:rPr lang="en-GB" sz="3200" dirty="0" err="1">
                <a:solidFill>
                  <a:srgbClr val="000000"/>
                </a:solidFill>
                <a:latin typeface="Ubuntu" panose="020B0504030602030204" pitchFamily="34" charset="0"/>
              </a:rPr>
              <a:t>en</a:t>
            </a:r>
            <a:r>
              <a:rPr lang="en-GB" sz="3200" dirty="0">
                <a:solidFill>
                  <a:srgbClr val="000000"/>
                </a:solidFill>
                <a:latin typeface="Ubuntu" panose="020B0504030602030204" pitchFamily="34" charset="0"/>
              </a:rPr>
              <a:t> </a:t>
            </a:r>
            <a:r>
              <a:rPr lang="en-GB" sz="3200" dirty="0" err="1">
                <a:solidFill>
                  <a:srgbClr val="000000"/>
                </a:solidFill>
                <a:latin typeface="Ubuntu" panose="020B0504030602030204" pitchFamily="34" charset="0"/>
              </a:rPr>
              <a:t>analyseren</a:t>
            </a:r>
            <a:r>
              <a:rPr lang="en-GB" sz="3200" dirty="0">
                <a:solidFill>
                  <a:srgbClr val="000000"/>
                </a:solidFill>
                <a:latin typeface="Ubuntu" panose="020B0504030602030204" pitchFamily="34" charset="0"/>
              </a:rPr>
              <a:t> van </a:t>
            </a:r>
            <a:r>
              <a:rPr lang="en-GB" sz="3200" dirty="0" err="1">
                <a:solidFill>
                  <a:srgbClr val="000000"/>
                </a:solidFill>
                <a:latin typeface="Ubuntu" panose="020B0504030602030204" pitchFamily="34" charset="0"/>
              </a:rPr>
              <a:t>informatie</a:t>
            </a:r>
            <a:r>
              <a:rPr lang="en-GB" sz="3200" dirty="0">
                <a:solidFill>
                  <a:srgbClr val="000000"/>
                </a:solidFill>
                <a:latin typeface="Ubuntu" panose="020B0504030602030204" pitchFamily="34" charset="0"/>
              </a:rPr>
              <a:t> om </a:t>
            </a:r>
            <a:r>
              <a:rPr lang="en-GB" sz="3200" dirty="0" err="1">
                <a:solidFill>
                  <a:srgbClr val="000000"/>
                </a:solidFill>
                <a:latin typeface="Ubuntu" panose="020B0504030602030204" pitchFamily="34" charset="0"/>
              </a:rPr>
              <a:t>weloverwogen</a:t>
            </a:r>
            <a:r>
              <a:rPr lang="en-GB" sz="3200" dirty="0">
                <a:solidFill>
                  <a:srgbClr val="000000"/>
                </a:solidFill>
                <a:latin typeface="Ubuntu" panose="020B0504030602030204" pitchFamily="34" charset="0"/>
              </a:rPr>
              <a:t> </a:t>
            </a:r>
            <a:r>
              <a:rPr lang="en-GB" sz="3200" dirty="0" err="1">
                <a:solidFill>
                  <a:srgbClr val="000000"/>
                </a:solidFill>
                <a:latin typeface="Ubuntu" panose="020B0504030602030204" pitchFamily="34" charset="0"/>
              </a:rPr>
              <a:t>beslissingen</a:t>
            </a:r>
            <a:r>
              <a:rPr lang="en-GB" sz="3200" dirty="0">
                <a:solidFill>
                  <a:srgbClr val="000000"/>
                </a:solidFill>
                <a:latin typeface="Ubuntu" panose="020B0504030602030204" pitchFamily="34" charset="0"/>
              </a:rPr>
              <a:t> </a:t>
            </a:r>
            <a:r>
              <a:rPr lang="en-GB" sz="3200" dirty="0" err="1">
                <a:solidFill>
                  <a:srgbClr val="000000"/>
                </a:solidFill>
                <a:latin typeface="Ubuntu" panose="020B0504030602030204" pitchFamily="34" charset="0"/>
              </a:rPr>
              <a:t>te</a:t>
            </a:r>
            <a:r>
              <a:rPr lang="en-GB" sz="3200" dirty="0">
                <a:solidFill>
                  <a:srgbClr val="000000"/>
                </a:solidFill>
                <a:latin typeface="Ubuntu" panose="020B0504030602030204" pitchFamily="34" charset="0"/>
              </a:rPr>
              <a:t> </a:t>
            </a:r>
            <a:r>
              <a:rPr lang="en-GB" sz="3200" dirty="0" err="1">
                <a:solidFill>
                  <a:srgbClr val="000000"/>
                </a:solidFill>
                <a:latin typeface="Ubuntu" panose="020B0504030602030204" pitchFamily="34" charset="0"/>
              </a:rPr>
              <a:t>nemen</a:t>
            </a:r>
            <a:r>
              <a:rPr lang="en-GB" sz="3200" dirty="0">
                <a:solidFill>
                  <a:srgbClr val="000000"/>
                </a:solidFill>
                <a:latin typeface="Ubuntu" panose="020B0504030602030204" pitchFamily="34" charset="0"/>
              </a:rPr>
              <a:t>.</a:t>
            </a:r>
            <a:endParaRPr lang="en-NL" sz="3200" dirty="0">
              <a:latin typeface="Ubuntu" panose="020B0504030602030204" pitchFamily="34" charset="0"/>
            </a:endParaRPr>
          </a:p>
        </p:txBody>
      </p:sp>
    </p:spTree>
    <p:extLst>
      <p:ext uri="{BB962C8B-B14F-4D97-AF65-F5344CB8AC3E}">
        <p14:creationId xmlns:p14="http://schemas.microsoft.com/office/powerpoint/2010/main" val="271116108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Perspectief</a:t>
            </a:r>
          </a:p>
        </p:txBody>
      </p:sp>
    </p:spTree>
    <p:extLst>
      <p:ext uri="{BB962C8B-B14F-4D97-AF65-F5344CB8AC3E}">
        <p14:creationId xmlns:p14="http://schemas.microsoft.com/office/powerpoint/2010/main" val="28526360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Perspectief</a:t>
            </a:r>
          </a:p>
          <a:p>
            <a:r>
              <a:rPr lang="en-GB" sz="3200" dirty="0" err="1">
                <a:solidFill>
                  <a:schemeClr val="tx1"/>
                </a:solidFill>
                <a:latin typeface="Ubuntu" panose="020B0504030602030204" pitchFamily="34" charset="0"/>
              </a:rPr>
              <a:t>Mogelijkheid</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verschillende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standpunten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kiezen</a:t>
            </a:r>
            <a:r>
              <a:rPr lang="en-GB" sz="3200" dirty="0">
                <a:solidFill>
                  <a:schemeClr val="tx1"/>
                </a:solidFill>
                <a:latin typeface="Ubuntu" panose="020B0504030602030204" pitchFamily="34" charset="0"/>
              </a:rPr>
              <a:t> van </a:t>
            </a:r>
            <a:r>
              <a:rPr lang="en-GB" sz="3200" dirty="0" err="1">
                <a:solidFill>
                  <a:schemeClr val="tx1"/>
                </a:solidFill>
                <a:latin typeface="Ubuntu" panose="020B0504030602030204" pitchFamily="34" charset="0"/>
              </a:rPr>
              <a:t>waaruit</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ervaring</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begrepen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gemeten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wordt</a:t>
            </a:r>
            <a:r>
              <a:rPr lang="en-GB" sz="3200" dirty="0">
                <a:solidFill>
                  <a:schemeClr val="tx1"/>
                </a:solidFill>
                <a:latin typeface="Ubuntu" panose="020B0504030602030204" pitchFamily="34" charset="0"/>
              </a:rPr>
              <a: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7690866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Enthousiasme</a:t>
            </a:r>
          </a:p>
        </p:txBody>
      </p:sp>
    </p:spTree>
    <p:extLst>
      <p:ext uri="{BB962C8B-B14F-4D97-AF65-F5344CB8AC3E}">
        <p14:creationId xmlns:p14="http://schemas.microsoft.com/office/powerpoint/2010/main" val="33062803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Enthousiasme</a:t>
            </a:r>
          </a:p>
          <a:p>
            <a:r>
              <a:rPr lang="en-GB" sz="3200" b="0" i="0" dirty="0" err="1">
                <a:solidFill>
                  <a:srgbClr val="000000"/>
                </a:solidFill>
                <a:effectLst/>
                <a:latin typeface="Ubuntu" panose="020B0504030602030204" pitchFamily="34" charset="0"/>
              </a:rPr>
              <a:t>Een</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positieve</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en</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energieke</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houding</a:t>
            </a:r>
            <a:r>
              <a:rPr lang="en-GB" sz="3200" b="0" i="0" dirty="0">
                <a:solidFill>
                  <a:srgbClr val="000000"/>
                </a:solidFill>
                <a:effectLst/>
                <a:latin typeface="Ubuntu" panose="020B0504030602030204" pitchFamily="34" charset="0"/>
              </a:rPr>
              <a:t> ten </a:t>
            </a:r>
            <a:r>
              <a:rPr lang="en-GB" sz="3200" b="0" i="0" dirty="0" err="1">
                <a:solidFill>
                  <a:srgbClr val="000000"/>
                </a:solidFill>
                <a:effectLst/>
                <a:latin typeface="Ubuntu" panose="020B0504030602030204" pitchFamily="34" charset="0"/>
              </a:rPr>
              <a:t>opzichte</a:t>
            </a:r>
            <a:r>
              <a:rPr lang="en-GB" sz="3200" b="0" i="0" dirty="0">
                <a:solidFill>
                  <a:srgbClr val="000000"/>
                </a:solidFill>
                <a:effectLst/>
                <a:latin typeface="Ubuntu" panose="020B0504030602030204" pitchFamily="34" charset="0"/>
              </a:rPr>
              <a:t> van </a:t>
            </a:r>
            <a:r>
              <a:rPr lang="en-GB" sz="3200" b="0" i="0" dirty="0" err="1">
                <a:solidFill>
                  <a:srgbClr val="000000"/>
                </a:solidFill>
                <a:effectLst/>
                <a:latin typeface="Ubuntu" panose="020B0504030602030204" pitchFamily="34" charset="0"/>
              </a:rPr>
              <a:t>activiteiten</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doelen</a:t>
            </a:r>
            <a:r>
              <a:rPr lang="en-GB" sz="3200" b="0" i="0" dirty="0">
                <a:solidFill>
                  <a:srgbClr val="000000"/>
                </a:solidFill>
                <a:effectLst/>
                <a:latin typeface="Ubuntu" panose="020B0504030602030204" pitchFamily="34" charset="0"/>
              </a:rPr>
              <a:t>, of </a:t>
            </a:r>
            <a:r>
              <a:rPr lang="en-GB" sz="3200" b="0" i="0" dirty="0" err="1">
                <a:solidFill>
                  <a:srgbClr val="000000"/>
                </a:solidFill>
                <a:effectLst/>
                <a:latin typeface="Ubuntu" panose="020B0504030602030204" pitchFamily="34" charset="0"/>
              </a:rPr>
              <a:t>nieuwe</a:t>
            </a:r>
            <a:r>
              <a:rPr lang="en-GB" sz="3200" b="0" i="0" dirty="0">
                <a:solidFill>
                  <a:srgbClr val="000000"/>
                </a:solidFill>
                <a:effectLst/>
                <a:latin typeface="Ubuntu" panose="020B0504030602030204" pitchFamily="34" charset="0"/>
              </a:rPr>
              <a:t> </a:t>
            </a:r>
            <a:r>
              <a:rPr lang="en-GB" sz="3200" b="0" i="0" dirty="0" err="1">
                <a:solidFill>
                  <a:srgbClr val="000000"/>
                </a:solidFill>
                <a:effectLst/>
                <a:latin typeface="Ubuntu" panose="020B0504030602030204" pitchFamily="34" charset="0"/>
              </a:rPr>
              <a:t>ervaringen</a:t>
            </a:r>
            <a:r>
              <a:rPr lang="en-GB" sz="3200" b="0" i="0" dirty="0">
                <a:solidFill>
                  <a:srgbClr val="000000"/>
                </a:solidFill>
                <a:effectLst/>
                <a:latin typeface="Ubuntu" panose="020B0504030602030204" pitchFamily="34" charset="0"/>
              </a:rPr>
              <a:t>.</a:t>
            </a:r>
            <a:endParaRPr lang="en-NL" sz="3200" dirty="0">
              <a:latin typeface="Ubuntu" panose="020B0504030602030204" pitchFamily="34" charset="0"/>
            </a:endParaRPr>
          </a:p>
        </p:txBody>
      </p:sp>
    </p:spTree>
    <p:extLst>
      <p:ext uri="{BB962C8B-B14F-4D97-AF65-F5344CB8AC3E}">
        <p14:creationId xmlns:p14="http://schemas.microsoft.com/office/powerpoint/2010/main" val="1772300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Hoop</a:t>
            </a:r>
          </a:p>
        </p:txBody>
      </p:sp>
    </p:spTree>
    <p:extLst>
      <p:ext uri="{BB962C8B-B14F-4D97-AF65-F5344CB8AC3E}">
        <p14:creationId xmlns:p14="http://schemas.microsoft.com/office/powerpoint/2010/main" val="22594501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Hoop</a:t>
            </a:r>
          </a:p>
          <a:p>
            <a:r>
              <a:rPr lang="en-GB" sz="3200" dirty="0">
                <a:solidFill>
                  <a:schemeClr val="tx1"/>
                </a:solidFill>
                <a:latin typeface="Ubuntu" panose="020B0504030602030204" pitchFamily="34" charset="0"/>
              </a:rPr>
              <a:t>De </a:t>
            </a:r>
            <a:r>
              <a:rPr lang="en-GB" sz="3200" dirty="0" err="1">
                <a:solidFill>
                  <a:schemeClr val="tx1"/>
                </a:solidFill>
                <a:latin typeface="Ubuntu" panose="020B0504030602030204" pitchFamily="34" charset="0"/>
              </a:rPr>
              <a:t>gedurige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verwachting</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dat</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onzekere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uitkomst</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gunstig</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zal</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blijken</a:t>
            </a:r>
            <a:r>
              <a:rPr lang="en-GB" sz="3200" dirty="0">
                <a:solidFill>
                  <a:schemeClr val="tx1"/>
                </a:solidFill>
                <a:latin typeface="Ubuntu" panose="020B0504030602030204" pitchFamily="34" charset="0"/>
              </a:rPr>
              <a: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271728462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Humor</a:t>
            </a:r>
          </a:p>
        </p:txBody>
      </p:sp>
    </p:spTree>
    <p:extLst>
      <p:ext uri="{BB962C8B-B14F-4D97-AF65-F5344CB8AC3E}">
        <p14:creationId xmlns:p14="http://schemas.microsoft.com/office/powerpoint/2010/main" val="319650441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Humor</a:t>
            </a:r>
          </a:p>
          <a:p>
            <a:r>
              <a:rPr lang="en-GB" sz="3200" dirty="0" err="1">
                <a:solidFill>
                  <a:schemeClr val="tx1"/>
                </a:solidFill>
                <a:latin typeface="Ubuntu" panose="020B0504030602030204" pitchFamily="34" charset="0"/>
              </a:rPr>
              <a:t>Situaties</a:t>
            </a:r>
            <a:r>
              <a:rPr lang="en-GB" sz="3200" dirty="0">
                <a:solidFill>
                  <a:schemeClr val="tx1"/>
                </a:solidFill>
                <a:latin typeface="Ubuntu" panose="020B0504030602030204" pitchFamily="34" charset="0"/>
              </a:rPr>
              <a:t> op </a:t>
            </a:r>
            <a:r>
              <a:rPr lang="en-GB" sz="3200" dirty="0" err="1">
                <a:solidFill>
                  <a:schemeClr val="tx1"/>
                </a:solidFill>
                <a:latin typeface="Ubuntu" panose="020B0504030602030204" pitchFamily="34" charset="0"/>
              </a:rPr>
              <a:t>een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grappige</a:t>
            </a:r>
            <a:r>
              <a:rPr lang="en-GB" sz="3200" dirty="0">
                <a:solidFill>
                  <a:schemeClr val="tx1"/>
                </a:solidFill>
                <a:latin typeface="Ubuntu" panose="020B0504030602030204" pitchFamily="34" charset="0"/>
              </a:rPr>
              <a:t> of </a:t>
            </a:r>
            <a:r>
              <a:rPr lang="en-GB" sz="3200" dirty="0" err="1">
                <a:solidFill>
                  <a:schemeClr val="tx1"/>
                </a:solidFill>
                <a:latin typeface="Ubuntu" panose="020B0504030602030204" pitchFamily="34" charset="0"/>
              </a:rPr>
              <a:t>luchtige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manier</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zien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kunnen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waarderen</a:t>
            </a:r>
            <a:r>
              <a:rPr lang="en-GB" sz="3200" dirty="0">
                <a:solidFill>
                  <a:schemeClr val="tx1"/>
                </a:solidFill>
                <a:latin typeface="Ubuntu" panose="020B0504030602030204" pitchFamily="34" charset="0"/>
              </a:rPr>
              <a: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834076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D3C699-483F-91C1-3824-D9FB6C086175}"/>
              </a:ext>
            </a:extLst>
          </p:cNvPr>
          <p:cNvSpPr>
            <a:spLocks noGrp="1"/>
          </p:cNvSpPr>
          <p:nvPr>
            <p:ph type="body" sz="quarter" idx="13"/>
          </p:nvPr>
        </p:nvSpPr>
        <p:spPr/>
        <p:txBody>
          <a:bodyPr/>
          <a:lstStyle/>
          <a:p>
            <a:r>
              <a:rPr lang="en-NL" dirty="0"/>
              <a:t>Openstaan</a:t>
            </a:r>
          </a:p>
          <a:p>
            <a:r>
              <a:rPr lang="en-NL" sz="2800" dirty="0"/>
              <a:t>(voor verandering)</a:t>
            </a:r>
          </a:p>
        </p:txBody>
      </p:sp>
    </p:spTree>
    <p:extLst>
      <p:ext uri="{BB962C8B-B14F-4D97-AF65-F5344CB8AC3E}">
        <p14:creationId xmlns:p14="http://schemas.microsoft.com/office/powerpoint/2010/main" val="277934646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sz="3600" dirty="0"/>
              <a:t>(waarderen van)</a:t>
            </a:r>
          </a:p>
          <a:p>
            <a:r>
              <a:rPr lang="en-NL" dirty="0"/>
              <a:t>Schoonheid</a:t>
            </a:r>
          </a:p>
        </p:txBody>
      </p:sp>
    </p:spTree>
    <p:extLst>
      <p:ext uri="{BB962C8B-B14F-4D97-AF65-F5344CB8AC3E}">
        <p14:creationId xmlns:p14="http://schemas.microsoft.com/office/powerpoint/2010/main" val="342037781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sz="3600" dirty="0"/>
              <a:t>(waarderen van)</a:t>
            </a:r>
          </a:p>
          <a:p>
            <a:r>
              <a:rPr lang="en-NL" dirty="0"/>
              <a:t>Schoonheid</a:t>
            </a:r>
          </a:p>
          <a:p>
            <a:r>
              <a:rPr lang="en-GB" sz="3200" dirty="0" err="1">
                <a:solidFill>
                  <a:schemeClr val="tx1"/>
                </a:solidFill>
                <a:latin typeface="Ubuntu" panose="020B0504030602030204" pitchFamily="34" charset="0"/>
              </a:rPr>
              <a:t>Waarderen</a:t>
            </a:r>
            <a:r>
              <a:rPr lang="en-GB" sz="3200" dirty="0">
                <a:solidFill>
                  <a:schemeClr val="tx1"/>
                </a:solidFill>
                <a:latin typeface="Ubuntu" panose="020B0504030602030204" pitchFamily="34" charset="0"/>
              </a:rPr>
              <a:t> van </a:t>
            </a:r>
            <a:r>
              <a:rPr lang="en-GB" sz="3200" dirty="0" err="1">
                <a:solidFill>
                  <a:schemeClr val="tx1"/>
                </a:solidFill>
                <a:latin typeface="Ubuntu" panose="020B0504030602030204" pitchFamily="34" charset="0"/>
              </a:rPr>
              <a:t>waargenomen</a:t>
            </a:r>
            <a:r>
              <a:rPr lang="en-GB" sz="3200" dirty="0">
                <a:solidFill>
                  <a:schemeClr val="tx1"/>
                </a:solidFill>
                <a:latin typeface="Ubuntu" panose="020B0504030602030204" pitchFamily="34" charset="0"/>
              </a:rPr>
              <a:t> of </a:t>
            </a:r>
            <a:r>
              <a:rPr lang="en-GB" sz="3200" dirty="0" err="1">
                <a:solidFill>
                  <a:schemeClr val="tx1"/>
                </a:solidFill>
                <a:latin typeface="Ubuntu" panose="020B0504030602030204" pitchFamily="34" charset="0"/>
              </a:rPr>
              <a:t>aangevoelde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kwaliteit</a:t>
            </a:r>
            <a:r>
              <a:rPr lang="en-GB" sz="3200" dirty="0">
                <a:solidFill>
                  <a:schemeClr val="tx1"/>
                </a:solidFill>
                <a:latin typeface="Ubuntu" panose="020B0504030602030204" pitchFamily="34" charset="0"/>
              </a:rPr>
              <a:t> van </a:t>
            </a:r>
            <a:r>
              <a:rPr lang="en-GB" sz="3200" dirty="0" err="1">
                <a:solidFill>
                  <a:schemeClr val="tx1"/>
                </a:solidFill>
                <a:latin typeface="Ubuntu" panose="020B0504030602030204" pitchFamily="34" charset="0"/>
              </a:rPr>
              <a:t>een</a:t>
            </a:r>
            <a:r>
              <a:rPr lang="en-GB" sz="3200" dirty="0">
                <a:solidFill>
                  <a:schemeClr val="tx1"/>
                </a:solidFill>
                <a:latin typeface="Ubuntu" panose="020B0504030602030204" pitchFamily="34" charset="0"/>
              </a:rPr>
              <a:t> object, </a:t>
            </a:r>
            <a:r>
              <a:rPr lang="en-GB" sz="3200" dirty="0" err="1">
                <a:solidFill>
                  <a:schemeClr val="tx1"/>
                </a:solidFill>
                <a:latin typeface="Ubuntu" panose="020B0504030602030204" pitchFamily="34" charset="0"/>
              </a:rPr>
              <a:t>een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levend</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wezen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een</a:t>
            </a:r>
            <a:r>
              <a:rPr lang="en-GB" sz="3200" dirty="0">
                <a:solidFill>
                  <a:schemeClr val="tx1"/>
                </a:solidFill>
                <a:latin typeface="Ubuntu" panose="020B0504030602030204" pitchFamily="34" charset="0"/>
              </a:rPr>
              <a:t> idee of </a:t>
            </a:r>
            <a:r>
              <a:rPr lang="en-GB" sz="3200" dirty="0" err="1">
                <a:solidFill>
                  <a:schemeClr val="tx1"/>
                </a:solidFill>
                <a:latin typeface="Ubuntu" panose="020B0504030602030204" pitchFamily="34" charset="0"/>
              </a:rPr>
              <a:t>een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uiting</a:t>
            </a:r>
            <a:r>
              <a:rPr lang="en-GB" sz="3200" dirty="0">
                <a:solidFill>
                  <a:schemeClr val="tx1"/>
                </a:solidFill>
                <a:latin typeface="Ubuntu" panose="020B0504030602030204" pitchFamily="34" charset="0"/>
              </a:rPr>
              <a:t> van kunst.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9603116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Rechtvaardigheid</a:t>
            </a:r>
          </a:p>
        </p:txBody>
      </p:sp>
    </p:spTree>
    <p:extLst>
      <p:ext uri="{BB962C8B-B14F-4D97-AF65-F5344CB8AC3E}">
        <p14:creationId xmlns:p14="http://schemas.microsoft.com/office/powerpoint/2010/main" val="10570456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Rechtvaardigheid</a:t>
            </a:r>
          </a:p>
          <a:p>
            <a:r>
              <a:rPr lang="en-GB" sz="3200" dirty="0">
                <a:solidFill>
                  <a:schemeClr val="tx1"/>
                </a:solidFill>
                <a:latin typeface="Ubuntu" panose="020B0504030602030204" pitchFamily="34" charset="0"/>
              </a:rPr>
              <a:t>Juist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eerlijk</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handelen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naar</a:t>
            </a:r>
            <a:r>
              <a:rPr lang="en-GB" sz="3200" dirty="0">
                <a:solidFill>
                  <a:schemeClr val="tx1"/>
                </a:solidFill>
                <a:latin typeface="Ubuntu" panose="020B0504030602030204" pitchFamily="34" charset="0"/>
              </a:rPr>
              <a:t> de </a:t>
            </a:r>
            <a:r>
              <a:rPr lang="en-GB" sz="3200" dirty="0" err="1">
                <a:solidFill>
                  <a:schemeClr val="tx1"/>
                </a:solidFill>
                <a:latin typeface="Ubuntu" panose="020B0504030602030204" pitchFamily="34" charset="0"/>
              </a:rPr>
              <a:t>situatie</a:t>
            </a:r>
            <a:r>
              <a:rPr lang="en-GB" sz="3200" dirty="0">
                <a:solidFill>
                  <a:schemeClr val="tx1"/>
                </a:solidFill>
                <a:latin typeface="Ubuntu" panose="020B0504030602030204" pitchFamily="34" charset="0"/>
              </a:rPr>
              <a:t>. </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313342985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Eerlijkheid</a:t>
            </a:r>
          </a:p>
        </p:txBody>
      </p:sp>
    </p:spTree>
    <p:extLst>
      <p:ext uri="{BB962C8B-B14F-4D97-AF65-F5344CB8AC3E}">
        <p14:creationId xmlns:p14="http://schemas.microsoft.com/office/powerpoint/2010/main" val="231407712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Eerlijkheid</a:t>
            </a:r>
          </a:p>
          <a:p>
            <a:r>
              <a:rPr lang="en-GB" sz="3200" dirty="0">
                <a:solidFill>
                  <a:schemeClr val="tx1"/>
                </a:solidFill>
                <a:latin typeface="Ubuntu" panose="020B0504030602030204" pitchFamily="34" charset="0"/>
              </a:rPr>
              <a:t>Het </a:t>
            </a:r>
            <a:r>
              <a:rPr lang="en-GB" sz="3200" dirty="0" err="1">
                <a:solidFill>
                  <a:schemeClr val="tx1"/>
                </a:solidFill>
                <a:latin typeface="Ubuntu" panose="020B0504030602030204" pitchFamily="34" charset="0"/>
              </a:rPr>
              <a:t>vermogen</a:t>
            </a:r>
            <a:r>
              <a:rPr lang="en-GB" sz="3200" dirty="0">
                <a:solidFill>
                  <a:schemeClr val="tx1"/>
                </a:solidFill>
                <a:latin typeface="Ubuntu" panose="020B0504030602030204" pitchFamily="34" charset="0"/>
              </a:rPr>
              <a:t> om </a:t>
            </a:r>
            <a:r>
              <a:rPr lang="en-GB" sz="3200" dirty="0" err="1">
                <a:solidFill>
                  <a:schemeClr val="tx1"/>
                </a:solidFill>
                <a:latin typeface="Ubuntu" panose="020B0504030602030204" pitchFamily="34" charset="0"/>
              </a:rPr>
              <a:t>eerlijk</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ethisch</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consistent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handelen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volgens</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sterke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morele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ethische</a:t>
            </a:r>
            <a:r>
              <a:rPr lang="en-GB" sz="3200" dirty="0">
                <a:solidFill>
                  <a:schemeClr val="tx1"/>
                </a:solidFill>
                <a:latin typeface="Ubuntu" panose="020B0504030602030204" pitchFamily="34" charset="0"/>
              </a:rPr>
              <a:t> principes.</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167928556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Bescheidenheid</a:t>
            </a:r>
          </a:p>
        </p:txBody>
      </p:sp>
    </p:spTree>
    <p:extLst>
      <p:ext uri="{BB962C8B-B14F-4D97-AF65-F5344CB8AC3E}">
        <p14:creationId xmlns:p14="http://schemas.microsoft.com/office/powerpoint/2010/main" val="396620131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Bescheidenheid</a:t>
            </a:r>
          </a:p>
          <a:p>
            <a:r>
              <a:rPr lang="en-GB" sz="3200" dirty="0">
                <a:solidFill>
                  <a:schemeClr val="tx1"/>
                </a:solidFill>
                <a:latin typeface="Ubuntu" panose="020B0504030602030204" pitchFamily="34" charset="0"/>
              </a:rPr>
              <a:t>Het </a:t>
            </a:r>
            <a:r>
              <a:rPr lang="en-GB" sz="3200" dirty="0" err="1">
                <a:solidFill>
                  <a:schemeClr val="tx1"/>
                </a:solidFill>
                <a:latin typeface="Ubuntu" panose="020B0504030602030204" pitchFamily="34" charset="0"/>
              </a:rPr>
              <a:t>vermogen</a:t>
            </a:r>
            <a:r>
              <a:rPr lang="en-GB" sz="3200" dirty="0">
                <a:solidFill>
                  <a:schemeClr val="tx1"/>
                </a:solidFill>
                <a:latin typeface="Ubuntu" panose="020B0504030602030204" pitchFamily="34" charset="0"/>
              </a:rPr>
              <a:t> om </a:t>
            </a:r>
            <a:r>
              <a:rPr lang="en-GB" sz="3200" dirty="0" err="1">
                <a:solidFill>
                  <a:schemeClr val="tx1"/>
                </a:solidFill>
                <a:latin typeface="Ubuntu" panose="020B0504030602030204" pitchFamily="34" charset="0"/>
              </a:rPr>
              <a:t>nederig</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terughoudend</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respectvol</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zijn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zelfs</a:t>
            </a:r>
            <a:r>
              <a:rPr lang="en-GB" sz="3200" dirty="0">
                <a:solidFill>
                  <a:schemeClr val="tx1"/>
                </a:solidFill>
                <a:latin typeface="Ubuntu" panose="020B0504030602030204" pitchFamily="34" charset="0"/>
              </a:rPr>
              <a:t> in het </a:t>
            </a:r>
            <a:r>
              <a:rPr lang="en-GB" sz="3200" dirty="0" err="1">
                <a:solidFill>
                  <a:schemeClr val="tx1"/>
                </a:solidFill>
                <a:latin typeface="Ubuntu" panose="020B0504030602030204" pitchFamily="34" charset="0"/>
              </a:rPr>
              <a:t>licht</a:t>
            </a:r>
            <a:r>
              <a:rPr lang="en-GB" sz="3200" dirty="0">
                <a:solidFill>
                  <a:schemeClr val="tx1"/>
                </a:solidFill>
                <a:latin typeface="Ubuntu" panose="020B0504030602030204" pitchFamily="34" charset="0"/>
              </a:rPr>
              <a:t> van </a:t>
            </a:r>
            <a:r>
              <a:rPr lang="en-GB" sz="3200" dirty="0" err="1">
                <a:solidFill>
                  <a:schemeClr val="tx1"/>
                </a:solidFill>
                <a:latin typeface="Ubuntu" panose="020B0504030602030204" pitchFamily="34" charset="0"/>
              </a:rPr>
              <a:t>persoonlijke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prestaties</a:t>
            </a:r>
            <a:r>
              <a:rPr lang="en-GB" sz="3200" dirty="0">
                <a:solidFill>
                  <a:schemeClr val="tx1"/>
                </a:solidFill>
                <a:latin typeface="Ubuntu" panose="020B0504030602030204" pitchFamily="34" charset="0"/>
              </a:rPr>
              <a:t> of </a:t>
            </a:r>
            <a:r>
              <a:rPr lang="en-GB" sz="3200" dirty="0" err="1">
                <a:solidFill>
                  <a:schemeClr val="tx1"/>
                </a:solidFill>
                <a:latin typeface="Ubuntu" panose="020B0504030602030204" pitchFamily="34" charset="0"/>
              </a:rPr>
              <a:t>kwaliteiten</a:t>
            </a:r>
            <a:r>
              <a:rPr lang="en-GB" sz="3200" dirty="0">
                <a:solidFill>
                  <a:schemeClr val="tx1"/>
                </a:solidFill>
                <a:latin typeface="Ubuntu" panose="020B0504030602030204" pitchFamily="34" charset="0"/>
              </a:rPr>
              <a: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316078227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Leiderschap</a:t>
            </a:r>
          </a:p>
        </p:txBody>
      </p:sp>
    </p:spTree>
    <p:extLst>
      <p:ext uri="{BB962C8B-B14F-4D97-AF65-F5344CB8AC3E}">
        <p14:creationId xmlns:p14="http://schemas.microsoft.com/office/powerpoint/2010/main" val="315376837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Leiderschap</a:t>
            </a:r>
          </a:p>
          <a:p>
            <a:r>
              <a:rPr lang="en-GB" sz="3200" dirty="0">
                <a:solidFill>
                  <a:schemeClr val="tx1"/>
                </a:solidFill>
                <a:latin typeface="Ubuntu" panose="020B0504030602030204" pitchFamily="34" charset="0"/>
              </a:rPr>
              <a:t>Het </a:t>
            </a:r>
            <a:r>
              <a:rPr lang="en-GB" sz="3200" dirty="0" err="1">
                <a:solidFill>
                  <a:schemeClr val="tx1"/>
                </a:solidFill>
                <a:latin typeface="Ubuntu" panose="020B0504030602030204" pitchFamily="34" charset="0"/>
              </a:rPr>
              <a:t>vermogen</a:t>
            </a:r>
            <a:r>
              <a:rPr lang="en-GB" sz="3200" dirty="0">
                <a:solidFill>
                  <a:schemeClr val="tx1"/>
                </a:solidFill>
                <a:latin typeface="Ubuntu" panose="020B0504030602030204" pitchFamily="34" charset="0"/>
              </a:rPr>
              <a:t> om </a:t>
            </a:r>
            <a:r>
              <a:rPr lang="en-GB" sz="3200" dirty="0" err="1">
                <a:solidFill>
                  <a:schemeClr val="tx1"/>
                </a:solidFill>
                <a:latin typeface="Ubuntu" panose="020B0504030602030204" pitchFamily="34" charset="0"/>
              </a:rPr>
              <a:t>anderen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inspireren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begeleiden</a:t>
            </a:r>
            <a:r>
              <a:rPr lang="en-GB" sz="3200" dirty="0">
                <a:solidFill>
                  <a:schemeClr val="tx1"/>
                </a:solidFill>
                <a:latin typeface="Ubuntu" panose="020B0504030602030204" pitchFamily="34" charset="0"/>
              </a:rPr>
              <a:t> om </a:t>
            </a:r>
            <a:r>
              <a:rPr lang="en-GB" sz="3200" dirty="0" err="1">
                <a:solidFill>
                  <a:schemeClr val="tx1"/>
                </a:solidFill>
                <a:latin typeface="Ubuntu" panose="020B0504030602030204" pitchFamily="34" charset="0"/>
              </a:rPr>
              <a:t>gezamenlijke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doelen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bereiken</a:t>
            </a:r>
            <a:r>
              <a:rPr lang="en-GB" sz="3200" dirty="0">
                <a:solidFill>
                  <a:schemeClr val="tx1"/>
                </a:solidFill>
                <a:latin typeface="Ubuntu" panose="020B0504030602030204" pitchFamily="34" charset="0"/>
              </a:rPr>
              <a: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304165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91D8AB-DEA6-0753-06DE-669C5A0FA1D8}"/>
              </a:ext>
            </a:extLst>
          </p:cNvPr>
          <p:cNvSpPr>
            <a:spLocks noGrp="1"/>
          </p:cNvSpPr>
          <p:nvPr>
            <p:ph type="body" sz="quarter" idx="13"/>
          </p:nvPr>
        </p:nvSpPr>
        <p:spPr/>
        <p:txBody>
          <a:bodyPr/>
          <a:lstStyle/>
          <a:p>
            <a:r>
              <a:rPr lang="en-NL" dirty="0"/>
              <a:t>OpenStaan</a:t>
            </a:r>
          </a:p>
          <a:p>
            <a:r>
              <a:rPr lang="en-NL" sz="2000" dirty="0">
                <a:solidFill>
                  <a:schemeClr val="bg1">
                    <a:lumMod val="75000"/>
                  </a:schemeClr>
                </a:solidFill>
              </a:rPr>
              <a:t>Zelfsturing : Stimulatie : Hedonisme</a:t>
            </a:r>
          </a:p>
        </p:txBody>
      </p:sp>
    </p:spTree>
    <p:extLst>
      <p:ext uri="{BB962C8B-B14F-4D97-AF65-F5344CB8AC3E}">
        <p14:creationId xmlns:p14="http://schemas.microsoft.com/office/powerpoint/2010/main" val="102423020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Behoedzaamheid</a:t>
            </a:r>
          </a:p>
        </p:txBody>
      </p:sp>
    </p:spTree>
    <p:extLst>
      <p:ext uri="{BB962C8B-B14F-4D97-AF65-F5344CB8AC3E}">
        <p14:creationId xmlns:p14="http://schemas.microsoft.com/office/powerpoint/2010/main" val="342952532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Behoedzaamheid</a:t>
            </a:r>
          </a:p>
          <a:p>
            <a:r>
              <a:rPr lang="en-GB" sz="3200" dirty="0">
                <a:solidFill>
                  <a:schemeClr val="tx1"/>
                </a:solidFill>
                <a:latin typeface="Ubuntu" panose="020B0504030602030204" pitchFamily="34" charset="0"/>
              </a:rPr>
              <a:t>De </a:t>
            </a:r>
            <a:r>
              <a:rPr lang="en-GB" sz="3200" dirty="0" err="1">
                <a:solidFill>
                  <a:schemeClr val="tx1"/>
                </a:solidFill>
                <a:latin typeface="Ubuntu" panose="020B0504030602030204" pitchFamily="34" charset="0"/>
              </a:rPr>
              <a:t>kwaliteit</a:t>
            </a:r>
            <a:r>
              <a:rPr lang="en-GB" sz="3200" dirty="0">
                <a:solidFill>
                  <a:schemeClr val="tx1"/>
                </a:solidFill>
                <a:latin typeface="Ubuntu" panose="020B0504030602030204" pitchFamily="34" charset="0"/>
              </a:rPr>
              <a:t> van </a:t>
            </a:r>
            <a:r>
              <a:rPr lang="en-GB" sz="3200" dirty="0" err="1">
                <a:solidFill>
                  <a:schemeClr val="tx1"/>
                </a:solidFill>
                <a:latin typeface="Ubuntu" panose="020B0504030602030204" pitchFamily="34" charset="0"/>
              </a:rPr>
              <a:t>zorgvuldig</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nadenken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voordat</a:t>
            </a:r>
            <a:r>
              <a:rPr lang="en-GB" sz="3200" dirty="0">
                <a:solidFill>
                  <a:schemeClr val="tx1"/>
                </a:solidFill>
                <a:latin typeface="Ubuntu" panose="020B0504030602030204" pitchFamily="34" charset="0"/>
              </a:rPr>
              <a:t> men </a:t>
            </a:r>
            <a:r>
              <a:rPr lang="en-GB" sz="3200" dirty="0" err="1">
                <a:solidFill>
                  <a:schemeClr val="tx1"/>
                </a:solidFill>
                <a:latin typeface="Ubuntu" panose="020B0504030602030204" pitchFamily="34" charset="0"/>
              </a:rPr>
              <a:t>handelt</a:t>
            </a:r>
            <a:r>
              <a:rPr lang="en-GB" sz="3200" dirty="0">
                <a:solidFill>
                  <a:schemeClr val="tx1"/>
                </a:solidFill>
                <a:latin typeface="Ubuntu" panose="020B0504030602030204" pitchFamily="34" charset="0"/>
              </a:rPr>
              <a:t> of </a:t>
            </a:r>
            <a:r>
              <a:rPr lang="en-GB" sz="3200" dirty="0" err="1">
                <a:solidFill>
                  <a:schemeClr val="tx1"/>
                </a:solidFill>
                <a:latin typeface="Ubuntu" panose="020B0504030602030204" pitchFamily="34" charset="0"/>
              </a:rPr>
              <a:t>spreekt</a:t>
            </a:r>
            <a:r>
              <a:rPr lang="en-GB" sz="3200" dirty="0">
                <a:solidFill>
                  <a:schemeClr val="tx1"/>
                </a:solidFill>
                <a:latin typeface="Ubuntu" panose="020B0504030602030204" pitchFamily="34" charset="0"/>
              </a:rPr>
              <a: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221195383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Zelfbeheersing</a:t>
            </a:r>
          </a:p>
        </p:txBody>
      </p:sp>
    </p:spTree>
    <p:extLst>
      <p:ext uri="{BB962C8B-B14F-4D97-AF65-F5344CB8AC3E}">
        <p14:creationId xmlns:p14="http://schemas.microsoft.com/office/powerpoint/2010/main" val="208717329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Zelfbeheersing</a:t>
            </a:r>
          </a:p>
          <a:p>
            <a:r>
              <a:rPr lang="en-GB" sz="3200" dirty="0">
                <a:solidFill>
                  <a:schemeClr val="tx1"/>
                </a:solidFill>
                <a:latin typeface="Ubuntu" panose="020B0504030602030204" pitchFamily="34" charset="0"/>
              </a:rPr>
              <a:t>Het </a:t>
            </a:r>
            <a:r>
              <a:rPr lang="en-GB" sz="3200" dirty="0" err="1">
                <a:solidFill>
                  <a:schemeClr val="tx1"/>
                </a:solidFill>
                <a:latin typeface="Ubuntu" panose="020B0504030602030204" pitchFamily="34" charset="0"/>
              </a:rPr>
              <a:t>vermogen</a:t>
            </a:r>
            <a:r>
              <a:rPr lang="en-GB" sz="3200" dirty="0">
                <a:solidFill>
                  <a:schemeClr val="tx1"/>
                </a:solidFill>
                <a:latin typeface="Ubuntu" panose="020B0504030602030204" pitchFamily="34" charset="0"/>
              </a:rPr>
              <a:t> om </a:t>
            </a:r>
            <a:r>
              <a:rPr lang="en-GB" sz="3200" dirty="0" err="1">
                <a:solidFill>
                  <a:schemeClr val="tx1"/>
                </a:solidFill>
                <a:latin typeface="Ubuntu" panose="020B0504030602030204" pitchFamily="34" charset="0"/>
              </a:rPr>
              <a:t>emoties</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impulsen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gedrag</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onder</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controle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houden</a:t>
            </a:r>
            <a:r>
              <a:rPr lang="en-GB" sz="3200" dirty="0">
                <a:solidFill>
                  <a:schemeClr val="tx1"/>
                </a:solidFill>
                <a:latin typeface="Ubuntu" panose="020B0504030602030204" pitchFamily="34" charset="0"/>
              </a:rPr>
              <a:t> in </a:t>
            </a:r>
            <a:r>
              <a:rPr lang="en-GB" sz="3200" dirty="0" err="1">
                <a:solidFill>
                  <a:schemeClr val="tx1"/>
                </a:solidFill>
                <a:latin typeface="Ubuntu" panose="020B0504030602030204" pitchFamily="34" charset="0"/>
              </a:rPr>
              <a:t>verschillende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situaties</a:t>
            </a:r>
            <a:r>
              <a:rPr lang="en-GB" sz="3200" dirty="0">
                <a:solidFill>
                  <a:schemeClr val="tx1"/>
                </a:solidFill>
                <a:latin typeface="Ubuntu" panose="020B0504030602030204" pitchFamily="34" charset="0"/>
              </a:rPr>
              <a:t>. </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95268074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Liefde</a:t>
            </a:r>
          </a:p>
        </p:txBody>
      </p:sp>
    </p:spTree>
    <p:extLst>
      <p:ext uri="{BB962C8B-B14F-4D97-AF65-F5344CB8AC3E}">
        <p14:creationId xmlns:p14="http://schemas.microsoft.com/office/powerpoint/2010/main" val="187470675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Liefde</a:t>
            </a:r>
          </a:p>
          <a:p>
            <a:r>
              <a:rPr lang="en-GB" sz="3200" dirty="0" err="1">
                <a:solidFill>
                  <a:schemeClr val="tx1"/>
                </a:solidFill>
                <a:latin typeface="Ubuntu" panose="020B0504030602030204" pitchFamily="34" charset="0"/>
              </a:rPr>
              <a:t>Diepe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acceptatie</a:t>
            </a:r>
            <a:r>
              <a:rPr lang="en-GB" sz="3200" dirty="0">
                <a:solidFill>
                  <a:schemeClr val="tx1"/>
                </a:solidFill>
                <a:latin typeface="Ubuntu" panose="020B0504030602030204" pitchFamily="34" charset="0"/>
              </a:rPr>
              <a:t> van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genegenheid</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voor</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welgezindheid</a:t>
            </a:r>
            <a:r>
              <a:rPr lang="en-GB" sz="3200" dirty="0">
                <a:solidFill>
                  <a:schemeClr val="tx1"/>
                </a:solidFill>
                <a:latin typeface="Ubuntu" panose="020B0504030602030204" pitchFamily="34" charset="0"/>
              </a:rPr>
              <a:t> tot of </a:t>
            </a:r>
            <a:r>
              <a:rPr lang="en-GB" sz="3200" dirty="0" err="1">
                <a:solidFill>
                  <a:schemeClr val="tx1"/>
                </a:solidFill>
                <a:latin typeface="Ubuntu" panose="020B0504030602030204" pitchFamily="34" charset="0"/>
              </a:rPr>
              <a:t>toewijding</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voor</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ander</a:t>
            </a:r>
            <a:r>
              <a:rPr lang="en-GB" sz="3200" dirty="0">
                <a:solidFill>
                  <a:schemeClr val="tx1"/>
                </a:solidFill>
                <a:latin typeface="Ubuntu" panose="020B0504030602030204" pitchFamily="34" charset="0"/>
              </a:rPr>
              <a:t>, of </a:t>
            </a:r>
            <a:r>
              <a:rPr lang="en-GB" sz="3200" dirty="0" err="1">
                <a:solidFill>
                  <a:schemeClr val="tx1"/>
                </a:solidFill>
                <a:latin typeface="Ubuntu" panose="020B0504030602030204" pitchFamily="34" charset="0"/>
              </a:rPr>
              <a:t>eventueel</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zichzelf</a:t>
            </a:r>
            <a:r>
              <a:rPr lang="en-GB" sz="3200" dirty="0">
                <a:solidFill>
                  <a:schemeClr val="tx1"/>
                </a:solidFill>
                <a:latin typeface="Ubuntu" panose="020B0504030602030204" pitchFamily="34" charset="0"/>
              </a:rPr>
              <a:t>. Ook </a:t>
            </a:r>
            <a:r>
              <a:rPr lang="en-GB" sz="3200" dirty="0" err="1">
                <a:solidFill>
                  <a:schemeClr val="tx1"/>
                </a:solidFill>
                <a:latin typeface="Ubuntu" panose="020B0504030602030204" pitchFamily="34" charset="0"/>
              </a:rPr>
              <a:t>toepasbaar</a:t>
            </a:r>
            <a:r>
              <a:rPr lang="en-GB" sz="3200" dirty="0">
                <a:solidFill>
                  <a:schemeClr val="tx1"/>
                </a:solidFill>
                <a:latin typeface="Ubuntu" panose="020B0504030602030204" pitchFamily="34" charset="0"/>
              </a:rPr>
              <a:t> op </a:t>
            </a:r>
            <a:r>
              <a:rPr lang="en-GB" sz="3200" dirty="0" err="1">
                <a:solidFill>
                  <a:schemeClr val="tx1"/>
                </a:solidFill>
                <a:latin typeface="Ubuntu" panose="020B0504030602030204" pitchFamily="34" charset="0"/>
              </a:rPr>
              <a:t>dieren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zaken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voorwerpen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activiteiten</a:t>
            </a:r>
            <a:r>
              <a:rPr lang="en-GB" sz="3200" dirty="0">
                <a:solidFill>
                  <a:schemeClr val="tx1"/>
                </a:solidFill>
                <a:latin typeface="Ubuntu" panose="020B0504030602030204" pitchFamily="34" charset="0"/>
              </a:rPr>
              <a: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397554982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Vriendelijkheid</a:t>
            </a:r>
          </a:p>
        </p:txBody>
      </p:sp>
    </p:spTree>
    <p:extLst>
      <p:ext uri="{BB962C8B-B14F-4D97-AF65-F5344CB8AC3E}">
        <p14:creationId xmlns:p14="http://schemas.microsoft.com/office/powerpoint/2010/main" val="67320491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Vriendelijkheid</a:t>
            </a:r>
          </a:p>
          <a:p>
            <a:r>
              <a:rPr lang="en-GB" sz="3200" dirty="0">
                <a:solidFill>
                  <a:schemeClr val="tx1"/>
                </a:solidFill>
                <a:latin typeface="Ubuntu" panose="020B0504030602030204" pitchFamily="34" charset="0"/>
              </a:rPr>
              <a:t>Tonen van </a:t>
            </a:r>
            <a:r>
              <a:rPr lang="en-GB" sz="3200" dirty="0" err="1">
                <a:solidFill>
                  <a:schemeClr val="tx1"/>
                </a:solidFill>
                <a:latin typeface="Ubuntu" panose="020B0504030602030204" pitchFamily="34" charset="0"/>
              </a:rPr>
              <a:t>sympathie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respect. </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67715285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Sociale Intelligentie</a:t>
            </a:r>
          </a:p>
        </p:txBody>
      </p:sp>
    </p:spTree>
    <p:extLst>
      <p:ext uri="{BB962C8B-B14F-4D97-AF65-F5344CB8AC3E}">
        <p14:creationId xmlns:p14="http://schemas.microsoft.com/office/powerpoint/2010/main" val="211985444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Sociale Intelligentie</a:t>
            </a:r>
          </a:p>
          <a:p>
            <a:r>
              <a:rPr lang="en-GB" sz="3200" dirty="0">
                <a:solidFill>
                  <a:schemeClr val="tx1"/>
                </a:solidFill>
                <a:latin typeface="Ubuntu" panose="020B0504030602030204" pitchFamily="34" charset="0"/>
              </a:rPr>
              <a:t>Het </a:t>
            </a:r>
            <a:r>
              <a:rPr lang="en-GB" sz="3200" dirty="0" err="1">
                <a:solidFill>
                  <a:schemeClr val="tx1"/>
                </a:solidFill>
                <a:latin typeface="Ubuntu" panose="020B0504030602030204" pitchFamily="34" charset="0"/>
              </a:rPr>
              <a:t>vermogen</a:t>
            </a:r>
            <a:r>
              <a:rPr lang="en-GB" sz="3200" dirty="0">
                <a:solidFill>
                  <a:schemeClr val="tx1"/>
                </a:solidFill>
                <a:latin typeface="Ubuntu" panose="020B0504030602030204" pitchFamily="34" charset="0"/>
              </a:rPr>
              <a:t> om </a:t>
            </a:r>
            <a:r>
              <a:rPr lang="en-GB" sz="3200" dirty="0" err="1">
                <a:solidFill>
                  <a:schemeClr val="tx1"/>
                </a:solidFill>
                <a:latin typeface="Ubuntu" panose="020B0504030602030204" pitchFamily="34" charset="0"/>
              </a:rPr>
              <a:t>goed</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interageren</a:t>
            </a:r>
            <a:r>
              <a:rPr lang="en-GB" sz="3200" dirty="0">
                <a:solidFill>
                  <a:schemeClr val="tx1"/>
                </a:solidFill>
                <a:latin typeface="Ubuntu" panose="020B0504030602030204" pitchFamily="34" charset="0"/>
              </a:rPr>
              <a:t> met </a:t>
            </a:r>
            <a:r>
              <a:rPr lang="en-GB" sz="3200" dirty="0" err="1">
                <a:solidFill>
                  <a:schemeClr val="tx1"/>
                </a:solidFill>
                <a:latin typeface="Ubuntu" panose="020B0504030602030204" pitchFamily="34" charset="0"/>
              </a:rPr>
              <a:t>anderen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sociale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relaties</a:t>
            </a:r>
            <a:r>
              <a:rPr lang="en-GB" sz="3200" dirty="0">
                <a:solidFill>
                  <a:schemeClr val="tx1"/>
                </a:solidFill>
                <a:latin typeface="Ubuntu" panose="020B0504030602030204" pitchFamily="34" charset="0"/>
              </a:rPr>
              <a:t> op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bouwen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effectieve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communicatie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onderhouden</a:t>
            </a:r>
            <a:r>
              <a:rPr lang="en-GB" sz="3200" dirty="0">
                <a:solidFill>
                  <a:schemeClr val="tx1"/>
                </a:solidFill>
                <a:latin typeface="Ubuntu" panose="020B0504030602030204" pitchFamily="34" charset="0"/>
              </a:rPr>
              <a: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42795885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D3C699-483F-91C1-3824-D9FB6C086175}"/>
              </a:ext>
            </a:extLst>
          </p:cNvPr>
          <p:cNvSpPr>
            <a:spLocks noGrp="1"/>
          </p:cNvSpPr>
          <p:nvPr>
            <p:ph type="body" sz="quarter" idx="13"/>
          </p:nvPr>
        </p:nvSpPr>
        <p:spPr/>
        <p:txBody>
          <a:bodyPr/>
          <a:lstStyle/>
          <a:p>
            <a:r>
              <a:rPr lang="en-NL" sz="7200" dirty="0"/>
              <a:t>Zelftranscendentie</a:t>
            </a:r>
            <a:endParaRPr lang="en-NL" sz="2000" dirty="0"/>
          </a:p>
        </p:txBody>
      </p:sp>
    </p:spTree>
    <p:extLst>
      <p:ext uri="{BB962C8B-B14F-4D97-AF65-F5344CB8AC3E}">
        <p14:creationId xmlns:p14="http://schemas.microsoft.com/office/powerpoint/2010/main" val="294619518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Vergeving</a:t>
            </a:r>
          </a:p>
        </p:txBody>
      </p:sp>
    </p:spTree>
    <p:extLst>
      <p:ext uri="{BB962C8B-B14F-4D97-AF65-F5344CB8AC3E}">
        <p14:creationId xmlns:p14="http://schemas.microsoft.com/office/powerpoint/2010/main" val="166592738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Vergeving</a:t>
            </a:r>
          </a:p>
          <a:p>
            <a:r>
              <a:rPr lang="en-GB" sz="3200" dirty="0">
                <a:solidFill>
                  <a:schemeClr val="tx1"/>
                </a:solidFill>
                <a:latin typeface="Ubuntu" panose="020B0504030602030204" pitchFamily="34" charset="0"/>
              </a:rPr>
              <a:t>Het </a:t>
            </a:r>
            <a:r>
              <a:rPr lang="en-GB" sz="3200" dirty="0" err="1">
                <a:solidFill>
                  <a:schemeClr val="tx1"/>
                </a:solidFill>
                <a:latin typeface="Ubuntu" panose="020B0504030602030204" pitchFamily="34" charset="0"/>
              </a:rPr>
              <a:t>iemand</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niet</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meer</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kwalijk</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nemen</a:t>
            </a:r>
            <a:r>
              <a:rPr lang="en-GB" sz="3200" dirty="0">
                <a:solidFill>
                  <a:schemeClr val="tx1"/>
                </a:solidFill>
                <a:latin typeface="Ubuntu" panose="020B0504030602030204" pitchFamily="34" charset="0"/>
              </a:rPr>
              <a:t> van </a:t>
            </a:r>
            <a:r>
              <a:rPr lang="en-GB" sz="3200" dirty="0" err="1">
                <a:solidFill>
                  <a:schemeClr val="tx1"/>
                </a:solidFill>
                <a:latin typeface="Ubuntu" panose="020B0504030602030204" pitchFamily="34" charset="0"/>
              </a:rPr>
              <a:t>een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ernstige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daad</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Deze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daad</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overtreft</a:t>
            </a:r>
            <a:r>
              <a:rPr lang="en-GB" sz="3200" dirty="0">
                <a:solidFill>
                  <a:schemeClr val="tx1"/>
                </a:solidFill>
                <a:latin typeface="Ubuntu" panose="020B0504030602030204" pitchFamily="34" charset="0"/>
              </a:rPr>
              <a:t> het </a:t>
            </a:r>
            <a:r>
              <a:rPr lang="en-GB" sz="3200" dirty="0" err="1">
                <a:solidFill>
                  <a:schemeClr val="tx1"/>
                </a:solidFill>
                <a:latin typeface="Ubuntu" panose="020B0504030602030204" pitchFamily="34" charset="0"/>
              </a:rPr>
              <a:t>gewone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is </a:t>
            </a:r>
            <a:r>
              <a:rPr lang="en-GB" sz="3200" dirty="0" err="1">
                <a:solidFill>
                  <a:schemeClr val="tx1"/>
                </a:solidFill>
                <a:latin typeface="Ubuntu" panose="020B0504030602030204" pitchFamily="34" charset="0"/>
              </a:rPr>
              <a:t>iets</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waarvoor</a:t>
            </a:r>
            <a:r>
              <a:rPr lang="en-GB" sz="3200" dirty="0">
                <a:solidFill>
                  <a:schemeClr val="tx1"/>
                </a:solidFill>
                <a:latin typeface="Ubuntu" panose="020B0504030602030204" pitchFamily="34" charset="0"/>
              </a:rPr>
              <a:t> sorry </a:t>
            </a:r>
            <a:r>
              <a:rPr lang="en-GB" sz="3200" dirty="0" err="1">
                <a:solidFill>
                  <a:schemeClr val="tx1"/>
                </a:solidFill>
                <a:latin typeface="Ubuntu" panose="020B0504030602030204" pitchFamily="34" charset="0"/>
              </a:rPr>
              <a:t>zeggen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niet</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afdoende</a:t>
            </a:r>
            <a:r>
              <a:rPr lang="en-GB" sz="3200" dirty="0">
                <a:solidFill>
                  <a:schemeClr val="tx1"/>
                </a:solidFill>
                <a:latin typeface="Ubuntu" panose="020B0504030602030204" pitchFamily="34" charset="0"/>
              </a:rPr>
              <a:t> is.</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394591659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Dankbaarheid</a:t>
            </a:r>
          </a:p>
        </p:txBody>
      </p:sp>
    </p:spTree>
    <p:extLst>
      <p:ext uri="{BB962C8B-B14F-4D97-AF65-F5344CB8AC3E}">
        <p14:creationId xmlns:p14="http://schemas.microsoft.com/office/powerpoint/2010/main" val="224117892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Dankbaarheid</a:t>
            </a:r>
          </a:p>
          <a:p>
            <a:r>
              <a:rPr lang="en-NL" sz="3200" dirty="0">
                <a:solidFill>
                  <a:schemeClr val="tx1"/>
                </a:solidFill>
                <a:latin typeface="Ubuntu" panose="020B0504030602030204" pitchFamily="34" charset="0"/>
              </a:rPr>
              <a:t>Erkentelijk voor ontvangen hulp en bereid hulp te aanvaarden.</a:t>
            </a:r>
          </a:p>
        </p:txBody>
      </p:sp>
    </p:spTree>
    <p:extLst>
      <p:ext uri="{BB962C8B-B14F-4D97-AF65-F5344CB8AC3E}">
        <p14:creationId xmlns:p14="http://schemas.microsoft.com/office/powerpoint/2010/main" val="42266082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Samenwerking</a:t>
            </a:r>
          </a:p>
        </p:txBody>
      </p:sp>
    </p:spTree>
    <p:extLst>
      <p:ext uri="{BB962C8B-B14F-4D97-AF65-F5344CB8AC3E}">
        <p14:creationId xmlns:p14="http://schemas.microsoft.com/office/powerpoint/2010/main" val="654293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Samenwerking</a:t>
            </a:r>
          </a:p>
          <a:p>
            <a:r>
              <a:rPr lang="en-GB" sz="3200" dirty="0">
                <a:solidFill>
                  <a:schemeClr val="tx1"/>
                </a:solidFill>
                <a:latin typeface="Ubuntu" panose="020B0504030602030204" pitchFamily="34" charset="0"/>
              </a:rPr>
              <a:t>Het </a:t>
            </a:r>
            <a:r>
              <a:rPr lang="en-GB" sz="3200" dirty="0" err="1">
                <a:solidFill>
                  <a:schemeClr val="tx1"/>
                </a:solidFill>
                <a:latin typeface="Ubuntu" panose="020B0504030602030204" pitchFamily="34" charset="0"/>
              </a:rPr>
              <a:t>vermogen</a:t>
            </a:r>
            <a:r>
              <a:rPr lang="en-GB" sz="3200" dirty="0">
                <a:solidFill>
                  <a:schemeClr val="tx1"/>
                </a:solidFill>
                <a:latin typeface="Ubuntu" panose="020B0504030602030204" pitchFamily="34" charset="0"/>
              </a:rPr>
              <a:t> om </a:t>
            </a:r>
            <a:r>
              <a:rPr lang="en-GB" sz="3200" dirty="0" err="1">
                <a:solidFill>
                  <a:schemeClr val="tx1"/>
                </a:solidFill>
                <a:latin typeface="Ubuntu" panose="020B0504030602030204" pitchFamily="34" charset="0"/>
              </a:rPr>
              <a:t>effectief</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werken</a:t>
            </a:r>
            <a:r>
              <a:rPr lang="en-GB" sz="3200" dirty="0">
                <a:solidFill>
                  <a:schemeClr val="tx1"/>
                </a:solidFill>
                <a:latin typeface="Ubuntu" panose="020B0504030602030204" pitchFamily="34" charset="0"/>
              </a:rPr>
              <a:t> met </a:t>
            </a:r>
            <a:r>
              <a:rPr lang="en-GB" sz="3200" dirty="0" err="1">
                <a:solidFill>
                  <a:schemeClr val="tx1"/>
                </a:solidFill>
                <a:latin typeface="Ubuntu" panose="020B0504030602030204" pitchFamily="34" charset="0"/>
              </a:rPr>
              <a:t>anderen</a:t>
            </a:r>
            <a:r>
              <a:rPr lang="en-GB" sz="3200" dirty="0">
                <a:solidFill>
                  <a:schemeClr val="tx1"/>
                </a:solidFill>
                <a:latin typeface="Ubuntu" panose="020B0504030602030204" pitchFamily="34" charset="0"/>
              </a:rPr>
              <a:t> om </a:t>
            </a:r>
            <a:r>
              <a:rPr lang="en-GB" sz="3200" dirty="0" err="1">
                <a:solidFill>
                  <a:schemeClr val="tx1"/>
                </a:solidFill>
                <a:latin typeface="Ubuntu" panose="020B0504030602030204" pitchFamily="34" charset="0"/>
              </a:rPr>
              <a:t>gemeenschappelijke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doelen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bereiken</a:t>
            </a:r>
            <a:r>
              <a:rPr lang="en-GB" sz="3200" dirty="0">
                <a:solidFill>
                  <a:schemeClr val="tx1"/>
                </a:solidFill>
                <a:latin typeface="Ubuntu" panose="020B0504030602030204" pitchFamily="34" charset="0"/>
              </a:rPr>
              <a: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386260683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Moed</a:t>
            </a:r>
          </a:p>
        </p:txBody>
      </p:sp>
    </p:spTree>
    <p:extLst>
      <p:ext uri="{BB962C8B-B14F-4D97-AF65-F5344CB8AC3E}">
        <p14:creationId xmlns:p14="http://schemas.microsoft.com/office/powerpoint/2010/main" val="45038353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Moed</a:t>
            </a:r>
          </a:p>
          <a:p>
            <a:r>
              <a:rPr lang="en-GB" sz="3200" dirty="0">
                <a:solidFill>
                  <a:schemeClr val="tx1"/>
                </a:solidFill>
                <a:latin typeface="Ubuntu" panose="020B0504030602030204" pitchFamily="34" charset="0"/>
              </a:rPr>
              <a:t>Het </a:t>
            </a:r>
            <a:r>
              <a:rPr lang="en-GB" sz="3200" dirty="0" err="1">
                <a:solidFill>
                  <a:schemeClr val="tx1"/>
                </a:solidFill>
                <a:latin typeface="Ubuntu" panose="020B0504030602030204" pitchFamily="34" charset="0"/>
              </a:rPr>
              <a:t>vermogen</a:t>
            </a:r>
            <a:r>
              <a:rPr lang="en-GB" sz="3200" dirty="0">
                <a:solidFill>
                  <a:schemeClr val="tx1"/>
                </a:solidFill>
                <a:latin typeface="Ubuntu" panose="020B0504030602030204" pitchFamily="34" charset="0"/>
              </a:rPr>
              <a:t> om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handelen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ondanks</a:t>
            </a:r>
            <a:r>
              <a:rPr lang="en-GB" sz="3200" dirty="0">
                <a:solidFill>
                  <a:schemeClr val="tx1"/>
                </a:solidFill>
                <a:latin typeface="Ubuntu" panose="020B0504030602030204" pitchFamily="34" charset="0"/>
              </a:rPr>
              <a:t> angst, </a:t>
            </a:r>
            <a:r>
              <a:rPr lang="en-GB" sz="3200" dirty="0" err="1">
                <a:solidFill>
                  <a:schemeClr val="tx1"/>
                </a:solidFill>
                <a:latin typeface="Ubuntu" panose="020B0504030602030204" pitchFamily="34" charset="0"/>
              </a:rPr>
              <a:t>risico</a:t>
            </a:r>
            <a:r>
              <a:rPr lang="en-GB" sz="3200" dirty="0">
                <a:solidFill>
                  <a:schemeClr val="tx1"/>
                </a:solidFill>
                <a:latin typeface="Ubuntu" panose="020B0504030602030204" pitchFamily="34" charset="0"/>
              </a:rPr>
              <a:t> of </a:t>
            </a:r>
            <a:r>
              <a:rPr lang="en-GB" sz="3200" dirty="0" err="1">
                <a:solidFill>
                  <a:schemeClr val="tx1"/>
                </a:solidFill>
                <a:latin typeface="Ubuntu" panose="020B0504030602030204" pitchFamily="34" charset="0"/>
              </a:rPr>
              <a:t>onzekerheid</a:t>
            </a:r>
            <a:r>
              <a:rPr lang="en-GB" sz="3200" dirty="0">
                <a:solidFill>
                  <a:schemeClr val="tx1"/>
                </a:solidFill>
                <a:latin typeface="Ubuntu" panose="020B0504030602030204" pitchFamily="34" charset="0"/>
              </a:rPr>
              <a: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386864491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Leergierigheid</a:t>
            </a:r>
          </a:p>
        </p:txBody>
      </p:sp>
    </p:spTree>
    <p:extLst>
      <p:ext uri="{BB962C8B-B14F-4D97-AF65-F5344CB8AC3E}">
        <p14:creationId xmlns:p14="http://schemas.microsoft.com/office/powerpoint/2010/main" val="43198573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Leergierigheid</a:t>
            </a:r>
          </a:p>
          <a:p>
            <a:r>
              <a:rPr lang="en-GB" sz="3200" dirty="0">
                <a:solidFill>
                  <a:schemeClr val="tx1"/>
                </a:solidFill>
                <a:latin typeface="Ubuntu" panose="020B0504030602030204" pitchFamily="34" charset="0"/>
              </a:rPr>
              <a:t>De </a:t>
            </a:r>
            <a:r>
              <a:rPr lang="en-GB" sz="3200" dirty="0" err="1">
                <a:solidFill>
                  <a:schemeClr val="tx1"/>
                </a:solidFill>
                <a:latin typeface="Ubuntu" panose="020B0504030602030204" pitchFamily="34" charset="0"/>
              </a:rPr>
              <a:t>bereidheid</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het </a:t>
            </a:r>
            <a:r>
              <a:rPr lang="en-GB" sz="3200" dirty="0" err="1">
                <a:solidFill>
                  <a:schemeClr val="tx1"/>
                </a:solidFill>
                <a:latin typeface="Ubuntu" panose="020B0504030602030204" pitchFamily="34" charset="0"/>
              </a:rPr>
              <a:t>vermogen</a:t>
            </a:r>
            <a:r>
              <a:rPr lang="en-GB" sz="3200" dirty="0">
                <a:solidFill>
                  <a:schemeClr val="tx1"/>
                </a:solidFill>
                <a:latin typeface="Ubuntu" panose="020B0504030602030204" pitchFamily="34" charset="0"/>
              </a:rPr>
              <a:t> om </a:t>
            </a:r>
            <a:r>
              <a:rPr lang="en-GB" sz="3200" dirty="0" err="1">
                <a:solidFill>
                  <a:schemeClr val="tx1"/>
                </a:solidFill>
                <a:latin typeface="Ubuntu" panose="020B0504030602030204" pitchFamily="34" charset="0"/>
              </a:rPr>
              <a:t>nieuwe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kennis</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vaardigheden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inzichten</a:t>
            </a:r>
            <a:r>
              <a:rPr lang="en-GB" sz="3200" dirty="0">
                <a:solidFill>
                  <a:schemeClr val="tx1"/>
                </a:solidFill>
                <a:latin typeface="Ubuntu" panose="020B0504030602030204" pitchFamily="34" charset="0"/>
              </a:rPr>
              <a:t> op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doen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en</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deze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effectief</a:t>
            </a:r>
            <a:r>
              <a:rPr lang="en-GB" sz="3200" dirty="0">
                <a:solidFill>
                  <a:schemeClr val="tx1"/>
                </a:solidFill>
                <a:latin typeface="Ubuntu" panose="020B0504030602030204" pitchFamily="34" charset="0"/>
              </a:rPr>
              <a:t> toe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passen</a:t>
            </a:r>
            <a:r>
              <a:rPr lang="en-GB" sz="3200" dirty="0">
                <a:solidFill>
                  <a:schemeClr val="tx1"/>
                </a:solidFill>
                <a:latin typeface="Ubuntu" panose="020B0504030602030204" pitchFamily="34" charset="0"/>
              </a:rPr>
              <a:t> in </a:t>
            </a:r>
            <a:r>
              <a:rPr lang="en-GB" sz="3200" dirty="0" err="1">
                <a:solidFill>
                  <a:schemeClr val="tx1"/>
                </a:solidFill>
                <a:latin typeface="Ubuntu" panose="020B0504030602030204" pitchFamily="34" charset="0"/>
              </a:rPr>
              <a:t>verschillende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situaties</a:t>
            </a:r>
            <a:r>
              <a:rPr lang="en-GB" sz="3200" dirty="0">
                <a:solidFill>
                  <a:schemeClr val="tx1"/>
                </a:solidFill>
                <a:latin typeface="Ubuntu" panose="020B0504030602030204" pitchFamily="34" charset="0"/>
              </a:rPr>
              <a:t>.</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1537175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C91D8AB-DEA6-0753-06DE-669C5A0FA1D8}"/>
              </a:ext>
            </a:extLst>
          </p:cNvPr>
          <p:cNvSpPr>
            <a:spLocks noGrp="1"/>
          </p:cNvSpPr>
          <p:nvPr>
            <p:ph type="body" sz="quarter" idx="13"/>
          </p:nvPr>
        </p:nvSpPr>
        <p:spPr/>
        <p:txBody>
          <a:bodyPr/>
          <a:lstStyle/>
          <a:p>
            <a:r>
              <a:rPr lang="en-NL" sz="7200" dirty="0"/>
              <a:t>Zelftranscendentie</a:t>
            </a:r>
            <a:endParaRPr lang="en-NL" sz="2000" dirty="0"/>
          </a:p>
          <a:p>
            <a:r>
              <a:rPr lang="en-NL" sz="2000" dirty="0">
                <a:solidFill>
                  <a:schemeClr val="bg1">
                    <a:lumMod val="75000"/>
                  </a:schemeClr>
                </a:solidFill>
              </a:rPr>
              <a:t>Universalisme : Welwillendheid</a:t>
            </a:r>
          </a:p>
        </p:txBody>
      </p:sp>
    </p:spTree>
    <p:extLst>
      <p:ext uri="{BB962C8B-B14F-4D97-AF65-F5344CB8AC3E}">
        <p14:creationId xmlns:p14="http://schemas.microsoft.com/office/powerpoint/2010/main" val="327143803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B3E066-46F0-E00C-892D-73FCD5358E97}"/>
              </a:ext>
            </a:extLst>
          </p:cNvPr>
          <p:cNvSpPr>
            <a:spLocks noGrp="1"/>
          </p:cNvSpPr>
          <p:nvPr>
            <p:ph type="body" sz="quarter" idx="12"/>
          </p:nvPr>
        </p:nvSpPr>
        <p:spPr/>
        <p:txBody>
          <a:bodyPr/>
          <a:lstStyle/>
          <a:p>
            <a:r>
              <a:rPr lang="en-NL" dirty="0"/>
              <a:t>Volhardendheid</a:t>
            </a:r>
          </a:p>
        </p:txBody>
      </p:sp>
    </p:spTree>
    <p:extLst>
      <p:ext uri="{BB962C8B-B14F-4D97-AF65-F5344CB8AC3E}">
        <p14:creationId xmlns:p14="http://schemas.microsoft.com/office/powerpoint/2010/main" val="385124728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B8BF7C-65D1-4848-3364-384DE07C783C}"/>
              </a:ext>
            </a:extLst>
          </p:cNvPr>
          <p:cNvSpPr>
            <a:spLocks noGrp="1"/>
          </p:cNvSpPr>
          <p:nvPr>
            <p:ph type="body" sz="quarter" idx="12"/>
          </p:nvPr>
        </p:nvSpPr>
        <p:spPr/>
        <p:txBody>
          <a:bodyPr/>
          <a:lstStyle/>
          <a:p>
            <a:r>
              <a:rPr lang="en-NL" dirty="0"/>
              <a:t>Volhardendheid</a:t>
            </a:r>
          </a:p>
          <a:p>
            <a:r>
              <a:rPr lang="en-GB" sz="3200" dirty="0">
                <a:solidFill>
                  <a:schemeClr val="tx1"/>
                </a:solidFill>
                <a:latin typeface="Ubuntu" panose="020B0504030602030204" pitchFamily="34" charset="0"/>
              </a:rPr>
              <a:t>Het </a:t>
            </a:r>
            <a:r>
              <a:rPr lang="en-GB" sz="3200" dirty="0" err="1">
                <a:solidFill>
                  <a:schemeClr val="tx1"/>
                </a:solidFill>
                <a:latin typeface="Ubuntu" panose="020B0504030602030204" pitchFamily="34" charset="0"/>
              </a:rPr>
              <a:t>vermogen</a:t>
            </a:r>
            <a:r>
              <a:rPr lang="en-GB" sz="3200" dirty="0">
                <a:solidFill>
                  <a:schemeClr val="tx1"/>
                </a:solidFill>
                <a:latin typeface="Ubuntu" panose="020B0504030602030204" pitchFamily="34" charset="0"/>
              </a:rPr>
              <a:t> om </a:t>
            </a:r>
            <a:r>
              <a:rPr lang="en-GB" sz="3200" dirty="0" err="1">
                <a:solidFill>
                  <a:schemeClr val="tx1"/>
                </a:solidFill>
                <a:latin typeface="Ubuntu" panose="020B0504030602030204" pitchFamily="34" charset="0"/>
              </a:rPr>
              <a:t>ondanks</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moeilijkheden</a:t>
            </a:r>
            <a:r>
              <a:rPr lang="en-GB" sz="3200" dirty="0">
                <a:solidFill>
                  <a:schemeClr val="tx1"/>
                </a:solidFill>
                <a:latin typeface="Ubuntu" panose="020B0504030602030204" pitchFamily="34" charset="0"/>
              </a:rPr>
              <a:t> door </a:t>
            </a:r>
            <a:r>
              <a:rPr lang="en-GB" sz="3200" dirty="0" err="1">
                <a:solidFill>
                  <a:schemeClr val="tx1"/>
                </a:solidFill>
                <a:latin typeface="Ubuntu" panose="020B0504030602030204" pitchFamily="34" charset="0"/>
              </a:rPr>
              <a:t>te</a:t>
            </a:r>
            <a:r>
              <a:rPr lang="en-GB" sz="3200" dirty="0">
                <a:solidFill>
                  <a:schemeClr val="tx1"/>
                </a:solidFill>
                <a:latin typeface="Ubuntu" panose="020B0504030602030204" pitchFamily="34" charset="0"/>
              </a:rPr>
              <a:t> </a:t>
            </a:r>
            <a:r>
              <a:rPr lang="en-GB" sz="3200" dirty="0" err="1">
                <a:solidFill>
                  <a:schemeClr val="tx1"/>
                </a:solidFill>
                <a:latin typeface="Ubuntu" panose="020B0504030602030204" pitchFamily="34" charset="0"/>
              </a:rPr>
              <a:t>gaan</a:t>
            </a:r>
            <a:r>
              <a:rPr lang="en-GB" sz="3200" dirty="0">
                <a:solidFill>
                  <a:schemeClr val="tx1"/>
                </a:solidFill>
                <a:latin typeface="Ubuntu" panose="020B0504030602030204" pitchFamily="34" charset="0"/>
              </a:rPr>
              <a:t> met </a:t>
            </a:r>
            <a:r>
              <a:rPr lang="en-GB" sz="3200" dirty="0" err="1">
                <a:solidFill>
                  <a:schemeClr val="tx1"/>
                </a:solidFill>
                <a:latin typeface="Ubuntu" panose="020B0504030602030204" pitchFamily="34" charset="0"/>
              </a:rPr>
              <a:t>iets</a:t>
            </a:r>
            <a:r>
              <a:rPr lang="en-GB" sz="3200" dirty="0">
                <a:solidFill>
                  <a:schemeClr val="tx1"/>
                </a:solidFill>
                <a:latin typeface="Ubuntu" panose="020B0504030602030204" pitchFamily="34" charset="0"/>
              </a:rPr>
              <a:t>. </a:t>
            </a:r>
            <a:endParaRPr lang="en-NL" sz="3200" dirty="0">
              <a:solidFill>
                <a:schemeClr val="tx1"/>
              </a:solidFill>
              <a:latin typeface="Ubuntu" panose="020B0504030602030204" pitchFamily="34" charset="0"/>
            </a:endParaRPr>
          </a:p>
        </p:txBody>
      </p:sp>
    </p:spTree>
    <p:extLst>
      <p:ext uri="{BB962C8B-B14F-4D97-AF65-F5344CB8AC3E}">
        <p14:creationId xmlns:p14="http://schemas.microsoft.com/office/powerpoint/2010/main" val="515167938"/>
      </p:ext>
    </p:extLst>
  </p:cSld>
  <p:clrMapOvr>
    <a:masterClrMapping/>
  </p:clrMapOvr>
</p:sld>
</file>

<file path=ppt/theme/theme1.xml><?xml version="1.0" encoding="utf-8"?>
<a:theme xmlns:a="http://schemas.openxmlformats.org/drawingml/2006/main" name="SF Games PPT Theme A5 v2.5">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F Games PPT Theme A5 v2.5" id="{462A013B-DB8F-334E-95FE-0749207812E5}" vid="{6B38953E-0739-BD4E-BD86-041C622B2A7A}"/>
    </a:ext>
  </a:extLst>
</a:theme>
</file>

<file path=ppt/theme/theme2.xml><?xml version="1.0" encoding="utf-8"?>
<a:theme xmlns:a="http://schemas.openxmlformats.org/drawingml/2006/main" name="SF 2023 spli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3.xml><?xml version="1.0" encoding="utf-8"?>
<a:theme xmlns:a="http://schemas.openxmlformats.org/drawingml/2006/main" name="SF 2023 Full Background">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0070C0"/>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4.xml><?xml version="1.0" encoding="utf-8"?>
<a:theme xmlns:a="http://schemas.openxmlformats.org/drawingml/2006/main" name="SF 2023 Full Background w/ name ga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0070C0"/>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SF Games PPT Theme A5 v2</Template>
  <TotalTime>4111</TotalTime>
  <Words>1653</Words>
  <Application>Microsoft Macintosh PowerPoint</Application>
  <PresentationFormat>Custom</PresentationFormat>
  <Paragraphs>198</Paragraphs>
  <Slides>91</Slides>
  <Notes>25</Notes>
  <HiddenSlides>1</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91</vt:i4>
      </vt:variant>
    </vt:vector>
  </HeadingPairs>
  <TitlesOfParts>
    <vt:vector size="102" baseType="lpstr">
      <vt:lpstr>Calibri</vt:lpstr>
      <vt:lpstr>Ubuntu Light</vt:lpstr>
      <vt:lpstr>Ubuntu</vt:lpstr>
      <vt:lpstr>Marvel</vt:lpstr>
      <vt:lpstr>Aptos</vt:lpstr>
      <vt:lpstr>Arial</vt:lpstr>
      <vt:lpstr>American Captain</vt:lpstr>
      <vt:lpstr>SF Games PPT Theme A5 v2.5</vt:lpstr>
      <vt:lpstr>SF 2023 split</vt:lpstr>
      <vt:lpstr>SF 2023 Full Background</vt:lpstr>
      <vt:lpstr>SF 2023 Full Background w/ name game</vt:lpstr>
      <vt:lpstr>PowerPoint Presentation</vt:lpstr>
      <vt:lpstr>How To Facilitate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Sjoerd Kranendonk</dc:creator>
  <cp:lastModifiedBy>Sjoerd Kranendonk</cp:lastModifiedBy>
  <cp:revision>51</cp:revision>
  <cp:lastPrinted>2024-08-22T13:56:27Z</cp:lastPrinted>
  <dcterms:created xsi:type="dcterms:W3CDTF">2024-08-21T12:10:54Z</dcterms:created>
  <dcterms:modified xsi:type="dcterms:W3CDTF">2024-10-02T14:31:19Z</dcterms:modified>
</cp:coreProperties>
</file>