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1"/>
    <p:sldMasterId id="2147483731" r:id="rId2"/>
    <p:sldMasterId id="2147483733" r:id="rId3"/>
    <p:sldMasterId id="2147483755" r:id="rId4"/>
  </p:sldMasterIdLst>
  <p:notesMasterIdLst>
    <p:notesMasterId r:id="rId95"/>
  </p:notesMasterIdLst>
  <p:sldIdLst>
    <p:sldId id="256" r:id="rId5"/>
    <p:sldId id="257" r:id="rId6"/>
    <p:sldId id="300" r:id="rId7"/>
    <p:sldId id="301"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94" r:id="rId31"/>
    <p:sldId id="295"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6" r:id="rId47"/>
    <p:sldId id="297" r:id="rId48"/>
    <p:sldId id="298" r:id="rId49"/>
    <p:sldId id="299"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Lst>
  <p:sldSz cx="7775575" cy="5543550"/>
  <p:notesSz cx="9144000" cy="6858000"/>
  <p:embeddedFontLst>
    <p:embeddedFont>
      <p:font typeface="American Captain" pitchFamily="2" charset="77"/>
      <p:regular r:id="rId96"/>
    </p:embeddedFont>
    <p:embeddedFont>
      <p:font typeface="Marvel" pitchFamily="2" charset="0"/>
      <p:regular r:id="rId97"/>
    </p:embeddedFont>
    <p:embeddedFont>
      <p:font typeface="Ubuntu" panose="020B0504030602030204" pitchFamily="34" charset="0"/>
      <p:regular r:id="rId98"/>
      <p:bold r:id="rId99"/>
      <p:italic r:id="rId100"/>
      <p:boldItalic r:id="rId101"/>
    </p:embeddedFont>
    <p:embeddedFont>
      <p:font typeface="Ubuntu Light" panose="020B0304030602030204" pitchFamily="34" charset="0"/>
      <p:regular r:id="rId102"/>
      <p:italic r:id="rId10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E78EE3-BA28-5341-90E0-B52AAFCFBDF3}">
          <p14:sldIdLst>
            <p14:sldId id="256"/>
            <p14:sldId id="257"/>
          </p14:sldIdLst>
        </p14:section>
        <p14:section name="Waardenclusters" id="{84E789E4-D18B-3542-B6E2-A5288CBED33B}">
          <p14:sldIdLst>
            <p14:sldId id="300"/>
            <p14:sldId id="301"/>
            <p14:sldId id="258"/>
            <p14:sldId id="259"/>
            <p14:sldId id="260"/>
            <p14:sldId id="261"/>
            <p14:sldId id="262"/>
            <p14:sldId id="263"/>
            <p14:sldId id="264"/>
            <p14:sldId id="265"/>
          </p14:sldIdLst>
        </p14:section>
        <p14:section name="Waardencluster beschrijvingen" id="{66A63E44-4BA7-8244-B5C1-67BA513BA0DA}">
          <p14:sldIdLst>
            <p14:sldId id="266"/>
            <p14:sldId id="267"/>
            <p14:sldId id="268"/>
            <p14:sldId id="269"/>
            <p14:sldId id="270"/>
            <p14:sldId id="271"/>
            <p14:sldId id="272"/>
            <p14:sldId id="273"/>
          </p14:sldIdLst>
        </p14:section>
        <p14:section name="De tien basiswaarden (hedonisme is bewust dubbel!)" id="{23647D78-F4A7-F446-9E27-F74700138EF3}">
          <p14:sldIdLst>
            <p14:sldId id="274"/>
            <p14:sldId id="275"/>
            <p14:sldId id="276"/>
            <p14:sldId id="277"/>
            <p14:sldId id="278"/>
            <p14:sldId id="279"/>
            <p14:sldId id="294"/>
            <p14:sldId id="295"/>
            <p14:sldId id="280"/>
            <p14:sldId id="281"/>
            <p14:sldId id="282"/>
            <p14:sldId id="283"/>
            <p14:sldId id="284"/>
            <p14:sldId id="285"/>
            <p14:sldId id="286"/>
            <p14:sldId id="287"/>
            <p14:sldId id="288"/>
            <p14:sldId id="289"/>
            <p14:sldId id="290"/>
            <p14:sldId id="291"/>
            <p14:sldId id="292"/>
            <p14:sldId id="293"/>
          </p14:sldIdLst>
        </p14:section>
        <p14:section name="Inspirerende Competenties" id="{FBC53FA2-1868-7544-9BD2-50C1DFA59BFA}">
          <p14:sldIdLst>
            <p14:sldId id="296"/>
            <p14:sldId id="297"/>
            <p14:sldId id="298"/>
            <p14:sldId id="299"/>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98"/>
    <p:restoredTop sz="94694"/>
  </p:normalViewPr>
  <p:slideViewPr>
    <p:cSldViewPr snapToGrid="0" showGuides="1">
      <p:cViewPr varScale="1">
        <p:scale>
          <a:sx n="144" d="100"/>
          <a:sy n="144" d="100"/>
        </p:scale>
        <p:origin x="8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ableStyles" Target="tableStyle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font" Target="fonts/font7.fntdata"/><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notesMaster" Target="notesMasters/notesMaster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font" Target="fonts/font8.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font" Target="fonts/font4.fntdata"/><Relationship Id="rId101" Type="http://schemas.openxmlformats.org/officeDocument/2006/relationships/font" Target="fonts/font6.fntdata"/><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font" Target="fonts/font2.fntdata"/><Relationship Id="rId104"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font" Target="fonts/font5.fntdata"/><Relationship Id="rId105"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font" Target="fonts/font3.fntdata"/><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9481728-54D7-DB43-9E8B-7CD2285FE0B2}" type="datetimeFigureOut">
              <a:rPr lang="en-NL" smtClean="0"/>
              <a:t>22/08/2024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0E1BD4A-1F92-B644-A197-6FBAF79CDEE2}" type="slidenum">
              <a:rPr lang="en-NL" smtClean="0"/>
              <a:t>‹#›</a:t>
            </a:fld>
            <a:endParaRPr lang="en-NL"/>
          </a:p>
        </p:txBody>
      </p:sp>
    </p:spTree>
    <p:extLst>
      <p:ext uri="{BB962C8B-B14F-4D97-AF65-F5344CB8AC3E}">
        <p14:creationId xmlns:p14="http://schemas.microsoft.com/office/powerpoint/2010/main" val="23976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De teksten in deze kaartenset zijn gebaseerd op de Syllabus ’Basiskennis Vitaliteit’ van Chivo.nl en inzichten uit verschillende modules van de opleiding Vitaliteitskundige</a:t>
            </a:r>
          </a:p>
        </p:txBody>
      </p:sp>
      <p:sp>
        <p:nvSpPr>
          <p:cNvPr id="4" name="Slide Number Placeholder 3"/>
          <p:cNvSpPr>
            <a:spLocks noGrp="1"/>
          </p:cNvSpPr>
          <p:nvPr>
            <p:ph type="sldNum" sz="quarter" idx="5"/>
          </p:nvPr>
        </p:nvSpPr>
        <p:spPr/>
        <p:txBody>
          <a:bodyPr/>
          <a:lstStyle/>
          <a:p>
            <a:fld id="{00E1BD4A-1F92-B644-A197-6FBAF79CDEE2}" type="slidenum">
              <a:rPr lang="en-NL" smtClean="0"/>
              <a:t>2</a:t>
            </a:fld>
            <a:endParaRPr lang="en-NL"/>
          </a:p>
        </p:txBody>
      </p:sp>
    </p:spTree>
    <p:extLst>
      <p:ext uri="{BB962C8B-B14F-4D97-AF65-F5344CB8AC3E}">
        <p14:creationId xmlns:p14="http://schemas.microsoft.com/office/powerpoint/2010/main" val="39206707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557504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4161879"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5" y="605065"/>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Universal </a:t>
            </a:r>
            <a:r>
              <a:rPr lang="nl-NL" sz="9600" dirty="0" err="1">
                <a:solidFill>
                  <a:schemeClr val="bg1"/>
                </a:solidFill>
                <a:latin typeface="American Captain" pitchFamily="2" charset="77"/>
              </a:rPr>
              <a:t>Values</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The contents of this set are licensed under CC-BY-SA-4.0 by Scrum Facilitators. Content based on material by </a:t>
            </a:r>
            <a:r>
              <a:rPr lang="en-GB" dirty="0" err="1"/>
              <a:t>Chivo.nl</a:t>
            </a:r>
            <a:r>
              <a:rPr lang="en-GB" dirty="0"/>
              <a:t> and https://</a:t>
            </a:r>
            <a:r>
              <a:rPr lang="en-GB" dirty="0" err="1"/>
              <a:t>essay.utwente.nl</a:t>
            </a:r>
            <a:r>
              <a:rPr lang="en-GB" dirty="0"/>
              <a:t>/58804/2/</a:t>
            </a:r>
            <a:r>
              <a:rPr lang="en-GB" dirty="0" err="1"/>
              <a:t>scriptie_J_Kleyweg.pdf</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2.5</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dirty="0"/>
              <a:t>V 1.0beta</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3" y="3266399"/>
            <a:ext cx="409401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1" y="1976739"/>
            <a:ext cx="2574150"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4442030"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46ABE801-8D3C-F00F-E771-77FFD4D24318}"/>
              </a:ext>
            </a:extLst>
          </p:cNvPr>
          <p:cNvSpPr txBox="1"/>
          <p:nvPr userDrawn="1"/>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Basis Waarden</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dirty="0"/>
              <a:t>V 1.0beta</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1.0beta</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1.0beta</a:t>
            </a:r>
            <a:endParaRPr lang="en-NL"/>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1.0beta</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4"/>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5" r:id="rId10"/>
    <p:sldLayoutId id="2147483778" r:id="rId11"/>
    <p:sldLayoutId id="2147483777" r:id="rId12"/>
    <p:sldLayoutId id="2147483776" r:id="rId13"/>
    <p:sldLayoutId id="2147483774" r:id="rId14"/>
    <p:sldLayoutId id="2147483751" r:id="rId15"/>
    <p:sldLayoutId id="2147483752" r:id="rId16"/>
    <p:sldLayoutId id="2147483741" r:id="rId17"/>
    <p:sldLayoutId id="2147483750" r:id="rId18"/>
    <p:sldLayoutId id="2147483742" r:id="rId19"/>
    <p:sldLayoutId id="2147483753" r:id="rId20"/>
    <p:sldLayoutId id="2147483770" r:id="rId21"/>
    <p:sldLayoutId id="2147483771" r:id="rId2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98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Conservatisme</a:t>
            </a:r>
          </a:p>
          <a:p>
            <a:r>
              <a:rPr lang="en-NL" sz="2000" dirty="0">
                <a:solidFill>
                  <a:schemeClr val="bg1">
                    <a:lumMod val="75000"/>
                  </a:schemeClr>
                </a:solidFill>
              </a:rPr>
              <a:t>Veiligheid : Conformiteit : Traditie</a:t>
            </a:r>
          </a:p>
        </p:txBody>
      </p:sp>
    </p:spTree>
    <p:extLst>
      <p:ext uri="{BB962C8B-B14F-4D97-AF65-F5344CB8AC3E}">
        <p14:creationId xmlns:p14="http://schemas.microsoft.com/office/powerpoint/2010/main" val="3742740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Zelfoptimalisatie</a:t>
            </a:r>
          </a:p>
        </p:txBody>
      </p:sp>
    </p:spTree>
    <p:extLst>
      <p:ext uri="{BB962C8B-B14F-4D97-AF65-F5344CB8AC3E}">
        <p14:creationId xmlns:p14="http://schemas.microsoft.com/office/powerpoint/2010/main" val="1806961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Zelfoptimalisatie</a:t>
            </a:r>
          </a:p>
          <a:p>
            <a:r>
              <a:rPr lang="en-NL" sz="2000" dirty="0">
                <a:solidFill>
                  <a:schemeClr val="bg1">
                    <a:lumMod val="75000"/>
                  </a:schemeClr>
                </a:solidFill>
              </a:rPr>
              <a:t>Macht : Prestatie : Hedonisme</a:t>
            </a:r>
          </a:p>
        </p:txBody>
      </p:sp>
    </p:spTree>
    <p:extLst>
      <p:ext uri="{BB962C8B-B14F-4D97-AF65-F5344CB8AC3E}">
        <p14:creationId xmlns:p14="http://schemas.microsoft.com/office/powerpoint/2010/main" val="1877680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Conservatisme en bevat de waarden zelfsturing en stimulatie, maar deelt hedonimse met zelfoptimalisatie.</a:t>
            </a:r>
          </a:p>
        </p:txBody>
      </p:sp>
    </p:spTree>
    <p:extLst>
      <p:ext uri="{BB962C8B-B14F-4D97-AF65-F5344CB8AC3E}">
        <p14:creationId xmlns:p14="http://schemas.microsoft.com/office/powerpoint/2010/main" val="1601925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Autonomie van gedachtenen acties. </a:t>
            </a:r>
          </a:p>
          <a:p>
            <a:r>
              <a:rPr lang="en-NL" sz="4000" dirty="0"/>
              <a:t>Nieuwigheid en opwinding.</a:t>
            </a:r>
          </a:p>
          <a:p>
            <a:r>
              <a:rPr lang="en-NL" sz="4000" dirty="0"/>
              <a:t>Genot en plezier voor zichzelf.</a:t>
            </a:r>
          </a:p>
        </p:txBody>
      </p:sp>
    </p:spTree>
    <p:extLst>
      <p:ext uri="{BB962C8B-B14F-4D97-AF65-F5344CB8AC3E}">
        <p14:creationId xmlns:p14="http://schemas.microsoft.com/office/powerpoint/2010/main" val="3187279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Zelfoptimalisatie. Bevat de waarden Welwillendheid en Universalisme.</a:t>
            </a:r>
          </a:p>
        </p:txBody>
      </p:sp>
    </p:spTree>
    <p:extLst>
      <p:ext uri="{BB962C8B-B14F-4D97-AF65-F5344CB8AC3E}">
        <p14:creationId xmlns:p14="http://schemas.microsoft.com/office/powerpoint/2010/main" val="445088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GB" sz="4000" dirty="0"/>
              <a:t>T</a:t>
            </a:r>
            <a:r>
              <a:rPr lang="en-NL" sz="4000" dirty="0"/>
              <a:t>onen van zorg en medeleven voor frequente contacten.</a:t>
            </a:r>
          </a:p>
          <a:p>
            <a:r>
              <a:rPr lang="en-NL" sz="4000" dirty="0"/>
              <a:t>Acceptatie, tolerantie en zorg voor alle mensen</a:t>
            </a:r>
          </a:p>
        </p:txBody>
      </p:sp>
    </p:spTree>
    <p:extLst>
      <p:ext uri="{BB962C8B-B14F-4D97-AF65-F5344CB8AC3E}">
        <p14:creationId xmlns:p14="http://schemas.microsoft.com/office/powerpoint/2010/main" val="548623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Openstaan voor verandering. Bevat de waarden Veiligheid, Conformiteit en Traditie.</a:t>
            </a:r>
          </a:p>
        </p:txBody>
      </p:sp>
    </p:spTree>
    <p:extLst>
      <p:ext uri="{BB962C8B-B14F-4D97-AF65-F5344CB8AC3E}">
        <p14:creationId xmlns:p14="http://schemas.microsoft.com/office/powerpoint/2010/main" val="3284049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Vasthouden aan overtuigingen en gebruiken uit het verleden. </a:t>
            </a:r>
          </a:p>
          <a:p>
            <a:r>
              <a:rPr lang="nl-NL" sz="3600" dirty="0"/>
              <a:t>Houden aan sociale normen/ verwachtingen en voorkeur stabiliteit en veiligheid zelf en naasten</a:t>
            </a:r>
            <a:endParaRPr lang="en-NL" sz="3600" dirty="0"/>
          </a:p>
        </p:txBody>
      </p:sp>
    </p:spTree>
    <p:extLst>
      <p:ext uri="{BB962C8B-B14F-4D97-AF65-F5344CB8AC3E}">
        <p14:creationId xmlns:p14="http://schemas.microsoft.com/office/powerpoint/2010/main" val="1935944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Conflicteert met Zelf-transcententie. Bevat de waarden Prestatie en Macht. Deelt Hedonisme met Openstaan voor verandering.</a:t>
            </a:r>
          </a:p>
        </p:txBody>
      </p:sp>
    </p:spTree>
    <p:extLst>
      <p:ext uri="{BB962C8B-B14F-4D97-AF65-F5344CB8AC3E}">
        <p14:creationId xmlns:p14="http://schemas.microsoft.com/office/powerpoint/2010/main" val="325627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B457-17E8-2CAC-EAAA-A1A520273E3B}"/>
              </a:ext>
            </a:extLst>
          </p:cNvPr>
          <p:cNvSpPr>
            <a:spLocks noGrp="1"/>
          </p:cNvSpPr>
          <p:nvPr>
            <p:ph type="title"/>
          </p:nvPr>
        </p:nvSpPr>
        <p:spPr/>
        <p:txBody>
          <a:bodyPr/>
          <a:lstStyle/>
          <a:p>
            <a:r>
              <a:rPr lang="en-NL" dirty="0"/>
              <a:t>How To Facilitate</a:t>
            </a:r>
          </a:p>
        </p:txBody>
      </p:sp>
      <p:sp>
        <p:nvSpPr>
          <p:cNvPr id="3" name="Text Placeholder 2">
            <a:extLst>
              <a:ext uri="{FF2B5EF4-FFF2-40B4-BE49-F238E27FC236}">
                <a16:creationId xmlns:a16="http://schemas.microsoft.com/office/drawing/2014/main" id="{6CF769BF-54FF-29E6-2B7C-0234E6A41C04}"/>
              </a:ext>
            </a:extLst>
          </p:cNvPr>
          <p:cNvSpPr>
            <a:spLocks noGrp="1"/>
          </p:cNvSpPr>
          <p:nvPr>
            <p:ph type="body" sz="quarter" idx="11"/>
          </p:nvPr>
        </p:nvSpPr>
        <p:spPr>
          <a:xfrm>
            <a:off x="203200" y="2276958"/>
            <a:ext cx="3471863" cy="2960158"/>
          </a:xfrm>
        </p:spPr>
        <p:txBody>
          <a:bodyPr/>
          <a:lstStyle/>
          <a:p>
            <a:r>
              <a:rPr lang="en-NL" dirty="0"/>
              <a:t>Laat in groepjes de deelnemers onderzoek doen naar de vier waardenclusters. Bijvoorbeeld één cluster per groepje. </a:t>
            </a:r>
          </a:p>
          <a:p>
            <a:r>
              <a:rPr lang="en-NL" dirty="0"/>
              <a:t>Elk groepje bereidt een mini presentatie voor (liefst met illustraties op een flipover), waarbij ze ook een voorbeeld geven, hoe je een meevaller van 1000 euro zou besteden, vanuit dit cluster.</a:t>
            </a:r>
          </a:p>
          <a:p>
            <a:r>
              <a:rPr lang="en-NL" dirty="0"/>
              <a:t>Vraag iedereen om individueel de 10 waarden op volgorde te leggen van meest belangrijk naar minst belangrijk, en bij de 2 belangrijkste ook een voorbeeld te bedenken van een besluit waar deze waarde bepalend was.</a:t>
            </a:r>
          </a:p>
          <a:p>
            <a:r>
              <a:rPr lang="en-NL" dirty="0"/>
              <a:t>Vertel in groepjes van drie ombeurten je besluit ZONDER de waarde te benoemen. De anderen moeten raden welke waarde er bij hoort.</a:t>
            </a:r>
          </a:p>
          <a:p>
            <a:r>
              <a:rPr lang="en-NL" dirty="0"/>
              <a:t>Laat de groep bespreken welk waardencluster het belangrijkst is voor de missie/visie, en hoe zich dit verhoudt tot de individueel gekozen waarden.</a:t>
            </a:r>
          </a:p>
          <a:p>
            <a:endParaRPr lang="en-NL" dirty="0"/>
          </a:p>
          <a:p>
            <a:endParaRPr lang="en-NL" dirty="0"/>
          </a:p>
        </p:txBody>
      </p:sp>
      <p:sp>
        <p:nvSpPr>
          <p:cNvPr id="4" name="Text Placeholder 3">
            <a:extLst>
              <a:ext uri="{FF2B5EF4-FFF2-40B4-BE49-F238E27FC236}">
                <a16:creationId xmlns:a16="http://schemas.microsoft.com/office/drawing/2014/main" id="{C1A81712-029D-A781-B89B-74E650A16EC3}"/>
              </a:ext>
            </a:extLst>
          </p:cNvPr>
          <p:cNvSpPr>
            <a:spLocks noGrp="1"/>
          </p:cNvSpPr>
          <p:nvPr>
            <p:ph type="body" sz="quarter" idx="12"/>
          </p:nvPr>
        </p:nvSpPr>
        <p:spPr/>
        <p:txBody>
          <a:bodyPr/>
          <a:lstStyle/>
          <a:p>
            <a:endParaRPr lang="en-NL" dirty="0"/>
          </a:p>
        </p:txBody>
      </p:sp>
      <p:sp>
        <p:nvSpPr>
          <p:cNvPr id="5" name="Text Placeholder 4">
            <a:extLst>
              <a:ext uri="{FF2B5EF4-FFF2-40B4-BE49-F238E27FC236}">
                <a16:creationId xmlns:a16="http://schemas.microsoft.com/office/drawing/2014/main" id="{1A1D2948-9D5E-0F7D-33DC-60DC9FF175E7}"/>
              </a:ext>
            </a:extLst>
          </p:cNvPr>
          <p:cNvSpPr>
            <a:spLocks noGrp="1"/>
          </p:cNvSpPr>
          <p:nvPr>
            <p:ph type="body" sz="quarter" idx="13"/>
          </p:nvPr>
        </p:nvSpPr>
        <p:spPr>
          <a:xfrm>
            <a:off x="203200" y="1040705"/>
            <a:ext cx="3471863" cy="1244600"/>
          </a:xfrm>
        </p:spPr>
        <p:txBody>
          <a:bodyPr/>
          <a:lstStyle/>
          <a:p>
            <a:r>
              <a:rPr lang="en-GB" dirty="0"/>
              <a:t>Met </a:t>
            </a:r>
            <a:r>
              <a:rPr lang="en-GB" dirty="0" err="1"/>
              <a:t>deze</a:t>
            </a:r>
            <a:r>
              <a:rPr lang="en-GB" dirty="0"/>
              <a:t> </a:t>
            </a:r>
            <a:r>
              <a:rPr lang="en-GB" dirty="0" err="1"/>
              <a:t>kaartenset</a:t>
            </a:r>
            <a:r>
              <a:rPr lang="en-GB" dirty="0"/>
              <a:t> </a:t>
            </a:r>
            <a:r>
              <a:rPr lang="en-GB" dirty="0" err="1"/>
              <a:t>kun</a:t>
            </a:r>
            <a:r>
              <a:rPr lang="en-GB" dirty="0"/>
              <a:t> je </a:t>
            </a:r>
            <a:r>
              <a:rPr lang="en-GB" dirty="0" err="1"/>
              <a:t>een</a:t>
            </a:r>
            <a:r>
              <a:rPr lang="en-GB" dirty="0"/>
              <a:t> </a:t>
            </a:r>
            <a:r>
              <a:rPr lang="en-GB" dirty="0" err="1"/>
              <a:t>gesprek</a:t>
            </a:r>
            <a:r>
              <a:rPr lang="en-GB" dirty="0"/>
              <a:t> </a:t>
            </a:r>
            <a:r>
              <a:rPr lang="en-GB" dirty="0" err="1"/>
              <a:t>en</a:t>
            </a:r>
            <a:r>
              <a:rPr lang="en-GB" dirty="0"/>
              <a:t> </a:t>
            </a:r>
            <a:r>
              <a:rPr lang="en-GB" dirty="0" err="1"/>
              <a:t>inzicht</a:t>
            </a:r>
            <a:r>
              <a:rPr lang="en-GB" dirty="0"/>
              <a:t> </a:t>
            </a:r>
            <a:r>
              <a:rPr lang="en-GB" dirty="0" err="1"/>
              <a:t>faciliteren</a:t>
            </a:r>
            <a:r>
              <a:rPr lang="en-GB" dirty="0"/>
              <a:t> over de Schwartz Basis </a:t>
            </a:r>
            <a:r>
              <a:rPr lang="en-GB" dirty="0" err="1"/>
              <a:t>Waarden</a:t>
            </a:r>
            <a:r>
              <a:rPr lang="en-GB" dirty="0"/>
              <a:t> (Schwartz Basic Human Values). </a:t>
            </a:r>
          </a:p>
          <a:p>
            <a:r>
              <a:rPr lang="en-GB" dirty="0" err="1"/>
              <a:t>Onderstaande</a:t>
            </a:r>
            <a:r>
              <a:rPr lang="en-GB" dirty="0"/>
              <a:t> </a:t>
            </a:r>
            <a:r>
              <a:rPr lang="en-GB" dirty="0" err="1"/>
              <a:t>facilatiesuggestie</a:t>
            </a:r>
            <a:r>
              <a:rPr lang="en-GB" dirty="0"/>
              <a:t> </a:t>
            </a:r>
            <a:r>
              <a:rPr lang="en-GB" dirty="0" err="1"/>
              <a:t>kan</a:t>
            </a:r>
            <a:r>
              <a:rPr lang="en-GB" dirty="0"/>
              <a:t> </a:t>
            </a:r>
            <a:r>
              <a:rPr lang="en-GB" dirty="0" err="1"/>
              <a:t>helpen</a:t>
            </a:r>
            <a:r>
              <a:rPr lang="en-GB" dirty="0"/>
              <a:t> om </a:t>
            </a:r>
            <a:r>
              <a:rPr lang="en-GB" dirty="0" err="1"/>
              <a:t>als</a:t>
            </a:r>
            <a:r>
              <a:rPr lang="en-GB" dirty="0"/>
              <a:t> team </a:t>
            </a:r>
            <a:r>
              <a:rPr lang="en-GB" dirty="0" err="1"/>
              <a:t>beter</a:t>
            </a:r>
            <a:r>
              <a:rPr lang="en-GB" dirty="0"/>
              <a:t> </a:t>
            </a:r>
            <a:r>
              <a:rPr lang="en-GB" dirty="0" err="1"/>
              <a:t>inzicht</a:t>
            </a:r>
            <a:r>
              <a:rPr lang="en-GB" dirty="0"/>
              <a:t> EN </a:t>
            </a:r>
            <a:r>
              <a:rPr lang="en-GB" dirty="0" err="1"/>
              <a:t>verbinding</a:t>
            </a:r>
            <a:r>
              <a:rPr lang="en-GB" dirty="0"/>
              <a:t> </a:t>
            </a:r>
            <a:r>
              <a:rPr lang="en-GB" dirty="0" err="1"/>
              <a:t>te</a:t>
            </a:r>
            <a:r>
              <a:rPr lang="en-GB" dirty="0"/>
              <a:t> </a:t>
            </a:r>
            <a:r>
              <a:rPr lang="en-GB" dirty="0" err="1"/>
              <a:t>leggen</a:t>
            </a:r>
            <a:r>
              <a:rPr lang="en-GB" dirty="0"/>
              <a:t> </a:t>
            </a:r>
            <a:r>
              <a:rPr lang="en-GB" dirty="0" err="1"/>
              <a:t>tussen</a:t>
            </a:r>
            <a:r>
              <a:rPr lang="en-GB" dirty="0"/>
              <a:t> </a:t>
            </a:r>
            <a:r>
              <a:rPr lang="en-GB" dirty="0" err="1"/>
              <a:t>persoonlijke</a:t>
            </a:r>
            <a:r>
              <a:rPr lang="en-GB" dirty="0"/>
              <a:t> warden </a:t>
            </a:r>
            <a:r>
              <a:rPr lang="en-GB" dirty="0" err="1"/>
              <a:t>en</a:t>
            </a:r>
            <a:r>
              <a:rPr lang="en-GB" dirty="0"/>
              <a:t> de warden van de </a:t>
            </a:r>
            <a:r>
              <a:rPr lang="en-GB" dirty="0" err="1"/>
              <a:t>missie</a:t>
            </a:r>
            <a:r>
              <a:rPr lang="en-GB" dirty="0"/>
              <a:t>/</a:t>
            </a:r>
            <a:r>
              <a:rPr lang="en-GB" dirty="0" err="1"/>
              <a:t>visie</a:t>
            </a:r>
            <a:r>
              <a:rPr lang="en-GB" dirty="0"/>
              <a:t> van het Product.</a:t>
            </a:r>
          </a:p>
        </p:txBody>
      </p:sp>
    </p:spTree>
    <p:extLst>
      <p:ext uri="{BB962C8B-B14F-4D97-AF65-F5344CB8AC3E}">
        <p14:creationId xmlns:p14="http://schemas.microsoft.com/office/powerpoint/2010/main" val="372734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Controle over </a:t>
            </a:r>
          </a:p>
          <a:p>
            <a:r>
              <a:rPr lang="nl-NL" sz="3600" dirty="0"/>
              <a:t>mensen en middelen. </a:t>
            </a:r>
          </a:p>
          <a:p>
            <a:r>
              <a:rPr lang="nl-NL" sz="3600" dirty="0"/>
              <a:t>Succes behalen door ambitie en competentie te demonstreren volgens sociale normen.</a:t>
            </a:r>
          </a:p>
          <a:p>
            <a:r>
              <a:rPr lang="en-NL" sz="3600" dirty="0"/>
              <a:t>Genot en plezier voor zichzelf.</a:t>
            </a:r>
          </a:p>
        </p:txBody>
      </p:sp>
    </p:spTree>
    <p:extLst>
      <p:ext uri="{BB962C8B-B14F-4D97-AF65-F5344CB8AC3E}">
        <p14:creationId xmlns:p14="http://schemas.microsoft.com/office/powerpoint/2010/main" val="3749562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Macht</a:t>
            </a:r>
          </a:p>
        </p:txBody>
      </p:sp>
    </p:spTree>
    <p:extLst>
      <p:ext uri="{BB962C8B-B14F-4D97-AF65-F5344CB8AC3E}">
        <p14:creationId xmlns:p14="http://schemas.microsoft.com/office/powerpoint/2010/main" val="565537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Sociale</a:t>
            </a:r>
            <a:r>
              <a:rPr lang="en-GB" sz="4000" dirty="0"/>
              <a:t> status </a:t>
            </a:r>
            <a:r>
              <a:rPr lang="en-GB" sz="4000" dirty="0" err="1"/>
              <a:t>en</a:t>
            </a:r>
            <a:r>
              <a:rPr lang="en-GB" sz="4000" dirty="0"/>
              <a:t> prestige, </a:t>
            </a:r>
            <a:r>
              <a:rPr lang="en-GB" sz="4000" dirty="0" err="1"/>
              <a:t>controle</a:t>
            </a:r>
            <a:r>
              <a:rPr lang="en-GB" sz="4000" dirty="0"/>
              <a:t> of </a:t>
            </a:r>
            <a:r>
              <a:rPr lang="en-GB" sz="4000" dirty="0" err="1"/>
              <a:t>dominantie</a:t>
            </a:r>
            <a:r>
              <a:rPr lang="en-GB" sz="4000" dirty="0"/>
              <a:t> over </a:t>
            </a:r>
            <a:r>
              <a:rPr lang="en-GB" sz="4000" dirty="0" err="1"/>
              <a:t>mensen</a:t>
            </a:r>
            <a:r>
              <a:rPr lang="en-GB" sz="4000" dirty="0"/>
              <a:t> of </a:t>
            </a:r>
            <a:r>
              <a:rPr lang="en-GB" sz="4000" dirty="0" err="1"/>
              <a:t>bronnen</a:t>
            </a:r>
            <a:r>
              <a:rPr lang="en-GB" sz="4000" dirty="0"/>
              <a:t>. (</a:t>
            </a:r>
            <a:r>
              <a:rPr lang="en-GB" sz="4000" dirty="0" err="1"/>
              <a:t>sociale</a:t>
            </a:r>
            <a:r>
              <a:rPr lang="en-GB" sz="4000" dirty="0"/>
              <a:t> </a:t>
            </a:r>
            <a:r>
              <a:rPr lang="en-GB" sz="4000" dirty="0" err="1"/>
              <a:t>macht</a:t>
            </a:r>
            <a:r>
              <a:rPr lang="en-GB" sz="4000" dirty="0"/>
              <a:t>, </a:t>
            </a:r>
            <a:r>
              <a:rPr lang="en-GB" sz="4000" dirty="0" err="1"/>
              <a:t>autoriteit</a:t>
            </a:r>
            <a:r>
              <a:rPr lang="en-GB" sz="4000" dirty="0"/>
              <a:t>). </a:t>
            </a:r>
            <a:endParaRPr lang="en-NL" sz="4000" dirty="0"/>
          </a:p>
        </p:txBody>
      </p:sp>
    </p:spTree>
    <p:extLst>
      <p:ext uri="{BB962C8B-B14F-4D97-AF65-F5344CB8AC3E}">
        <p14:creationId xmlns:p14="http://schemas.microsoft.com/office/powerpoint/2010/main" val="1700586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Succes</a:t>
            </a:r>
          </a:p>
        </p:txBody>
      </p:sp>
    </p:spTree>
    <p:extLst>
      <p:ext uri="{BB962C8B-B14F-4D97-AF65-F5344CB8AC3E}">
        <p14:creationId xmlns:p14="http://schemas.microsoft.com/office/powerpoint/2010/main" val="4076964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Persoonlijk</a:t>
            </a:r>
            <a:r>
              <a:rPr lang="en-GB" sz="4000" dirty="0"/>
              <a:t> </a:t>
            </a:r>
            <a:r>
              <a:rPr lang="en-GB" sz="4000" dirty="0" err="1"/>
              <a:t>succes</a:t>
            </a:r>
            <a:r>
              <a:rPr lang="en-GB" sz="4000" dirty="0"/>
              <a:t> door het </a:t>
            </a:r>
            <a:r>
              <a:rPr lang="en-GB" sz="4000" dirty="0" err="1"/>
              <a:t>demonstreren</a:t>
            </a:r>
            <a:r>
              <a:rPr lang="en-GB" sz="4000" dirty="0"/>
              <a:t> van </a:t>
            </a:r>
            <a:r>
              <a:rPr lang="en-GB" sz="4000" dirty="0" err="1"/>
              <a:t>competenties</a:t>
            </a:r>
            <a:r>
              <a:rPr lang="en-GB" sz="4000" dirty="0"/>
              <a:t> </a:t>
            </a:r>
            <a:r>
              <a:rPr lang="en-GB" sz="4000" dirty="0" err="1"/>
              <a:t>volgens</a:t>
            </a:r>
            <a:r>
              <a:rPr lang="en-GB" sz="4000" dirty="0"/>
              <a:t> de </a:t>
            </a:r>
            <a:r>
              <a:rPr lang="en-GB" sz="4000" dirty="0" err="1"/>
              <a:t>sociale</a:t>
            </a:r>
            <a:r>
              <a:rPr lang="en-GB" sz="4000" dirty="0"/>
              <a:t> </a:t>
            </a:r>
            <a:r>
              <a:rPr lang="en-GB" sz="4000" dirty="0" err="1"/>
              <a:t>standaard</a:t>
            </a:r>
            <a:r>
              <a:rPr lang="en-GB" sz="4000" dirty="0"/>
              <a:t> (</a:t>
            </a:r>
            <a:r>
              <a:rPr lang="en-GB" sz="4000" dirty="0" err="1"/>
              <a:t>succes</a:t>
            </a:r>
            <a:r>
              <a:rPr lang="en-GB" sz="4000" dirty="0"/>
              <a:t>, </a:t>
            </a:r>
            <a:r>
              <a:rPr lang="en-GB" sz="4000" dirty="0" err="1"/>
              <a:t>rijkdom</a:t>
            </a:r>
            <a:r>
              <a:rPr lang="en-GB" sz="4000" dirty="0"/>
              <a:t>, </a:t>
            </a:r>
            <a:r>
              <a:rPr lang="en-GB" sz="4000" dirty="0" err="1"/>
              <a:t>ambitie</a:t>
            </a:r>
            <a:r>
              <a:rPr lang="en-GB" sz="4000" dirty="0"/>
              <a:t>). </a:t>
            </a:r>
            <a:endParaRPr lang="en-NL" sz="4000" dirty="0"/>
          </a:p>
        </p:txBody>
      </p:sp>
    </p:spTree>
    <p:extLst>
      <p:ext uri="{BB962C8B-B14F-4D97-AF65-F5344CB8AC3E}">
        <p14:creationId xmlns:p14="http://schemas.microsoft.com/office/powerpoint/2010/main" val="474754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3180074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2006487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40608552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1110464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Stimulatie</a:t>
            </a:r>
          </a:p>
        </p:txBody>
      </p:sp>
    </p:spTree>
    <p:extLst>
      <p:ext uri="{BB962C8B-B14F-4D97-AF65-F5344CB8AC3E}">
        <p14:creationId xmlns:p14="http://schemas.microsoft.com/office/powerpoint/2010/main" val="1614795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767AB0-CEBC-022D-F999-8847538E04F5}"/>
              </a:ext>
            </a:extLst>
          </p:cNvPr>
          <p:cNvSpPr>
            <a:spLocks noGrp="1"/>
          </p:cNvSpPr>
          <p:nvPr>
            <p:ph type="body" sz="quarter" idx="13"/>
          </p:nvPr>
        </p:nvSpPr>
        <p:spPr/>
        <p:txBody>
          <a:bodyPr/>
          <a:lstStyle/>
          <a:p>
            <a:r>
              <a:rPr lang="en-NL" dirty="0"/>
              <a:t>Schwartz Basiswaarden Theorie</a:t>
            </a:r>
          </a:p>
        </p:txBody>
      </p:sp>
    </p:spTree>
    <p:extLst>
      <p:ext uri="{BB962C8B-B14F-4D97-AF65-F5344CB8AC3E}">
        <p14:creationId xmlns:p14="http://schemas.microsoft.com/office/powerpoint/2010/main" val="2930631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Opwinding</a:t>
            </a:r>
            <a:r>
              <a:rPr lang="en-GB" dirty="0"/>
              <a:t>, </a:t>
            </a:r>
            <a:r>
              <a:rPr lang="en-GB" dirty="0" err="1"/>
              <a:t>ontdekken</a:t>
            </a:r>
            <a:r>
              <a:rPr lang="en-GB" dirty="0"/>
              <a:t> </a:t>
            </a:r>
            <a:r>
              <a:rPr lang="en-GB" dirty="0" err="1"/>
              <a:t>en</a:t>
            </a:r>
            <a:r>
              <a:rPr lang="en-GB" dirty="0"/>
              <a:t> </a:t>
            </a:r>
            <a:r>
              <a:rPr lang="en-GB" dirty="0" err="1"/>
              <a:t>uitdaging</a:t>
            </a:r>
            <a:r>
              <a:rPr lang="en-GB" dirty="0"/>
              <a:t> </a:t>
            </a:r>
            <a:r>
              <a:rPr lang="en-GB" dirty="0" err="1"/>
              <a:t>zien</a:t>
            </a:r>
            <a:r>
              <a:rPr lang="en-GB" dirty="0"/>
              <a:t> in het </a:t>
            </a:r>
            <a:r>
              <a:rPr lang="en-GB" dirty="0" err="1"/>
              <a:t>leven</a:t>
            </a:r>
            <a:r>
              <a:rPr lang="en-GB" dirty="0"/>
              <a:t> (</a:t>
            </a:r>
            <a:r>
              <a:rPr lang="en-GB" dirty="0" err="1"/>
              <a:t>gedurfd</a:t>
            </a:r>
            <a:r>
              <a:rPr lang="en-GB" dirty="0"/>
              <a:t> </a:t>
            </a:r>
            <a:r>
              <a:rPr lang="en-GB" dirty="0" err="1"/>
              <a:t>en</a:t>
            </a:r>
            <a:r>
              <a:rPr lang="en-GB" dirty="0"/>
              <a:t> </a:t>
            </a:r>
            <a:r>
              <a:rPr lang="en-GB" dirty="0" err="1"/>
              <a:t>variërend</a:t>
            </a:r>
            <a:r>
              <a:rPr lang="en-GB" dirty="0"/>
              <a:t> </a:t>
            </a:r>
            <a:r>
              <a:rPr lang="en-GB" dirty="0" err="1"/>
              <a:t>leven</a:t>
            </a:r>
            <a:r>
              <a:rPr lang="en-GB" dirty="0"/>
              <a:t>, </a:t>
            </a:r>
            <a:r>
              <a:rPr lang="en-GB" dirty="0" err="1"/>
              <a:t>een</a:t>
            </a:r>
            <a:r>
              <a:rPr lang="en-GB" dirty="0"/>
              <a:t> </a:t>
            </a:r>
            <a:r>
              <a:rPr lang="en-GB" dirty="0" err="1"/>
              <a:t>opwindend</a:t>
            </a:r>
            <a:r>
              <a:rPr lang="en-GB" dirty="0"/>
              <a:t> </a:t>
            </a:r>
            <a:r>
              <a:rPr lang="en-GB" dirty="0" err="1"/>
              <a:t>leven</a:t>
            </a:r>
            <a:r>
              <a:rPr lang="en-GB" dirty="0"/>
              <a:t>). </a:t>
            </a:r>
            <a:endParaRPr lang="en-NL" dirty="0"/>
          </a:p>
        </p:txBody>
      </p:sp>
    </p:spTree>
    <p:extLst>
      <p:ext uri="{BB962C8B-B14F-4D97-AF65-F5344CB8AC3E}">
        <p14:creationId xmlns:p14="http://schemas.microsoft.com/office/powerpoint/2010/main" val="606745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Zelfsturing</a:t>
            </a:r>
          </a:p>
        </p:txBody>
      </p:sp>
    </p:spTree>
    <p:extLst>
      <p:ext uri="{BB962C8B-B14F-4D97-AF65-F5344CB8AC3E}">
        <p14:creationId xmlns:p14="http://schemas.microsoft.com/office/powerpoint/2010/main" val="1121888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Onafhankelijke</a:t>
            </a:r>
            <a:r>
              <a:rPr lang="en-GB" dirty="0"/>
              <a:t> </a:t>
            </a:r>
            <a:r>
              <a:rPr lang="en-GB" dirty="0" err="1"/>
              <a:t>gedachten</a:t>
            </a:r>
            <a:r>
              <a:rPr lang="en-GB" dirty="0"/>
              <a:t> </a:t>
            </a:r>
            <a:r>
              <a:rPr lang="en-GB" dirty="0" err="1"/>
              <a:t>en</a:t>
            </a:r>
            <a:r>
              <a:rPr lang="en-GB" dirty="0"/>
              <a:t> </a:t>
            </a:r>
            <a:r>
              <a:rPr lang="en-GB" dirty="0" err="1"/>
              <a:t>acties</a:t>
            </a:r>
            <a:r>
              <a:rPr lang="en-GB" dirty="0"/>
              <a:t>; </a:t>
            </a:r>
            <a:r>
              <a:rPr lang="en-GB" dirty="0" err="1"/>
              <a:t>zelf</a:t>
            </a:r>
            <a:r>
              <a:rPr lang="en-GB" dirty="0"/>
              <a:t> </a:t>
            </a:r>
            <a:r>
              <a:rPr lang="en-GB" dirty="0" err="1"/>
              <a:t>kiezen</a:t>
            </a:r>
            <a:r>
              <a:rPr lang="en-GB" dirty="0"/>
              <a:t>, </a:t>
            </a:r>
            <a:r>
              <a:rPr lang="en-GB" dirty="0" err="1"/>
              <a:t>creëren</a:t>
            </a:r>
            <a:r>
              <a:rPr lang="en-GB" dirty="0"/>
              <a:t>, </a:t>
            </a:r>
            <a:r>
              <a:rPr lang="en-GB" dirty="0" err="1"/>
              <a:t>ontdekken</a:t>
            </a:r>
            <a:r>
              <a:rPr lang="en-GB" dirty="0"/>
              <a:t> (</a:t>
            </a:r>
            <a:r>
              <a:rPr lang="en-GB" dirty="0" err="1"/>
              <a:t>creativiteit</a:t>
            </a:r>
            <a:r>
              <a:rPr lang="en-GB" dirty="0"/>
              <a:t>, </a:t>
            </a:r>
            <a:r>
              <a:rPr lang="en-GB" dirty="0" err="1"/>
              <a:t>vrijheid</a:t>
            </a:r>
            <a:r>
              <a:rPr lang="en-GB" dirty="0"/>
              <a:t>, </a:t>
            </a:r>
            <a:r>
              <a:rPr lang="en-GB" dirty="0" err="1"/>
              <a:t>onafhankelijk-heid</a:t>
            </a:r>
            <a:r>
              <a:rPr lang="en-GB" dirty="0"/>
              <a:t>, </a:t>
            </a:r>
            <a:r>
              <a:rPr lang="en-GB" dirty="0" err="1"/>
              <a:t>mogelijkheden</a:t>
            </a:r>
            <a:r>
              <a:rPr lang="en-GB" dirty="0"/>
              <a:t>, </a:t>
            </a:r>
            <a:r>
              <a:rPr lang="en-GB" dirty="0" err="1"/>
              <a:t>wijsheid</a:t>
            </a:r>
            <a:r>
              <a:rPr lang="en-GB" dirty="0"/>
              <a:t>).</a:t>
            </a:r>
            <a:endParaRPr lang="en-NL" dirty="0"/>
          </a:p>
        </p:txBody>
      </p:sp>
    </p:spTree>
    <p:extLst>
      <p:ext uri="{BB962C8B-B14F-4D97-AF65-F5344CB8AC3E}">
        <p14:creationId xmlns:p14="http://schemas.microsoft.com/office/powerpoint/2010/main" val="2711087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Conformiteit</a:t>
            </a:r>
          </a:p>
        </p:txBody>
      </p:sp>
    </p:spTree>
    <p:extLst>
      <p:ext uri="{BB962C8B-B14F-4D97-AF65-F5344CB8AC3E}">
        <p14:creationId xmlns:p14="http://schemas.microsoft.com/office/powerpoint/2010/main" val="2375419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200" dirty="0" err="1"/>
              <a:t>Afzien</a:t>
            </a:r>
            <a:r>
              <a:rPr lang="en-GB" sz="3200" dirty="0"/>
              <a:t> van </a:t>
            </a:r>
            <a:r>
              <a:rPr lang="en-GB" sz="3200" dirty="0" err="1"/>
              <a:t>acties</a:t>
            </a:r>
            <a:r>
              <a:rPr lang="en-GB" sz="3200" dirty="0"/>
              <a:t>, </a:t>
            </a:r>
          </a:p>
          <a:p>
            <a:r>
              <a:rPr lang="en-GB" sz="3200" dirty="0" err="1"/>
              <a:t>neigingen</a:t>
            </a:r>
            <a:r>
              <a:rPr lang="en-GB" sz="3200" dirty="0"/>
              <a:t>, </a:t>
            </a:r>
            <a:r>
              <a:rPr lang="en-GB" sz="3200" dirty="0" err="1"/>
              <a:t>en</a:t>
            </a:r>
            <a:r>
              <a:rPr lang="en-GB" sz="3200" dirty="0"/>
              <a:t> </a:t>
            </a:r>
            <a:r>
              <a:rPr lang="en-GB" sz="3200" dirty="0" err="1"/>
              <a:t>impulsen</a:t>
            </a:r>
            <a:r>
              <a:rPr lang="en-GB" sz="3200" dirty="0"/>
              <a:t> </a:t>
            </a:r>
            <a:r>
              <a:rPr lang="en-GB" sz="3200" dirty="0" err="1"/>
              <a:t>waar</a:t>
            </a:r>
            <a:r>
              <a:rPr lang="en-GB" sz="3200" dirty="0"/>
              <a:t> </a:t>
            </a:r>
            <a:r>
              <a:rPr lang="en-GB" sz="3200" dirty="0" err="1"/>
              <a:t>mensen</a:t>
            </a:r>
            <a:r>
              <a:rPr lang="en-GB" sz="3200" dirty="0"/>
              <a:t> </a:t>
            </a:r>
            <a:r>
              <a:rPr lang="en-GB" sz="3200" dirty="0" err="1"/>
              <a:t>waarschijnlijk</a:t>
            </a:r>
            <a:r>
              <a:rPr lang="en-GB" sz="3200" dirty="0"/>
              <a:t> </a:t>
            </a:r>
            <a:r>
              <a:rPr lang="en-GB" sz="3200" dirty="0" err="1"/>
              <a:t>overstuur</a:t>
            </a:r>
            <a:r>
              <a:rPr lang="en-GB" sz="3200" dirty="0"/>
              <a:t> van </a:t>
            </a:r>
            <a:r>
              <a:rPr lang="en-GB" sz="3200" dirty="0" err="1"/>
              <a:t>raken</a:t>
            </a:r>
            <a:r>
              <a:rPr lang="en-GB" sz="3200" dirty="0"/>
              <a:t> of </a:t>
            </a:r>
            <a:r>
              <a:rPr lang="en-GB" sz="3200" dirty="0" err="1"/>
              <a:t>schade</a:t>
            </a:r>
            <a:r>
              <a:rPr lang="en-GB" sz="3200" dirty="0"/>
              <a:t> toe </a:t>
            </a:r>
            <a:r>
              <a:rPr lang="en-GB" sz="3200" dirty="0" err="1"/>
              <a:t>kunnen</a:t>
            </a:r>
            <a:r>
              <a:rPr lang="en-GB" sz="3200" dirty="0"/>
              <a:t> </a:t>
            </a:r>
            <a:r>
              <a:rPr lang="en-GB" sz="3200" dirty="0" err="1"/>
              <a:t>brengen</a:t>
            </a:r>
            <a:r>
              <a:rPr lang="en-GB" sz="3200" dirty="0"/>
              <a:t> </a:t>
            </a:r>
            <a:r>
              <a:rPr lang="en-GB" sz="3200" dirty="0" err="1"/>
              <a:t>aan</a:t>
            </a:r>
            <a:r>
              <a:rPr lang="en-GB" sz="3200" dirty="0"/>
              <a:t> </a:t>
            </a:r>
            <a:r>
              <a:rPr lang="en-GB" sz="3200" dirty="0" err="1"/>
              <a:t>anderen</a:t>
            </a:r>
            <a:r>
              <a:rPr lang="en-GB" sz="3200" dirty="0"/>
              <a:t> </a:t>
            </a:r>
            <a:r>
              <a:rPr lang="en-GB" sz="3200" dirty="0" err="1"/>
              <a:t>en</a:t>
            </a:r>
            <a:r>
              <a:rPr lang="en-GB" sz="3200" dirty="0"/>
              <a:t> die de </a:t>
            </a:r>
            <a:r>
              <a:rPr lang="en-GB" sz="3200" dirty="0" err="1"/>
              <a:t>sociale</a:t>
            </a:r>
            <a:r>
              <a:rPr lang="en-GB" sz="3200" dirty="0"/>
              <a:t> norm </a:t>
            </a:r>
            <a:r>
              <a:rPr lang="en-GB" sz="3200" dirty="0" err="1"/>
              <a:t>en</a:t>
            </a:r>
            <a:r>
              <a:rPr lang="en-GB" sz="3200" dirty="0"/>
              <a:t> </a:t>
            </a:r>
            <a:r>
              <a:rPr lang="en-GB" sz="3200" dirty="0" err="1"/>
              <a:t>verwachtingen</a:t>
            </a:r>
            <a:r>
              <a:rPr lang="en-GB" sz="3200" dirty="0"/>
              <a:t> </a:t>
            </a:r>
            <a:r>
              <a:rPr lang="en-GB" sz="3200" dirty="0" err="1"/>
              <a:t>overtreden</a:t>
            </a:r>
            <a:r>
              <a:rPr lang="en-GB" sz="3200" dirty="0"/>
              <a:t> (</a:t>
            </a:r>
            <a:r>
              <a:rPr lang="en-GB" sz="3200" dirty="0" err="1"/>
              <a:t>zelfdiscipline</a:t>
            </a:r>
            <a:r>
              <a:rPr lang="en-GB" sz="3200" dirty="0"/>
              <a:t>, </a:t>
            </a:r>
            <a:r>
              <a:rPr lang="en-GB" sz="3200" dirty="0" err="1"/>
              <a:t>netjes</a:t>
            </a:r>
            <a:r>
              <a:rPr lang="en-GB" sz="3200" dirty="0"/>
              <a:t>, het </a:t>
            </a:r>
            <a:r>
              <a:rPr lang="en-GB" sz="3200" dirty="0" err="1"/>
              <a:t>eren</a:t>
            </a:r>
            <a:r>
              <a:rPr lang="en-GB" sz="3200" dirty="0"/>
              <a:t> van de </a:t>
            </a:r>
            <a:r>
              <a:rPr lang="en-GB" sz="3200" dirty="0" err="1"/>
              <a:t>ouders</a:t>
            </a:r>
            <a:r>
              <a:rPr lang="en-GB" sz="3200" dirty="0"/>
              <a:t> </a:t>
            </a:r>
            <a:r>
              <a:rPr lang="en-GB" sz="3200" dirty="0" err="1"/>
              <a:t>en</a:t>
            </a:r>
            <a:r>
              <a:rPr lang="en-GB" sz="3200" dirty="0"/>
              <a:t> </a:t>
            </a:r>
            <a:r>
              <a:rPr lang="en-GB" sz="3200" dirty="0" err="1"/>
              <a:t>ouderen</a:t>
            </a:r>
            <a:r>
              <a:rPr lang="en-GB" sz="3200" dirty="0"/>
              <a:t>, </a:t>
            </a:r>
            <a:r>
              <a:rPr lang="en-GB" sz="3200" dirty="0" err="1"/>
              <a:t>gehoorzaamheid</a:t>
            </a:r>
            <a:r>
              <a:rPr lang="en-GB" sz="3200" dirty="0"/>
              <a:t>).</a:t>
            </a:r>
            <a:endParaRPr lang="en-NL" sz="3200" dirty="0"/>
          </a:p>
        </p:txBody>
      </p:sp>
    </p:spTree>
    <p:extLst>
      <p:ext uri="{BB962C8B-B14F-4D97-AF65-F5344CB8AC3E}">
        <p14:creationId xmlns:p14="http://schemas.microsoft.com/office/powerpoint/2010/main" val="16419572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000" dirty="0"/>
              <a:t>Welwillendheid</a:t>
            </a:r>
          </a:p>
        </p:txBody>
      </p:sp>
    </p:spTree>
    <p:extLst>
      <p:ext uri="{BB962C8B-B14F-4D97-AF65-F5344CB8AC3E}">
        <p14:creationId xmlns:p14="http://schemas.microsoft.com/office/powerpoint/2010/main" val="3244602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a:t>Het </a:t>
            </a:r>
            <a:r>
              <a:rPr lang="en-GB" sz="4000" dirty="0" err="1"/>
              <a:t>behouden</a:t>
            </a:r>
            <a:r>
              <a:rPr lang="en-GB" sz="4000" dirty="0"/>
              <a:t> </a:t>
            </a:r>
            <a:r>
              <a:rPr lang="en-GB" sz="4000" dirty="0" err="1"/>
              <a:t>en</a:t>
            </a:r>
            <a:r>
              <a:rPr lang="en-GB" sz="4000" dirty="0"/>
              <a:t> </a:t>
            </a:r>
            <a:r>
              <a:rPr lang="en-GB" sz="4000" dirty="0" err="1"/>
              <a:t>verbeteren</a:t>
            </a:r>
            <a:r>
              <a:rPr lang="en-GB" sz="4000" dirty="0"/>
              <a:t> van het </a:t>
            </a:r>
            <a:r>
              <a:rPr lang="en-GB" sz="4000" dirty="0" err="1"/>
              <a:t>welzijn</a:t>
            </a:r>
            <a:r>
              <a:rPr lang="en-GB" sz="4000" dirty="0"/>
              <a:t> van </a:t>
            </a:r>
            <a:r>
              <a:rPr lang="en-GB" sz="4000" dirty="0" err="1"/>
              <a:t>mensen</a:t>
            </a:r>
            <a:r>
              <a:rPr lang="en-GB" sz="4000" dirty="0"/>
              <a:t> </a:t>
            </a:r>
            <a:r>
              <a:rPr lang="en-GB" sz="4000" dirty="0" err="1"/>
              <a:t>waarmee</a:t>
            </a:r>
            <a:r>
              <a:rPr lang="en-GB" sz="4000" dirty="0"/>
              <a:t> je frequent </a:t>
            </a:r>
            <a:r>
              <a:rPr lang="en-GB" sz="4000" dirty="0" err="1"/>
              <a:t>persoonlijk</a:t>
            </a:r>
            <a:r>
              <a:rPr lang="en-GB" sz="4000" dirty="0"/>
              <a:t> contact </a:t>
            </a:r>
            <a:r>
              <a:rPr lang="en-GB" sz="4000" dirty="0" err="1"/>
              <a:t>hebt</a:t>
            </a:r>
            <a:r>
              <a:rPr lang="en-GB" sz="4000" dirty="0"/>
              <a:t> (</a:t>
            </a:r>
            <a:r>
              <a:rPr lang="en-GB" sz="4000" dirty="0" err="1"/>
              <a:t>wil</a:t>
            </a:r>
            <a:r>
              <a:rPr lang="en-GB" sz="4000" dirty="0"/>
              <a:t> om </a:t>
            </a:r>
            <a:r>
              <a:rPr lang="en-GB" sz="4000" dirty="0" err="1"/>
              <a:t>te</a:t>
            </a:r>
            <a:r>
              <a:rPr lang="en-GB" sz="4000" dirty="0"/>
              <a:t> </a:t>
            </a:r>
            <a:r>
              <a:rPr lang="en-GB" sz="4000" dirty="0" err="1"/>
              <a:t>helpen</a:t>
            </a:r>
            <a:r>
              <a:rPr lang="en-GB" sz="4000" dirty="0"/>
              <a:t>, </a:t>
            </a:r>
            <a:r>
              <a:rPr lang="en-GB" sz="4000" dirty="0" err="1"/>
              <a:t>vergevingsgezind</a:t>
            </a:r>
            <a:r>
              <a:rPr lang="en-GB" sz="4000" dirty="0"/>
              <a:t>, </a:t>
            </a:r>
            <a:r>
              <a:rPr lang="en-GB" sz="4000" dirty="0" err="1"/>
              <a:t>sociale</a:t>
            </a:r>
            <a:r>
              <a:rPr lang="en-GB" sz="4000" dirty="0"/>
              <a:t> </a:t>
            </a:r>
            <a:r>
              <a:rPr lang="en-GB" sz="4000" dirty="0" err="1"/>
              <a:t>gerechtigheid</a:t>
            </a:r>
            <a:r>
              <a:rPr lang="en-GB" sz="4000" dirty="0"/>
              <a:t>).</a:t>
            </a:r>
            <a:endParaRPr lang="en-NL" sz="4000" dirty="0"/>
          </a:p>
        </p:txBody>
      </p:sp>
    </p:spTree>
    <p:extLst>
      <p:ext uri="{BB962C8B-B14F-4D97-AF65-F5344CB8AC3E}">
        <p14:creationId xmlns:p14="http://schemas.microsoft.com/office/powerpoint/2010/main" val="3384667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Traditie</a:t>
            </a:r>
          </a:p>
        </p:txBody>
      </p:sp>
    </p:spTree>
    <p:extLst>
      <p:ext uri="{BB962C8B-B14F-4D97-AF65-F5344CB8AC3E}">
        <p14:creationId xmlns:p14="http://schemas.microsoft.com/office/powerpoint/2010/main" val="1514717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a:t>Respect, </a:t>
            </a:r>
            <a:r>
              <a:rPr lang="en-GB" sz="3600" dirty="0" err="1"/>
              <a:t>toewijding</a:t>
            </a:r>
            <a:r>
              <a:rPr lang="en-GB" sz="3600" dirty="0"/>
              <a:t>, </a:t>
            </a:r>
            <a:r>
              <a:rPr lang="en-GB" sz="3600" dirty="0" err="1"/>
              <a:t>en</a:t>
            </a:r>
            <a:r>
              <a:rPr lang="en-GB" sz="3600" dirty="0"/>
              <a:t> </a:t>
            </a:r>
            <a:r>
              <a:rPr lang="en-GB" sz="3600" dirty="0" err="1"/>
              <a:t>acceptatie</a:t>
            </a:r>
            <a:r>
              <a:rPr lang="en-GB" sz="3600" dirty="0"/>
              <a:t> van </a:t>
            </a:r>
            <a:r>
              <a:rPr lang="en-GB" sz="3600" dirty="0" err="1"/>
              <a:t>gewoontes</a:t>
            </a:r>
            <a:r>
              <a:rPr lang="en-GB" sz="3600" dirty="0"/>
              <a:t> </a:t>
            </a:r>
            <a:r>
              <a:rPr lang="en-GB" sz="3600" dirty="0" err="1"/>
              <a:t>en</a:t>
            </a:r>
            <a:r>
              <a:rPr lang="en-GB" sz="3600" dirty="0"/>
              <a:t> </a:t>
            </a:r>
            <a:r>
              <a:rPr lang="en-GB" sz="3600" dirty="0" err="1"/>
              <a:t>ideeën</a:t>
            </a:r>
            <a:r>
              <a:rPr lang="en-GB" sz="3600" dirty="0"/>
              <a:t> die </a:t>
            </a:r>
            <a:r>
              <a:rPr lang="en-GB" sz="3600" dirty="0" err="1"/>
              <a:t>traditionele</a:t>
            </a:r>
            <a:r>
              <a:rPr lang="en-GB" sz="3600" dirty="0"/>
              <a:t> </a:t>
            </a:r>
            <a:r>
              <a:rPr lang="en-GB" sz="3600" dirty="0" err="1"/>
              <a:t>culturen</a:t>
            </a:r>
            <a:r>
              <a:rPr lang="en-GB" sz="3600" dirty="0"/>
              <a:t> of </a:t>
            </a:r>
            <a:r>
              <a:rPr lang="en-GB" sz="3600" dirty="0" err="1"/>
              <a:t>religie</a:t>
            </a:r>
            <a:r>
              <a:rPr lang="en-GB" sz="3600" dirty="0"/>
              <a:t> </a:t>
            </a:r>
            <a:r>
              <a:rPr lang="en-GB" sz="3600" dirty="0" err="1"/>
              <a:t>geven</a:t>
            </a:r>
            <a:r>
              <a:rPr lang="en-GB" sz="3600" dirty="0"/>
              <a:t> (</a:t>
            </a:r>
            <a:r>
              <a:rPr lang="en-GB" sz="3600" dirty="0" err="1"/>
              <a:t>toewijding</a:t>
            </a:r>
            <a:r>
              <a:rPr lang="en-GB" sz="3600" dirty="0"/>
              <a:t>, respect </a:t>
            </a:r>
            <a:r>
              <a:rPr lang="en-GB" sz="3600" dirty="0" err="1"/>
              <a:t>voor</a:t>
            </a:r>
            <a:r>
              <a:rPr lang="en-GB" sz="3600" dirty="0"/>
              <a:t> </a:t>
            </a:r>
            <a:r>
              <a:rPr lang="en-GB" sz="3600" dirty="0" err="1"/>
              <a:t>traditie</a:t>
            </a:r>
            <a:r>
              <a:rPr lang="en-GB" sz="3600" dirty="0"/>
              <a:t>, </a:t>
            </a:r>
            <a:r>
              <a:rPr lang="en-GB" sz="3600" dirty="0" err="1"/>
              <a:t>nederigheid</a:t>
            </a:r>
            <a:r>
              <a:rPr lang="en-GB" sz="3600" dirty="0"/>
              <a:t>, </a:t>
            </a:r>
            <a:r>
              <a:rPr lang="en-GB" sz="3600" dirty="0" err="1"/>
              <a:t>spiritueel</a:t>
            </a:r>
            <a:r>
              <a:rPr lang="en-GB" sz="3600" dirty="0"/>
              <a:t> </a:t>
            </a:r>
            <a:r>
              <a:rPr lang="en-GB" sz="3600" dirty="0" err="1"/>
              <a:t>leven</a:t>
            </a:r>
            <a:r>
              <a:rPr lang="en-GB" sz="3600" dirty="0"/>
              <a:t>)</a:t>
            </a:r>
            <a:endParaRPr lang="en-NL" sz="3600" dirty="0"/>
          </a:p>
        </p:txBody>
      </p:sp>
    </p:spTree>
    <p:extLst>
      <p:ext uri="{BB962C8B-B14F-4D97-AF65-F5344CB8AC3E}">
        <p14:creationId xmlns:p14="http://schemas.microsoft.com/office/powerpoint/2010/main" val="32110124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800" dirty="0"/>
              <a:t>Universalisme</a:t>
            </a:r>
          </a:p>
        </p:txBody>
      </p:sp>
    </p:spTree>
    <p:extLst>
      <p:ext uri="{BB962C8B-B14F-4D97-AF65-F5344CB8AC3E}">
        <p14:creationId xmlns:p14="http://schemas.microsoft.com/office/powerpoint/2010/main" val="152980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E111B9-188D-724C-B8CE-49DCF8972E37}"/>
              </a:ext>
            </a:extLst>
          </p:cNvPr>
          <p:cNvSpPr>
            <a:spLocks noGrp="1"/>
          </p:cNvSpPr>
          <p:nvPr>
            <p:ph type="body" sz="quarter" idx="13"/>
          </p:nvPr>
        </p:nvSpPr>
        <p:spPr/>
        <p:txBody>
          <a:bodyPr/>
          <a:lstStyle/>
          <a:p>
            <a:r>
              <a:rPr lang="en-NL" sz="4400" dirty="0">
                <a:latin typeface="Ubuntu" panose="020B0504030602030204" pitchFamily="34" charset="0"/>
              </a:rPr>
              <a:t>Hier korte introductie Basiswaarden theorie invoegen!</a:t>
            </a:r>
          </a:p>
        </p:txBody>
      </p:sp>
    </p:spTree>
    <p:extLst>
      <p:ext uri="{BB962C8B-B14F-4D97-AF65-F5344CB8AC3E}">
        <p14:creationId xmlns:p14="http://schemas.microsoft.com/office/powerpoint/2010/main" val="2778960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err="1"/>
              <a:t>Begrijpen</a:t>
            </a:r>
            <a:r>
              <a:rPr lang="en-GB" sz="3600" dirty="0"/>
              <a:t>, </a:t>
            </a:r>
            <a:r>
              <a:rPr lang="en-GB" sz="3600" dirty="0" err="1"/>
              <a:t>kunnen</a:t>
            </a:r>
            <a:r>
              <a:rPr lang="en-GB" sz="3600" dirty="0"/>
              <a:t> </a:t>
            </a:r>
            <a:r>
              <a:rPr lang="en-GB" sz="3600" dirty="0" err="1"/>
              <a:t>waarderen</a:t>
            </a:r>
            <a:r>
              <a:rPr lang="en-GB" sz="3600" dirty="0"/>
              <a:t>, </a:t>
            </a:r>
            <a:r>
              <a:rPr lang="en-GB" sz="3600" dirty="0" err="1"/>
              <a:t>tolerantie</a:t>
            </a:r>
            <a:r>
              <a:rPr lang="en-GB" sz="3600" dirty="0"/>
              <a:t>, </a:t>
            </a:r>
            <a:r>
              <a:rPr lang="en-GB" sz="3600" dirty="0" err="1"/>
              <a:t>en</a:t>
            </a:r>
            <a:r>
              <a:rPr lang="en-GB" sz="3600" dirty="0"/>
              <a:t> het </a:t>
            </a:r>
            <a:r>
              <a:rPr lang="en-GB" sz="3600" dirty="0" err="1"/>
              <a:t>beschermen</a:t>
            </a:r>
            <a:r>
              <a:rPr lang="en-GB" sz="3600" dirty="0"/>
              <a:t> van het </a:t>
            </a:r>
            <a:r>
              <a:rPr lang="en-GB" sz="3600" dirty="0" err="1"/>
              <a:t>welzijn</a:t>
            </a:r>
            <a:r>
              <a:rPr lang="en-GB" sz="3600" dirty="0"/>
              <a:t> van alle </a:t>
            </a:r>
            <a:r>
              <a:rPr lang="en-GB" sz="3600" dirty="0" err="1"/>
              <a:t>mensen</a:t>
            </a:r>
            <a:r>
              <a:rPr lang="en-GB" sz="3600" dirty="0"/>
              <a:t> </a:t>
            </a:r>
            <a:r>
              <a:rPr lang="en-GB" sz="3600" dirty="0" err="1"/>
              <a:t>en</a:t>
            </a:r>
            <a:r>
              <a:rPr lang="en-GB" sz="3600" dirty="0"/>
              <a:t> de </a:t>
            </a:r>
            <a:r>
              <a:rPr lang="en-GB" sz="3600" dirty="0" err="1"/>
              <a:t>natuur</a:t>
            </a:r>
            <a:r>
              <a:rPr lang="en-GB" sz="3600" dirty="0"/>
              <a:t> (</a:t>
            </a:r>
            <a:r>
              <a:rPr lang="en-GB" sz="3600" dirty="0" err="1"/>
              <a:t>eerlijkheid</a:t>
            </a:r>
            <a:r>
              <a:rPr lang="en-GB" sz="3600" dirty="0"/>
              <a:t>, breed </a:t>
            </a:r>
            <a:r>
              <a:rPr lang="en-GB" sz="3600" dirty="0" err="1"/>
              <a:t>denkbeeld</a:t>
            </a:r>
            <a:r>
              <a:rPr lang="en-GB" sz="3600" dirty="0"/>
              <a:t>, </a:t>
            </a:r>
            <a:r>
              <a:rPr lang="en-GB" sz="3600" dirty="0" err="1"/>
              <a:t>beschermen</a:t>
            </a:r>
            <a:r>
              <a:rPr lang="en-GB" sz="3600" dirty="0"/>
              <a:t> van de </a:t>
            </a:r>
            <a:r>
              <a:rPr lang="en-GB" sz="3600" dirty="0" err="1"/>
              <a:t>omgeving</a:t>
            </a:r>
            <a:r>
              <a:rPr lang="en-GB" sz="3600" dirty="0"/>
              <a:t>, </a:t>
            </a:r>
            <a:r>
              <a:rPr lang="en-GB" sz="3600" dirty="0" err="1"/>
              <a:t>doel</a:t>
            </a:r>
            <a:r>
              <a:rPr lang="en-GB" sz="3600" dirty="0"/>
              <a:t> van het </a:t>
            </a:r>
            <a:r>
              <a:rPr lang="en-GB" sz="3600" dirty="0" err="1"/>
              <a:t>leven</a:t>
            </a:r>
            <a:r>
              <a:rPr lang="en-GB" sz="3600" dirty="0"/>
              <a:t>). </a:t>
            </a:r>
            <a:endParaRPr lang="en-NL" sz="3600" dirty="0"/>
          </a:p>
        </p:txBody>
      </p:sp>
    </p:spTree>
    <p:extLst>
      <p:ext uri="{BB962C8B-B14F-4D97-AF65-F5344CB8AC3E}">
        <p14:creationId xmlns:p14="http://schemas.microsoft.com/office/powerpoint/2010/main" val="667236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Veiligheid</a:t>
            </a:r>
          </a:p>
        </p:txBody>
      </p:sp>
    </p:spTree>
    <p:extLst>
      <p:ext uri="{BB962C8B-B14F-4D97-AF65-F5344CB8AC3E}">
        <p14:creationId xmlns:p14="http://schemas.microsoft.com/office/powerpoint/2010/main" val="8637888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Veiligheid</a:t>
            </a:r>
            <a:r>
              <a:rPr lang="en-GB" sz="4000" dirty="0"/>
              <a:t>, </a:t>
            </a:r>
            <a:r>
              <a:rPr lang="en-GB" sz="4000" dirty="0" err="1"/>
              <a:t>harmonie</a:t>
            </a:r>
            <a:r>
              <a:rPr lang="en-GB" sz="4000" dirty="0"/>
              <a:t>, </a:t>
            </a:r>
            <a:r>
              <a:rPr lang="en-GB" sz="4000" dirty="0" err="1"/>
              <a:t>en</a:t>
            </a:r>
            <a:r>
              <a:rPr lang="en-GB" sz="4000" dirty="0"/>
              <a:t> </a:t>
            </a:r>
            <a:r>
              <a:rPr lang="en-GB" sz="4000" dirty="0" err="1"/>
              <a:t>stabiliteit</a:t>
            </a:r>
            <a:r>
              <a:rPr lang="en-GB" sz="4000" dirty="0"/>
              <a:t> in de </a:t>
            </a:r>
            <a:r>
              <a:rPr lang="en-GB" sz="4000" dirty="0" err="1"/>
              <a:t>samenleving</a:t>
            </a:r>
            <a:r>
              <a:rPr lang="en-GB" sz="4000" dirty="0"/>
              <a:t>, of </a:t>
            </a:r>
            <a:r>
              <a:rPr lang="en-GB" sz="4000" dirty="0" err="1"/>
              <a:t>relaties</a:t>
            </a:r>
            <a:r>
              <a:rPr lang="en-GB" sz="4000" dirty="0"/>
              <a:t>, </a:t>
            </a:r>
            <a:r>
              <a:rPr lang="en-GB" sz="4000" dirty="0" err="1"/>
              <a:t>en</a:t>
            </a:r>
            <a:r>
              <a:rPr lang="en-GB" sz="4000" dirty="0"/>
              <a:t> </a:t>
            </a:r>
            <a:r>
              <a:rPr lang="en-GB" sz="4000" dirty="0" err="1"/>
              <a:t>zichzelf</a:t>
            </a:r>
            <a:r>
              <a:rPr lang="en-GB" sz="4000" dirty="0"/>
              <a:t> (family security, national security, </a:t>
            </a:r>
            <a:r>
              <a:rPr lang="en-GB" sz="4000" dirty="0" err="1"/>
              <a:t>sociale</a:t>
            </a:r>
            <a:r>
              <a:rPr lang="en-GB" sz="4000" dirty="0"/>
              <a:t> </a:t>
            </a:r>
            <a:r>
              <a:rPr lang="en-GB" sz="4000" dirty="0" err="1"/>
              <a:t>orde</a:t>
            </a:r>
            <a:r>
              <a:rPr lang="en-GB" sz="4000" dirty="0"/>
              <a:t>.)</a:t>
            </a:r>
            <a:endParaRPr lang="en-NL" sz="4000" dirty="0"/>
          </a:p>
        </p:txBody>
      </p:sp>
    </p:spTree>
    <p:extLst>
      <p:ext uri="{BB962C8B-B14F-4D97-AF65-F5344CB8AC3E}">
        <p14:creationId xmlns:p14="http://schemas.microsoft.com/office/powerpoint/2010/main" val="1824187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8A2243-1E5F-B993-9EC6-7650732A1B56}"/>
              </a:ext>
            </a:extLst>
          </p:cNvPr>
          <p:cNvSpPr>
            <a:spLocks noGrp="1"/>
          </p:cNvSpPr>
          <p:nvPr>
            <p:ph type="body" sz="quarter" idx="13"/>
          </p:nvPr>
        </p:nvSpPr>
        <p:spPr/>
        <p:txBody>
          <a:bodyPr/>
          <a:lstStyle/>
          <a:p>
            <a:r>
              <a:rPr lang="en-NL" dirty="0"/>
              <a:t>Inspirerende Competenties</a:t>
            </a:r>
          </a:p>
        </p:txBody>
      </p:sp>
    </p:spTree>
    <p:extLst>
      <p:ext uri="{BB962C8B-B14F-4D97-AF65-F5344CB8AC3E}">
        <p14:creationId xmlns:p14="http://schemas.microsoft.com/office/powerpoint/2010/main" val="1796075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41DACB-1ADA-78B2-933D-DDF3884BE48B}"/>
              </a:ext>
            </a:extLst>
          </p:cNvPr>
          <p:cNvSpPr>
            <a:spLocks noGrp="1"/>
          </p:cNvSpPr>
          <p:nvPr>
            <p:ph type="body" sz="quarter" idx="13"/>
          </p:nvPr>
        </p:nvSpPr>
        <p:spPr/>
        <p:txBody>
          <a:bodyPr/>
          <a:lstStyle/>
          <a:p>
            <a:r>
              <a:rPr lang="en-NL" sz="2400" b="1" dirty="0">
                <a:latin typeface="Ubuntu" panose="020B0504030602030204" pitchFamily="34" charset="0"/>
              </a:rPr>
              <a:t>Inspirerende competenties </a:t>
            </a:r>
          </a:p>
          <a:p>
            <a:r>
              <a:rPr lang="en-NL" sz="2400" dirty="0">
                <a:latin typeface="Ubuntu" panose="020B0504030602030204" pitchFamily="34" charset="0"/>
              </a:rPr>
              <a:t>zijn eigenschappen die ontwikkeld kunnen worden, en wanneer ze worden ingezet over het algemeen positief worden beoordeeld. </a:t>
            </a:r>
            <a:r>
              <a:rPr lang="en-NL" sz="2400">
                <a:latin typeface="Ubuntu" panose="020B0504030602030204" pitchFamily="34" charset="0"/>
              </a:rPr>
              <a:t>De 23 </a:t>
            </a:r>
            <a:r>
              <a:rPr lang="en-NL" sz="2400" dirty="0">
                <a:latin typeface="Ubuntu" panose="020B0504030602030204" pitchFamily="34" charset="0"/>
              </a:rPr>
              <a:t>gebruikte competenties zijn cross-cultureel gevalideerd, dragen bij aan zingeving, hebben morele waarde en zijn meetbaar. Inzetten van deze competenties leidt over het algemeen tot positieve uitkomsten, zowel in prestaties, welbevinden als coping.</a:t>
            </a:r>
          </a:p>
        </p:txBody>
      </p:sp>
    </p:spTree>
    <p:extLst>
      <p:ext uri="{BB962C8B-B14F-4D97-AF65-F5344CB8AC3E}">
        <p14:creationId xmlns:p14="http://schemas.microsoft.com/office/powerpoint/2010/main" val="18928510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Creativiteit</a:t>
            </a:r>
          </a:p>
        </p:txBody>
      </p:sp>
    </p:spTree>
    <p:extLst>
      <p:ext uri="{BB962C8B-B14F-4D97-AF65-F5344CB8AC3E}">
        <p14:creationId xmlns:p14="http://schemas.microsoft.com/office/powerpoint/2010/main" val="3503121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Creativiteit</a:t>
            </a:r>
          </a:p>
        </p:txBody>
      </p:sp>
    </p:spTree>
    <p:extLst>
      <p:ext uri="{BB962C8B-B14F-4D97-AF65-F5344CB8AC3E}">
        <p14:creationId xmlns:p14="http://schemas.microsoft.com/office/powerpoint/2010/main" val="30686692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Nieuwsgierigheid</a:t>
            </a:r>
          </a:p>
        </p:txBody>
      </p:sp>
    </p:spTree>
    <p:extLst>
      <p:ext uri="{BB962C8B-B14F-4D97-AF65-F5344CB8AC3E}">
        <p14:creationId xmlns:p14="http://schemas.microsoft.com/office/powerpoint/2010/main" val="2225432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Nieuwsgierigheid</a:t>
            </a:r>
          </a:p>
        </p:txBody>
      </p:sp>
    </p:spTree>
    <p:extLst>
      <p:ext uri="{BB962C8B-B14F-4D97-AF65-F5344CB8AC3E}">
        <p14:creationId xmlns:p14="http://schemas.microsoft.com/office/powerpoint/2010/main" val="23590970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Oordeelsvermogen</a:t>
            </a:r>
          </a:p>
        </p:txBody>
      </p:sp>
    </p:spTree>
    <p:extLst>
      <p:ext uri="{BB962C8B-B14F-4D97-AF65-F5344CB8AC3E}">
        <p14:creationId xmlns:p14="http://schemas.microsoft.com/office/powerpoint/2010/main" val="2844211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Open staan</a:t>
            </a:r>
          </a:p>
          <a:p>
            <a:r>
              <a:rPr lang="en-NL" sz="2800" dirty="0"/>
              <a:t>(voor verandering)</a:t>
            </a:r>
          </a:p>
        </p:txBody>
      </p:sp>
    </p:spTree>
    <p:extLst>
      <p:ext uri="{BB962C8B-B14F-4D97-AF65-F5344CB8AC3E}">
        <p14:creationId xmlns:p14="http://schemas.microsoft.com/office/powerpoint/2010/main" val="27793464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Oordeelsvermogen</a:t>
            </a:r>
          </a:p>
        </p:txBody>
      </p:sp>
    </p:spTree>
    <p:extLst>
      <p:ext uri="{BB962C8B-B14F-4D97-AF65-F5344CB8AC3E}">
        <p14:creationId xmlns:p14="http://schemas.microsoft.com/office/powerpoint/2010/main" val="27111610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Perspectief</a:t>
            </a:r>
          </a:p>
        </p:txBody>
      </p:sp>
    </p:spTree>
    <p:extLst>
      <p:ext uri="{BB962C8B-B14F-4D97-AF65-F5344CB8AC3E}">
        <p14:creationId xmlns:p14="http://schemas.microsoft.com/office/powerpoint/2010/main" val="28526360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Perspectief</a:t>
            </a:r>
          </a:p>
        </p:txBody>
      </p:sp>
    </p:spTree>
    <p:extLst>
      <p:ext uri="{BB962C8B-B14F-4D97-AF65-F5344CB8AC3E}">
        <p14:creationId xmlns:p14="http://schemas.microsoft.com/office/powerpoint/2010/main" val="7690866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Enthousiasme</a:t>
            </a:r>
          </a:p>
        </p:txBody>
      </p:sp>
    </p:spTree>
    <p:extLst>
      <p:ext uri="{BB962C8B-B14F-4D97-AF65-F5344CB8AC3E}">
        <p14:creationId xmlns:p14="http://schemas.microsoft.com/office/powerpoint/2010/main" val="33062803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Enthousiasme</a:t>
            </a:r>
          </a:p>
        </p:txBody>
      </p:sp>
    </p:spTree>
    <p:extLst>
      <p:ext uri="{BB962C8B-B14F-4D97-AF65-F5344CB8AC3E}">
        <p14:creationId xmlns:p14="http://schemas.microsoft.com/office/powerpoint/2010/main" val="17723003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Hoop</a:t>
            </a:r>
          </a:p>
        </p:txBody>
      </p:sp>
    </p:spTree>
    <p:extLst>
      <p:ext uri="{BB962C8B-B14F-4D97-AF65-F5344CB8AC3E}">
        <p14:creationId xmlns:p14="http://schemas.microsoft.com/office/powerpoint/2010/main" val="22594501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Hoop</a:t>
            </a:r>
          </a:p>
        </p:txBody>
      </p:sp>
    </p:spTree>
    <p:extLst>
      <p:ext uri="{BB962C8B-B14F-4D97-AF65-F5344CB8AC3E}">
        <p14:creationId xmlns:p14="http://schemas.microsoft.com/office/powerpoint/2010/main" val="27172846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Humor</a:t>
            </a:r>
          </a:p>
        </p:txBody>
      </p:sp>
    </p:spTree>
    <p:extLst>
      <p:ext uri="{BB962C8B-B14F-4D97-AF65-F5344CB8AC3E}">
        <p14:creationId xmlns:p14="http://schemas.microsoft.com/office/powerpoint/2010/main" val="31965044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Humor</a:t>
            </a:r>
          </a:p>
        </p:txBody>
      </p:sp>
    </p:spTree>
    <p:extLst>
      <p:ext uri="{BB962C8B-B14F-4D97-AF65-F5344CB8AC3E}">
        <p14:creationId xmlns:p14="http://schemas.microsoft.com/office/powerpoint/2010/main" val="8340761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sz="3600" dirty="0"/>
              <a:t>(waarderen van)</a:t>
            </a:r>
          </a:p>
          <a:p>
            <a:r>
              <a:rPr lang="en-NL" dirty="0"/>
              <a:t>Schoonheid</a:t>
            </a:r>
          </a:p>
        </p:txBody>
      </p:sp>
    </p:spTree>
    <p:extLst>
      <p:ext uri="{BB962C8B-B14F-4D97-AF65-F5344CB8AC3E}">
        <p14:creationId xmlns:p14="http://schemas.microsoft.com/office/powerpoint/2010/main" val="3420377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Open Staan</a:t>
            </a:r>
          </a:p>
          <a:p>
            <a:r>
              <a:rPr lang="en-NL" sz="2000" dirty="0">
                <a:solidFill>
                  <a:schemeClr val="bg1">
                    <a:lumMod val="75000"/>
                  </a:schemeClr>
                </a:solidFill>
              </a:rPr>
              <a:t>Zelfsturing : Stimulatie : Hedonisme</a:t>
            </a:r>
          </a:p>
        </p:txBody>
      </p:sp>
    </p:spTree>
    <p:extLst>
      <p:ext uri="{BB962C8B-B14F-4D97-AF65-F5344CB8AC3E}">
        <p14:creationId xmlns:p14="http://schemas.microsoft.com/office/powerpoint/2010/main" val="10242302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sz="3600" dirty="0"/>
              <a:t>(waarderen van)</a:t>
            </a:r>
          </a:p>
          <a:p>
            <a:r>
              <a:rPr lang="en-NL" dirty="0"/>
              <a:t>Schoonheid</a:t>
            </a:r>
          </a:p>
        </p:txBody>
      </p:sp>
    </p:spTree>
    <p:extLst>
      <p:ext uri="{BB962C8B-B14F-4D97-AF65-F5344CB8AC3E}">
        <p14:creationId xmlns:p14="http://schemas.microsoft.com/office/powerpoint/2010/main" val="9603116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Rechtvaardigheid</a:t>
            </a:r>
          </a:p>
        </p:txBody>
      </p:sp>
    </p:spTree>
    <p:extLst>
      <p:ext uri="{BB962C8B-B14F-4D97-AF65-F5344CB8AC3E}">
        <p14:creationId xmlns:p14="http://schemas.microsoft.com/office/powerpoint/2010/main" val="10570456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Rechtvaardigheid</a:t>
            </a:r>
          </a:p>
        </p:txBody>
      </p:sp>
    </p:spTree>
    <p:extLst>
      <p:ext uri="{BB962C8B-B14F-4D97-AF65-F5344CB8AC3E}">
        <p14:creationId xmlns:p14="http://schemas.microsoft.com/office/powerpoint/2010/main" val="31334298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Eerlijkheid</a:t>
            </a:r>
          </a:p>
        </p:txBody>
      </p:sp>
    </p:spTree>
    <p:extLst>
      <p:ext uri="{BB962C8B-B14F-4D97-AF65-F5344CB8AC3E}">
        <p14:creationId xmlns:p14="http://schemas.microsoft.com/office/powerpoint/2010/main" val="23140771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Eerlijkheid</a:t>
            </a:r>
          </a:p>
        </p:txBody>
      </p:sp>
    </p:spTree>
    <p:extLst>
      <p:ext uri="{BB962C8B-B14F-4D97-AF65-F5344CB8AC3E}">
        <p14:creationId xmlns:p14="http://schemas.microsoft.com/office/powerpoint/2010/main" val="16792855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Bescheidenheid</a:t>
            </a:r>
          </a:p>
        </p:txBody>
      </p:sp>
    </p:spTree>
    <p:extLst>
      <p:ext uri="{BB962C8B-B14F-4D97-AF65-F5344CB8AC3E}">
        <p14:creationId xmlns:p14="http://schemas.microsoft.com/office/powerpoint/2010/main" val="39662013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Bescheidenheid</a:t>
            </a:r>
          </a:p>
        </p:txBody>
      </p:sp>
    </p:spTree>
    <p:extLst>
      <p:ext uri="{BB962C8B-B14F-4D97-AF65-F5344CB8AC3E}">
        <p14:creationId xmlns:p14="http://schemas.microsoft.com/office/powerpoint/2010/main" val="31607822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Leiderschap</a:t>
            </a:r>
          </a:p>
        </p:txBody>
      </p:sp>
    </p:spTree>
    <p:extLst>
      <p:ext uri="{BB962C8B-B14F-4D97-AF65-F5344CB8AC3E}">
        <p14:creationId xmlns:p14="http://schemas.microsoft.com/office/powerpoint/2010/main" val="31537683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Leiderschap</a:t>
            </a:r>
          </a:p>
        </p:txBody>
      </p:sp>
    </p:spTree>
    <p:extLst>
      <p:ext uri="{BB962C8B-B14F-4D97-AF65-F5344CB8AC3E}">
        <p14:creationId xmlns:p14="http://schemas.microsoft.com/office/powerpoint/2010/main" val="3041659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Behoedzaamheid</a:t>
            </a:r>
          </a:p>
        </p:txBody>
      </p:sp>
    </p:spTree>
    <p:extLst>
      <p:ext uri="{BB962C8B-B14F-4D97-AF65-F5344CB8AC3E}">
        <p14:creationId xmlns:p14="http://schemas.microsoft.com/office/powerpoint/2010/main" val="3429525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sz="7200" dirty="0"/>
              <a:t>Zelftranscendentie</a:t>
            </a:r>
            <a:endParaRPr lang="en-NL" sz="2000" dirty="0"/>
          </a:p>
        </p:txBody>
      </p:sp>
    </p:spTree>
    <p:extLst>
      <p:ext uri="{BB962C8B-B14F-4D97-AF65-F5344CB8AC3E}">
        <p14:creationId xmlns:p14="http://schemas.microsoft.com/office/powerpoint/2010/main" val="29461951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Behoedzaamheid</a:t>
            </a:r>
          </a:p>
        </p:txBody>
      </p:sp>
    </p:spTree>
    <p:extLst>
      <p:ext uri="{BB962C8B-B14F-4D97-AF65-F5344CB8AC3E}">
        <p14:creationId xmlns:p14="http://schemas.microsoft.com/office/powerpoint/2010/main" val="22119538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Zelfbeheersing</a:t>
            </a:r>
          </a:p>
        </p:txBody>
      </p:sp>
    </p:spTree>
    <p:extLst>
      <p:ext uri="{BB962C8B-B14F-4D97-AF65-F5344CB8AC3E}">
        <p14:creationId xmlns:p14="http://schemas.microsoft.com/office/powerpoint/2010/main" val="20871732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Zelfbeheersing</a:t>
            </a:r>
          </a:p>
        </p:txBody>
      </p:sp>
    </p:spTree>
    <p:extLst>
      <p:ext uri="{BB962C8B-B14F-4D97-AF65-F5344CB8AC3E}">
        <p14:creationId xmlns:p14="http://schemas.microsoft.com/office/powerpoint/2010/main" val="9526807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Liefde</a:t>
            </a:r>
          </a:p>
        </p:txBody>
      </p:sp>
    </p:spTree>
    <p:extLst>
      <p:ext uri="{BB962C8B-B14F-4D97-AF65-F5344CB8AC3E}">
        <p14:creationId xmlns:p14="http://schemas.microsoft.com/office/powerpoint/2010/main" val="18747067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Liefde</a:t>
            </a:r>
          </a:p>
        </p:txBody>
      </p:sp>
    </p:spTree>
    <p:extLst>
      <p:ext uri="{BB962C8B-B14F-4D97-AF65-F5344CB8AC3E}">
        <p14:creationId xmlns:p14="http://schemas.microsoft.com/office/powerpoint/2010/main" val="39755498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Vriendelijkheid</a:t>
            </a:r>
          </a:p>
        </p:txBody>
      </p:sp>
    </p:spTree>
    <p:extLst>
      <p:ext uri="{BB962C8B-B14F-4D97-AF65-F5344CB8AC3E}">
        <p14:creationId xmlns:p14="http://schemas.microsoft.com/office/powerpoint/2010/main" val="6732049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Vriendelijkheid</a:t>
            </a:r>
          </a:p>
        </p:txBody>
      </p:sp>
    </p:spTree>
    <p:extLst>
      <p:ext uri="{BB962C8B-B14F-4D97-AF65-F5344CB8AC3E}">
        <p14:creationId xmlns:p14="http://schemas.microsoft.com/office/powerpoint/2010/main" val="6771528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Sociale Intelligentie</a:t>
            </a:r>
          </a:p>
        </p:txBody>
      </p:sp>
    </p:spTree>
    <p:extLst>
      <p:ext uri="{BB962C8B-B14F-4D97-AF65-F5344CB8AC3E}">
        <p14:creationId xmlns:p14="http://schemas.microsoft.com/office/powerpoint/2010/main" val="21198544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Sociale Intelligentie</a:t>
            </a:r>
          </a:p>
        </p:txBody>
      </p:sp>
    </p:spTree>
    <p:extLst>
      <p:ext uri="{BB962C8B-B14F-4D97-AF65-F5344CB8AC3E}">
        <p14:creationId xmlns:p14="http://schemas.microsoft.com/office/powerpoint/2010/main" val="427958857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Vergeving</a:t>
            </a:r>
          </a:p>
        </p:txBody>
      </p:sp>
    </p:spTree>
    <p:extLst>
      <p:ext uri="{BB962C8B-B14F-4D97-AF65-F5344CB8AC3E}">
        <p14:creationId xmlns:p14="http://schemas.microsoft.com/office/powerpoint/2010/main" val="166592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sz="7200" dirty="0"/>
              <a:t>Zelftranscendentie</a:t>
            </a:r>
            <a:endParaRPr lang="en-NL" sz="2000" dirty="0"/>
          </a:p>
          <a:p>
            <a:r>
              <a:rPr lang="en-NL" sz="2000" dirty="0">
                <a:solidFill>
                  <a:schemeClr val="bg1">
                    <a:lumMod val="75000"/>
                  </a:schemeClr>
                </a:solidFill>
              </a:rPr>
              <a:t>Universalisme : Welwillendheid</a:t>
            </a:r>
          </a:p>
        </p:txBody>
      </p:sp>
    </p:spTree>
    <p:extLst>
      <p:ext uri="{BB962C8B-B14F-4D97-AF65-F5344CB8AC3E}">
        <p14:creationId xmlns:p14="http://schemas.microsoft.com/office/powerpoint/2010/main" val="32714380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Vergeving</a:t>
            </a:r>
          </a:p>
        </p:txBody>
      </p:sp>
    </p:spTree>
    <p:extLst>
      <p:ext uri="{BB962C8B-B14F-4D97-AF65-F5344CB8AC3E}">
        <p14:creationId xmlns:p14="http://schemas.microsoft.com/office/powerpoint/2010/main" val="39459165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Dankbaarheid</a:t>
            </a:r>
          </a:p>
        </p:txBody>
      </p:sp>
    </p:spTree>
    <p:extLst>
      <p:ext uri="{BB962C8B-B14F-4D97-AF65-F5344CB8AC3E}">
        <p14:creationId xmlns:p14="http://schemas.microsoft.com/office/powerpoint/2010/main" val="22411789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Dankbaarheid</a:t>
            </a:r>
          </a:p>
        </p:txBody>
      </p:sp>
    </p:spTree>
    <p:extLst>
      <p:ext uri="{BB962C8B-B14F-4D97-AF65-F5344CB8AC3E}">
        <p14:creationId xmlns:p14="http://schemas.microsoft.com/office/powerpoint/2010/main" val="42266082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Samenwerking</a:t>
            </a:r>
          </a:p>
        </p:txBody>
      </p:sp>
    </p:spTree>
    <p:extLst>
      <p:ext uri="{BB962C8B-B14F-4D97-AF65-F5344CB8AC3E}">
        <p14:creationId xmlns:p14="http://schemas.microsoft.com/office/powerpoint/2010/main" val="65429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Samenwerking</a:t>
            </a:r>
          </a:p>
        </p:txBody>
      </p:sp>
    </p:spTree>
    <p:extLst>
      <p:ext uri="{BB962C8B-B14F-4D97-AF65-F5344CB8AC3E}">
        <p14:creationId xmlns:p14="http://schemas.microsoft.com/office/powerpoint/2010/main" val="38626068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Moed</a:t>
            </a:r>
          </a:p>
        </p:txBody>
      </p:sp>
    </p:spTree>
    <p:extLst>
      <p:ext uri="{BB962C8B-B14F-4D97-AF65-F5344CB8AC3E}">
        <p14:creationId xmlns:p14="http://schemas.microsoft.com/office/powerpoint/2010/main" val="4503835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Moed</a:t>
            </a:r>
          </a:p>
        </p:txBody>
      </p:sp>
    </p:spTree>
    <p:extLst>
      <p:ext uri="{BB962C8B-B14F-4D97-AF65-F5344CB8AC3E}">
        <p14:creationId xmlns:p14="http://schemas.microsoft.com/office/powerpoint/2010/main" val="38686449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Leergierigheid</a:t>
            </a:r>
          </a:p>
        </p:txBody>
      </p:sp>
    </p:spTree>
    <p:extLst>
      <p:ext uri="{BB962C8B-B14F-4D97-AF65-F5344CB8AC3E}">
        <p14:creationId xmlns:p14="http://schemas.microsoft.com/office/powerpoint/2010/main" val="4319857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Leergierigheid</a:t>
            </a:r>
          </a:p>
        </p:txBody>
      </p:sp>
    </p:spTree>
    <p:extLst>
      <p:ext uri="{BB962C8B-B14F-4D97-AF65-F5344CB8AC3E}">
        <p14:creationId xmlns:p14="http://schemas.microsoft.com/office/powerpoint/2010/main" val="15371759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Volhardendheid</a:t>
            </a:r>
          </a:p>
        </p:txBody>
      </p:sp>
    </p:spTree>
    <p:extLst>
      <p:ext uri="{BB962C8B-B14F-4D97-AF65-F5344CB8AC3E}">
        <p14:creationId xmlns:p14="http://schemas.microsoft.com/office/powerpoint/2010/main" val="3851247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Conservatisme</a:t>
            </a:r>
          </a:p>
        </p:txBody>
      </p:sp>
    </p:spTree>
    <p:extLst>
      <p:ext uri="{BB962C8B-B14F-4D97-AF65-F5344CB8AC3E}">
        <p14:creationId xmlns:p14="http://schemas.microsoft.com/office/powerpoint/2010/main" val="417242078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Volhardendheid</a:t>
            </a:r>
          </a:p>
        </p:txBody>
      </p:sp>
    </p:spTree>
    <p:extLst>
      <p:ext uri="{BB962C8B-B14F-4D97-AF65-F5344CB8AC3E}">
        <p14:creationId xmlns:p14="http://schemas.microsoft.com/office/powerpoint/2010/main" val="515167938"/>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SF Games PPT Theme A5 v2</Template>
  <TotalTime>1575</TotalTime>
  <Words>797</Words>
  <Application>Microsoft Macintosh PowerPoint</Application>
  <PresentationFormat>Custom</PresentationFormat>
  <Paragraphs>114</Paragraphs>
  <Slides>90</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90</vt:i4>
      </vt:variant>
    </vt:vector>
  </HeadingPairs>
  <TitlesOfParts>
    <vt:vector size="101" baseType="lpstr">
      <vt:lpstr>Marvel</vt:lpstr>
      <vt:lpstr>Aptos</vt:lpstr>
      <vt:lpstr>Arial</vt:lpstr>
      <vt:lpstr>American Captain</vt:lpstr>
      <vt:lpstr>Calibri</vt:lpstr>
      <vt:lpstr>Ubuntu Light</vt:lpstr>
      <vt:lpstr>Ubuntu</vt:lpstr>
      <vt:lpstr>SF Games PPT Theme A5 v2.5</vt:lpstr>
      <vt:lpstr>SF 2023 split</vt:lpstr>
      <vt:lpstr>SF 2023 Full Background</vt:lpstr>
      <vt:lpstr>SF 2023 Full Background w/ name game</vt:lpstr>
      <vt:lpstr>PowerPoint Presentation</vt:lpstr>
      <vt:lpstr>How To Facilitate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Sjoerd Kranendonk</dc:creator>
  <cp:lastModifiedBy>Sjoerd Kranendonk</cp:lastModifiedBy>
  <cp:revision>26</cp:revision>
  <cp:lastPrinted>2024-08-22T13:56:27Z</cp:lastPrinted>
  <dcterms:created xsi:type="dcterms:W3CDTF">2024-08-21T12:10:54Z</dcterms:created>
  <dcterms:modified xsi:type="dcterms:W3CDTF">2024-08-22T14:46:30Z</dcterms:modified>
</cp:coreProperties>
</file>