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15" r:id="rId1"/>
    <p:sldMasterId id="2147483731" r:id="rId2"/>
    <p:sldMasterId id="2147483733" r:id="rId3"/>
    <p:sldMasterId id="2147483755" r:id="rId4"/>
  </p:sldMasterIdLst>
  <p:notesMasterIdLst>
    <p:notesMasterId r:id="rId45"/>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94" r:id="rId29"/>
    <p:sldId id="295"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x="7775575" cy="5543550"/>
  <p:notesSz cx="9144000" cy="6858000"/>
  <p:embeddedFontLst>
    <p:embeddedFont>
      <p:font typeface="American Captain" pitchFamily="2" charset="77"/>
      <p:regular r:id="rId46"/>
    </p:embeddedFont>
    <p:embeddedFont>
      <p:font typeface="Marvel" pitchFamily="2" charset="0"/>
      <p:regular r:id="rId47"/>
    </p:embeddedFont>
    <p:embeddedFont>
      <p:font typeface="Ubuntu" panose="020B0504030602030204" pitchFamily="34" charset="0"/>
      <p:regular r:id="rId48"/>
      <p:bold r:id="rId49"/>
      <p:italic r:id="rId50"/>
      <p:boldItalic r:id="rId51"/>
    </p:embeddedFont>
    <p:embeddedFont>
      <p:font typeface="Ubuntu Light" panose="020B0304030602030204" pitchFamily="34" charset="0"/>
      <p:regular r:id="rId52"/>
      <p:italic r:id="rId5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E78EE3-BA28-5341-90E0-B52AAFCFBDF3}">
          <p14:sldIdLst>
            <p14:sldId id="256"/>
            <p14:sldId id="257"/>
          </p14:sldIdLst>
        </p14:section>
        <p14:section name="Waardenclusters" id="{84E789E4-D18B-3542-B6E2-A5288CBED33B}">
          <p14:sldIdLst>
            <p14:sldId id="258"/>
            <p14:sldId id="259"/>
            <p14:sldId id="260"/>
            <p14:sldId id="261"/>
            <p14:sldId id="262"/>
            <p14:sldId id="263"/>
            <p14:sldId id="264"/>
            <p14:sldId id="265"/>
          </p14:sldIdLst>
        </p14:section>
        <p14:section name="Waardencluster beschrijvingen" id="{66A63E44-4BA7-8244-B5C1-67BA513BA0DA}">
          <p14:sldIdLst>
            <p14:sldId id="266"/>
            <p14:sldId id="267"/>
            <p14:sldId id="268"/>
            <p14:sldId id="269"/>
            <p14:sldId id="270"/>
            <p14:sldId id="271"/>
            <p14:sldId id="272"/>
            <p14:sldId id="273"/>
          </p14:sldIdLst>
        </p14:section>
        <p14:section name="De tien basiswaarden (hedonisme is bewust dubbel!)" id="{23647D78-F4A7-F446-9E27-F74700138EF3}">
          <p14:sldIdLst>
            <p14:sldId id="274"/>
            <p14:sldId id="275"/>
            <p14:sldId id="276"/>
            <p14:sldId id="277"/>
            <p14:sldId id="278"/>
            <p14:sldId id="279"/>
            <p14:sldId id="294"/>
            <p14:sldId id="295"/>
            <p14:sldId id="280"/>
            <p14:sldId id="281"/>
            <p14:sldId id="282"/>
            <p14:sldId id="283"/>
            <p14:sldId id="284"/>
            <p14:sldId id="285"/>
            <p14:sldId id="286"/>
            <p14:sldId id="287"/>
            <p14:sldId id="288"/>
            <p14:sldId id="289"/>
            <p14:sldId id="290"/>
            <p14:sldId id="291"/>
            <p14:sldId id="292"/>
            <p14:sldId id="29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17"/>
    <p:restoredTop sz="94694"/>
  </p:normalViewPr>
  <p:slideViewPr>
    <p:cSldViewPr snapToGrid="0" showGuides="1">
      <p:cViewPr varScale="1">
        <p:scale>
          <a:sx n="144" d="100"/>
          <a:sy n="144" d="100"/>
        </p:scale>
        <p:origin x="3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3" Type="http://schemas.openxmlformats.org/officeDocument/2006/relationships/font" Target="fonts/font8.fntdata"/><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3.fntdata"/><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font" Target="fonts/font6.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1.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4.fntdata"/><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9481728-54D7-DB43-9E8B-7CD2285FE0B2}" type="datetimeFigureOut">
              <a:rPr lang="en-NL" smtClean="0"/>
              <a:t>22/08/2024</a:t>
            </a:fld>
            <a:endParaRPr lang="en-NL"/>
          </a:p>
        </p:txBody>
      </p:sp>
      <p:sp>
        <p:nvSpPr>
          <p:cNvPr id="4" name="Slide Image Placeholder 3"/>
          <p:cNvSpPr>
            <a:spLocks noGrp="1" noRot="1" noChangeAspect="1"/>
          </p:cNvSpPr>
          <p:nvPr>
            <p:ph type="sldImg" idx="2"/>
          </p:nvPr>
        </p:nvSpPr>
        <p:spPr>
          <a:xfrm>
            <a:off x="2947988" y="857250"/>
            <a:ext cx="3248025" cy="2314575"/>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00E1BD4A-1F92-B644-A197-6FBAF79CDEE2}" type="slidenum">
              <a:rPr lang="en-NL" smtClean="0"/>
              <a:t>‹#›</a:t>
            </a:fld>
            <a:endParaRPr lang="en-NL"/>
          </a:p>
        </p:txBody>
      </p:sp>
    </p:spTree>
    <p:extLst>
      <p:ext uri="{BB962C8B-B14F-4D97-AF65-F5344CB8AC3E}">
        <p14:creationId xmlns:p14="http://schemas.microsoft.com/office/powerpoint/2010/main" val="239768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De teksten in deze kaartenset zijn gebaseerd op de Syllabus ’Basiskennis Vitaliteit’ van Chivo.nl en inzichten uit verschillende modules van de opleiding Vitaliteitskundige</a:t>
            </a:r>
          </a:p>
        </p:txBody>
      </p:sp>
      <p:sp>
        <p:nvSpPr>
          <p:cNvPr id="4" name="Slide Number Placeholder 3"/>
          <p:cNvSpPr>
            <a:spLocks noGrp="1"/>
          </p:cNvSpPr>
          <p:nvPr>
            <p:ph type="sldNum" sz="quarter" idx="5"/>
          </p:nvPr>
        </p:nvSpPr>
        <p:spPr/>
        <p:txBody>
          <a:bodyPr/>
          <a:lstStyle/>
          <a:p>
            <a:fld id="{00E1BD4A-1F92-B644-A197-6FBAF79CDEE2}" type="slidenum">
              <a:rPr lang="en-NL" smtClean="0"/>
              <a:t>2</a:t>
            </a:fld>
            <a:endParaRPr lang="en-NL"/>
          </a:p>
        </p:txBody>
      </p:sp>
    </p:spTree>
    <p:extLst>
      <p:ext uri="{BB962C8B-B14F-4D97-AF65-F5344CB8AC3E}">
        <p14:creationId xmlns:p14="http://schemas.microsoft.com/office/powerpoint/2010/main" val="39206707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ordered Name Game Card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5D2426B-2755-719C-B9D1-5A4D07AC6BB7}"/>
              </a:ext>
            </a:extLst>
          </p:cNvPr>
          <p:cNvSpPr/>
          <p:nvPr/>
        </p:nvSpPr>
        <p:spPr>
          <a:xfrm>
            <a:off x="750943" y="2018304"/>
            <a:ext cx="5575042"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728522"/>
            <a:ext cx="4161879"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18" name="Picture 17" descr="A picture containing food, drawing&#10;&#10;Description automatically generated">
            <a:extLst>
              <a:ext uri="{FF2B5EF4-FFF2-40B4-BE49-F238E27FC236}">
                <a16:creationId xmlns:a16="http://schemas.microsoft.com/office/drawing/2014/main" id="{556B4EFA-19EB-4EC3-891E-E2000952E6A6}"/>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3" name="Picture 2" descr="A picture containing text, clipart&#10;&#10;Description automatically generated">
            <a:extLst>
              <a:ext uri="{FF2B5EF4-FFF2-40B4-BE49-F238E27FC236}">
                <a16:creationId xmlns:a16="http://schemas.microsoft.com/office/drawing/2014/main" id="{20127F10-C01A-99B5-4015-937C7F13B099}"/>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2" name="Picture 1" descr="A picture containing food, drawing&#10;&#10;Description automatically generated">
            <a:extLst>
              <a:ext uri="{FF2B5EF4-FFF2-40B4-BE49-F238E27FC236}">
                <a16:creationId xmlns:a16="http://schemas.microsoft.com/office/drawing/2014/main" id="{1F1268E1-CC0B-E5D6-5468-CD05DCBB7FD7}"/>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44824665-FEDC-5D64-F52D-6989375DFB86}"/>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673CF952-ED1E-FFF1-E745-1DF583E436DD}"/>
              </a:ext>
            </a:extLst>
          </p:cNvPr>
          <p:cNvSpPr txBox="1"/>
          <p:nvPr/>
        </p:nvSpPr>
        <p:spPr>
          <a:xfrm>
            <a:off x="670095" y="605065"/>
            <a:ext cx="6030852" cy="4124085"/>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Schwartz</a:t>
            </a:r>
          </a:p>
          <a:p>
            <a:pPr>
              <a:lnSpc>
                <a:spcPts val="10200"/>
              </a:lnSpc>
            </a:pPr>
            <a:r>
              <a:rPr lang="nl-NL" sz="9600" dirty="0">
                <a:solidFill>
                  <a:schemeClr val="bg1"/>
                </a:solidFill>
                <a:latin typeface="American Captain" pitchFamily="2" charset="77"/>
              </a:rPr>
              <a:t>Universal </a:t>
            </a:r>
            <a:r>
              <a:rPr lang="nl-NL" sz="9600" dirty="0" err="1">
                <a:solidFill>
                  <a:schemeClr val="bg1"/>
                </a:solidFill>
                <a:latin typeface="American Captain" pitchFamily="2" charset="77"/>
              </a:rPr>
              <a:t>Values</a:t>
            </a:r>
            <a:endParaRPr lang="en-NL" sz="9600" dirty="0">
              <a:solidFill>
                <a:schemeClr val="bg1"/>
              </a:solidFill>
              <a:latin typeface="American Captain" pitchFamily="2" charset="77"/>
            </a:endParaRPr>
          </a:p>
        </p:txBody>
      </p:sp>
    </p:spTree>
    <p:extLst>
      <p:ext uri="{BB962C8B-B14F-4D97-AF65-F5344CB8AC3E}">
        <p14:creationId xmlns:p14="http://schemas.microsoft.com/office/powerpoint/2010/main" val="2350041464"/>
      </p:ext>
    </p:extLst>
  </p:cSld>
  <p:clrMapOvr>
    <a:masterClrMapping/>
  </p:clrMapOvr>
  <p:extLst>
    <p:ext uri="{DCECCB84-F9BA-43D5-87BE-67443E8EF086}">
      <p15:sldGuideLst xmlns:p15="http://schemas.microsoft.com/office/powerpoint/2012/main">
        <p15:guide id="1" pos="2449">
          <p15:clr>
            <a:srgbClr val="FBAE40"/>
          </p15:clr>
        </p15:guide>
        <p15:guide id="2" pos="4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ordered Title Card Circl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2D1AC1-27FE-2010-F645-D8A6C34BEF54}"/>
              </a:ext>
            </a:extLst>
          </p:cNvPr>
          <p:cNvGrpSpPr/>
          <p:nvPr/>
        </p:nvGrpSpPr>
        <p:grpSpPr>
          <a:xfrm>
            <a:off x="-206239" y="759388"/>
            <a:ext cx="467777" cy="3969283"/>
            <a:chOff x="-223173" y="759388"/>
            <a:chExt cx="467777" cy="3969283"/>
          </a:xfrm>
        </p:grpSpPr>
        <p:sp>
          <p:nvSpPr>
            <p:cNvPr id="6" name="Oval 5">
              <a:extLst>
                <a:ext uri="{FF2B5EF4-FFF2-40B4-BE49-F238E27FC236}">
                  <a16:creationId xmlns:a16="http://schemas.microsoft.com/office/drawing/2014/main" id="{D9223210-CDC6-2A1E-25E4-F64B463E9F49}"/>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Oval 6">
              <a:extLst>
                <a:ext uri="{FF2B5EF4-FFF2-40B4-BE49-F238E27FC236}">
                  <a16:creationId xmlns:a16="http://schemas.microsoft.com/office/drawing/2014/main" id="{FF2CB8F9-BD1E-FD42-35E6-8CDBE392E5F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Oval 7">
              <a:extLst>
                <a:ext uri="{FF2B5EF4-FFF2-40B4-BE49-F238E27FC236}">
                  <a16:creationId xmlns:a16="http://schemas.microsoft.com/office/drawing/2014/main" id="{FC320A38-5C7B-1D37-9AD8-D193CB1084AD}"/>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Oval 8">
              <a:extLst>
                <a:ext uri="{FF2B5EF4-FFF2-40B4-BE49-F238E27FC236}">
                  <a16:creationId xmlns:a16="http://schemas.microsoft.com/office/drawing/2014/main" id="{96CBF34A-464E-13C3-9974-42EB69EC863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Oval 9">
              <a:extLst>
                <a:ext uri="{FF2B5EF4-FFF2-40B4-BE49-F238E27FC236}">
                  <a16:creationId xmlns:a16="http://schemas.microsoft.com/office/drawing/2014/main" id="{5C3C8325-D899-EDD7-A8BD-947B8B24BBA8}"/>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Oval 10">
              <a:extLst>
                <a:ext uri="{FF2B5EF4-FFF2-40B4-BE49-F238E27FC236}">
                  <a16:creationId xmlns:a16="http://schemas.microsoft.com/office/drawing/2014/main" id="{38722114-D653-DC26-7DAE-A8FB82C7978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Oval 11">
              <a:extLst>
                <a:ext uri="{FF2B5EF4-FFF2-40B4-BE49-F238E27FC236}">
                  <a16:creationId xmlns:a16="http://schemas.microsoft.com/office/drawing/2014/main" id="{1AC61B78-F449-C925-3546-A1B34B23F8DD}"/>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C08AB430-285E-06A3-1B84-8BC6AFAAC278}"/>
              </a:ext>
            </a:extLst>
          </p:cNvPr>
          <p:cNvGrpSpPr/>
          <p:nvPr/>
        </p:nvGrpSpPr>
        <p:grpSpPr>
          <a:xfrm>
            <a:off x="7524752" y="787133"/>
            <a:ext cx="467777" cy="3969283"/>
            <a:chOff x="-223173" y="759388"/>
            <a:chExt cx="467777" cy="3969283"/>
          </a:xfrm>
        </p:grpSpPr>
        <p:sp>
          <p:nvSpPr>
            <p:cNvPr id="14" name="Oval 13">
              <a:extLst>
                <a:ext uri="{FF2B5EF4-FFF2-40B4-BE49-F238E27FC236}">
                  <a16:creationId xmlns:a16="http://schemas.microsoft.com/office/drawing/2014/main" id="{FF92835C-2A27-77D9-F093-70DFA1359E50}"/>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Oval 14">
              <a:extLst>
                <a:ext uri="{FF2B5EF4-FFF2-40B4-BE49-F238E27FC236}">
                  <a16:creationId xmlns:a16="http://schemas.microsoft.com/office/drawing/2014/main" id="{E7092B30-E7AA-D312-0199-BDCA540FDEC4}"/>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Oval 15">
              <a:extLst>
                <a:ext uri="{FF2B5EF4-FFF2-40B4-BE49-F238E27FC236}">
                  <a16:creationId xmlns:a16="http://schemas.microsoft.com/office/drawing/2014/main" id="{DFD6FEAB-AE72-B4D1-9774-1EDA925B35DE}"/>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Oval 16">
              <a:extLst>
                <a:ext uri="{FF2B5EF4-FFF2-40B4-BE49-F238E27FC236}">
                  <a16:creationId xmlns:a16="http://schemas.microsoft.com/office/drawing/2014/main" id="{9F171CDC-C8D8-9B2F-E918-9AD543AC9CA7}"/>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Oval 17">
              <a:extLst>
                <a:ext uri="{FF2B5EF4-FFF2-40B4-BE49-F238E27FC236}">
                  <a16:creationId xmlns:a16="http://schemas.microsoft.com/office/drawing/2014/main" id="{D64FC999-98B3-E3DC-3FBB-9BD47D95E87D}"/>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Oval 18">
              <a:extLst>
                <a:ext uri="{FF2B5EF4-FFF2-40B4-BE49-F238E27FC236}">
                  <a16:creationId xmlns:a16="http://schemas.microsoft.com/office/drawing/2014/main" id="{6EC3659D-191A-91FA-C180-9FDAECC009B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Oval 19">
              <a:extLst>
                <a:ext uri="{FF2B5EF4-FFF2-40B4-BE49-F238E27FC236}">
                  <a16:creationId xmlns:a16="http://schemas.microsoft.com/office/drawing/2014/main" id="{F77C22EA-226D-7266-F96E-D3C80948A222}"/>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3FFC277E-B53B-969F-6CEC-2BDE32AF817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182C473E-EE1A-4EA4-8F39-26D733C3B28F}"/>
              </a:ext>
            </a:extLst>
          </p:cNvPr>
          <p:cNvGrpSpPr/>
          <p:nvPr/>
        </p:nvGrpSpPr>
        <p:grpSpPr>
          <a:xfrm>
            <a:off x="-206239" y="759388"/>
            <a:ext cx="467777" cy="3969283"/>
            <a:chOff x="-223173" y="759388"/>
            <a:chExt cx="467777" cy="3969283"/>
          </a:xfrm>
        </p:grpSpPr>
        <p:sp>
          <p:nvSpPr>
            <p:cNvPr id="4" name="Oval 3">
              <a:extLst>
                <a:ext uri="{FF2B5EF4-FFF2-40B4-BE49-F238E27FC236}">
                  <a16:creationId xmlns:a16="http://schemas.microsoft.com/office/drawing/2014/main" id="{53F7F88D-7897-E1EC-7F64-AE2676980DC4}"/>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Oval 4">
              <a:extLst>
                <a:ext uri="{FF2B5EF4-FFF2-40B4-BE49-F238E27FC236}">
                  <a16:creationId xmlns:a16="http://schemas.microsoft.com/office/drawing/2014/main" id="{986D3A83-6327-1113-B76F-89A5F06B610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Oval 21">
              <a:extLst>
                <a:ext uri="{FF2B5EF4-FFF2-40B4-BE49-F238E27FC236}">
                  <a16:creationId xmlns:a16="http://schemas.microsoft.com/office/drawing/2014/main" id="{EEFB9605-1F29-6BCD-DAED-81DE27C1DF63}"/>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Oval 22">
              <a:extLst>
                <a:ext uri="{FF2B5EF4-FFF2-40B4-BE49-F238E27FC236}">
                  <a16:creationId xmlns:a16="http://schemas.microsoft.com/office/drawing/2014/main" id="{BD1ACDA6-E2B9-040D-D784-BBC71CA71EEA}"/>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Oval 23">
              <a:extLst>
                <a:ext uri="{FF2B5EF4-FFF2-40B4-BE49-F238E27FC236}">
                  <a16:creationId xmlns:a16="http://schemas.microsoft.com/office/drawing/2014/main" id="{77B9AC76-99A3-C652-216C-B5D053AC2ED7}"/>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Oval 24">
              <a:extLst>
                <a:ext uri="{FF2B5EF4-FFF2-40B4-BE49-F238E27FC236}">
                  <a16:creationId xmlns:a16="http://schemas.microsoft.com/office/drawing/2014/main" id="{491FC4BA-0F5E-37E6-B7EB-175E0EFFA063}"/>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Oval 25">
              <a:extLst>
                <a:ext uri="{FF2B5EF4-FFF2-40B4-BE49-F238E27FC236}">
                  <a16:creationId xmlns:a16="http://schemas.microsoft.com/office/drawing/2014/main" id="{376070CA-B7AE-58E7-D79B-87D08E55FBC4}"/>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0B7C29D0-99E2-9F6A-A2EC-B1C11B13D7D9}"/>
              </a:ext>
            </a:extLst>
          </p:cNvPr>
          <p:cNvGrpSpPr/>
          <p:nvPr/>
        </p:nvGrpSpPr>
        <p:grpSpPr>
          <a:xfrm>
            <a:off x="7524752" y="787133"/>
            <a:ext cx="467777" cy="3969283"/>
            <a:chOff x="-223173" y="759388"/>
            <a:chExt cx="467777" cy="3969283"/>
          </a:xfrm>
        </p:grpSpPr>
        <p:sp>
          <p:nvSpPr>
            <p:cNvPr id="28" name="Oval 27">
              <a:extLst>
                <a:ext uri="{FF2B5EF4-FFF2-40B4-BE49-F238E27FC236}">
                  <a16:creationId xmlns:a16="http://schemas.microsoft.com/office/drawing/2014/main" id="{01D8CCDB-A8FA-8031-CED9-F1C93C1F3308}"/>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Oval 28">
              <a:extLst>
                <a:ext uri="{FF2B5EF4-FFF2-40B4-BE49-F238E27FC236}">
                  <a16:creationId xmlns:a16="http://schemas.microsoft.com/office/drawing/2014/main" id="{6555CC4E-58A9-347A-D4D1-B6A8D9B3E4A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Oval 29">
              <a:extLst>
                <a:ext uri="{FF2B5EF4-FFF2-40B4-BE49-F238E27FC236}">
                  <a16:creationId xmlns:a16="http://schemas.microsoft.com/office/drawing/2014/main" id="{E4D8641D-D908-96AB-A912-961D791D64C4}"/>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Oval 30">
              <a:extLst>
                <a:ext uri="{FF2B5EF4-FFF2-40B4-BE49-F238E27FC236}">
                  <a16:creationId xmlns:a16="http://schemas.microsoft.com/office/drawing/2014/main" id="{7F6AE986-7A5F-3A1A-6BEB-34D18ACC399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Oval 31">
              <a:extLst>
                <a:ext uri="{FF2B5EF4-FFF2-40B4-BE49-F238E27FC236}">
                  <a16:creationId xmlns:a16="http://schemas.microsoft.com/office/drawing/2014/main" id="{43A29EB3-3CDA-35CC-DFDB-E80AA153B7CA}"/>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Oval 32">
              <a:extLst>
                <a:ext uri="{FF2B5EF4-FFF2-40B4-BE49-F238E27FC236}">
                  <a16:creationId xmlns:a16="http://schemas.microsoft.com/office/drawing/2014/main" id="{118E709B-7164-1891-3101-F07892C4DD86}"/>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Oval 33">
              <a:extLst>
                <a:ext uri="{FF2B5EF4-FFF2-40B4-BE49-F238E27FC236}">
                  <a16:creationId xmlns:a16="http://schemas.microsoft.com/office/drawing/2014/main" id="{3978FCF8-0312-7DB0-8155-156179208EA7}"/>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34690198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ordered Title Card Squar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47CDE47-A247-B4D9-6DAE-1A0561CE28D7}"/>
              </a:ext>
            </a:extLst>
          </p:cNvPr>
          <p:cNvGrpSpPr/>
          <p:nvPr/>
        </p:nvGrpSpPr>
        <p:grpSpPr>
          <a:xfrm>
            <a:off x="-214266" y="846908"/>
            <a:ext cx="428531" cy="3849734"/>
            <a:chOff x="-211217" y="823607"/>
            <a:chExt cx="428531" cy="3849734"/>
          </a:xfrm>
        </p:grpSpPr>
        <p:sp>
          <p:nvSpPr>
            <p:cNvPr id="6" name="Rounded Rectangle 5">
              <a:extLst>
                <a:ext uri="{FF2B5EF4-FFF2-40B4-BE49-F238E27FC236}">
                  <a16:creationId xmlns:a16="http://schemas.microsoft.com/office/drawing/2014/main" id="{AEBE7EDF-B153-09AC-7EAF-E22FA54E4732}"/>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Rounded Rectangle 6">
              <a:extLst>
                <a:ext uri="{FF2B5EF4-FFF2-40B4-BE49-F238E27FC236}">
                  <a16:creationId xmlns:a16="http://schemas.microsoft.com/office/drawing/2014/main" id="{0E136EA9-427D-FB1F-0AF7-5D099906298D}"/>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Rounded Rectangle 7">
              <a:extLst>
                <a:ext uri="{FF2B5EF4-FFF2-40B4-BE49-F238E27FC236}">
                  <a16:creationId xmlns:a16="http://schemas.microsoft.com/office/drawing/2014/main" id="{731D2881-BB10-5ECA-BDCF-414C13EEC22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Rounded Rectangle 8">
              <a:extLst>
                <a:ext uri="{FF2B5EF4-FFF2-40B4-BE49-F238E27FC236}">
                  <a16:creationId xmlns:a16="http://schemas.microsoft.com/office/drawing/2014/main" id="{BE8A130E-7DED-F6D0-1EC3-A1D621A6E5F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Rounded Rectangle 9">
              <a:extLst>
                <a:ext uri="{FF2B5EF4-FFF2-40B4-BE49-F238E27FC236}">
                  <a16:creationId xmlns:a16="http://schemas.microsoft.com/office/drawing/2014/main" id="{602EF693-0715-F65E-A4AB-82C5AF656806}"/>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Rounded Rectangle 10">
              <a:extLst>
                <a:ext uri="{FF2B5EF4-FFF2-40B4-BE49-F238E27FC236}">
                  <a16:creationId xmlns:a16="http://schemas.microsoft.com/office/drawing/2014/main" id="{329037B4-1885-5B44-A62D-23025EAA9D76}"/>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Rounded Rectangle 11">
              <a:extLst>
                <a:ext uri="{FF2B5EF4-FFF2-40B4-BE49-F238E27FC236}">
                  <a16:creationId xmlns:a16="http://schemas.microsoft.com/office/drawing/2014/main" id="{413DAAC8-A447-EFD4-58A8-03CA2FB74725}"/>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6AD7A663-55D3-8A74-1F85-FC07DC16C605}"/>
              </a:ext>
            </a:extLst>
          </p:cNvPr>
          <p:cNvGrpSpPr/>
          <p:nvPr/>
        </p:nvGrpSpPr>
        <p:grpSpPr>
          <a:xfrm>
            <a:off x="7544375" y="846908"/>
            <a:ext cx="428531" cy="3849734"/>
            <a:chOff x="-211217" y="823607"/>
            <a:chExt cx="428531" cy="3849734"/>
          </a:xfrm>
        </p:grpSpPr>
        <p:sp>
          <p:nvSpPr>
            <p:cNvPr id="14" name="Rounded Rectangle 13">
              <a:extLst>
                <a:ext uri="{FF2B5EF4-FFF2-40B4-BE49-F238E27FC236}">
                  <a16:creationId xmlns:a16="http://schemas.microsoft.com/office/drawing/2014/main" id="{67F0A7CA-905F-8431-6DCB-0D512084B587}"/>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ounded Rectangle 14">
              <a:extLst>
                <a:ext uri="{FF2B5EF4-FFF2-40B4-BE49-F238E27FC236}">
                  <a16:creationId xmlns:a16="http://schemas.microsoft.com/office/drawing/2014/main" id="{71C05A53-A18F-864C-825D-B9C21E472182}"/>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Rounded Rectangle 15">
              <a:extLst>
                <a:ext uri="{FF2B5EF4-FFF2-40B4-BE49-F238E27FC236}">
                  <a16:creationId xmlns:a16="http://schemas.microsoft.com/office/drawing/2014/main" id="{A1A99929-70D9-CB3A-3064-03CFBD459C2E}"/>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Rounded Rectangle 16">
              <a:extLst>
                <a:ext uri="{FF2B5EF4-FFF2-40B4-BE49-F238E27FC236}">
                  <a16:creationId xmlns:a16="http://schemas.microsoft.com/office/drawing/2014/main" id="{840BF7CC-57C8-2ADD-20B6-D6377A9DDBE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Rounded Rectangle 17">
              <a:extLst>
                <a:ext uri="{FF2B5EF4-FFF2-40B4-BE49-F238E27FC236}">
                  <a16:creationId xmlns:a16="http://schemas.microsoft.com/office/drawing/2014/main" id="{484A5FB4-87F1-479D-1374-21A8A5160BA4}"/>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Rounded Rectangle 18">
              <a:extLst>
                <a:ext uri="{FF2B5EF4-FFF2-40B4-BE49-F238E27FC236}">
                  <a16:creationId xmlns:a16="http://schemas.microsoft.com/office/drawing/2014/main" id="{82751413-3C26-9B72-2C76-FD2FCAAB78D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Rounded Rectangle 19">
              <a:extLst>
                <a:ext uri="{FF2B5EF4-FFF2-40B4-BE49-F238E27FC236}">
                  <a16:creationId xmlns:a16="http://schemas.microsoft.com/office/drawing/2014/main" id="{7CD065E2-72DF-2B16-0E3C-E4EAD26FDB49}"/>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E10EE069-10A3-459D-27CB-66666B780CB4}"/>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48E35F68-6F41-66A7-3DC5-78A514F8956B}"/>
              </a:ext>
            </a:extLst>
          </p:cNvPr>
          <p:cNvGrpSpPr/>
          <p:nvPr/>
        </p:nvGrpSpPr>
        <p:grpSpPr>
          <a:xfrm>
            <a:off x="-214266" y="846908"/>
            <a:ext cx="428531" cy="3849734"/>
            <a:chOff x="-211217" y="823607"/>
            <a:chExt cx="428531" cy="3849734"/>
          </a:xfrm>
        </p:grpSpPr>
        <p:sp>
          <p:nvSpPr>
            <p:cNvPr id="4" name="Rounded Rectangle 3">
              <a:extLst>
                <a:ext uri="{FF2B5EF4-FFF2-40B4-BE49-F238E27FC236}">
                  <a16:creationId xmlns:a16="http://schemas.microsoft.com/office/drawing/2014/main" id="{8CA8BE51-183A-2F07-0B1B-24B20332B6BE}"/>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ounded Rectangle 4">
              <a:extLst>
                <a:ext uri="{FF2B5EF4-FFF2-40B4-BE49-F238E27FC236}">
                  <a16:creationId xmlns:a16="http://schemas.microsoft.com/office/drawing/2014/main" id="{B3C974BE-D218-805B-7088-B33D970B91F4}"/>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Rounded Rectangle 21">
              <a:extLst>
                <a:ext uri="{FF2B5EF4-FFF2-40B4-BE49-F238E27FC236}">
                  <a16:creationId xmlns:a16="http://schemas.microsoft.com/office/drawing/2014/main" id="{A61B9250-01C0-A54A-A7E1-CB34A474E3C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Rounded Rectangle 22">
              <a:extLst>
                <a:ext uri="{FF2B5EF4-FFF2-40B4-BE49-F238E27FC236}">
                  <a16:creationId xmlns:a16="http://schemas.microsoft.com/office/drawing/2014/main" id="{7AA67AB4-1996-EE35-C5DD-D9DF37C4D8F5}"/>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Rounded Rectangle 23">
              <a:extLst>
                <a:ext uri="{FF2B5EF4-FFF2-40B4-BE49-F238E27FC236}">
                  <a16:creationId xmlns:a16="http://schemas.microsoft.com/office/drawing/2014/main" id="{75A0C465-45F5-9EA9-C818-BEA039F9B373}"/>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Rounded Rectangle 24">
              <a:extLst>
                <a:ext uri="{FF2B5EF4-FFF2-40B4-BE49-F238E27FC236}">
                  <a16:creationId xmlns:a16="http://schemas.microsoft.com/office/drawing/2014/main" id="{7B838386-1DC4-8C37-D58E-75A870ACEB2C}"/>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Rounded Rectangle 25">
              <a:extLst>
                <a:ext uri="{FF2B5EF4-FFF2-40B4-BE49-F238E27FC236}">
                  <a16:creationId xmlns:a16="http://schemas.microsoft.com/office/drawing/2014/main" id="{B20760EB-63FE-51CF-6FF4-4C9C6AF4CFA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8F5663F5-BF2F-955E-E1E5-245170AF1E22}"/>
              </a:ext>
            </a:extLst>
          </p:cNvPr>
          <p:cNvGrpSpPr/>
          <p:nvPr/>
        </p:nvGrpSpPr>
        <p:grpSpPr>
          <a:xfrm>
            <a:off x="7544375" y="846908"/>
            <a:ext cx="428531" cy="3849734"/>
            <a:chOff x="-211217" y="823607"/>
            <a:chExt cx="428531" cy="3849734"/>
          </a:xfrm>
        </p:grpSpPr>
        <p:sp>
          <p:nvSpPr>
            <p:cNvPr id="28" name="Rounded Rectangle 27">
              <a:extLst>
                <a:ext uri="{FF2B5EF4-FFF2-40B4-BE49-F238E27FC236}">
                  <a16:creationId xmlns:a16="http://schemas.microsoft.com/office/drawing/2014/main" id="{8AE19D08-CDAB-8954-6129-0F83AF6E6388}"/>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Rounded Rectangle 28">
              <a:extLst>
                <a:ext uri="{FF2B5EF4-FFF2-40B4-BE49-F238E27FC236}">
                  <a16:creationId xmlns:a16="http://schemas.microsoft.com/office/drawing/2014/main" id="{0BF0F205-CD2D-9766-1999-6391F437C6B5}"/>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Rounded Rectangle 29">
              <a:extLst>
                <a:ext uri="{FF2B5EF4-FFF2-40B4-BE49-F238E27FC236}">
                  <a16:creationId xmlns:a16="http://schemas.microsoft.com/office/drawing/2014/main" id="{4ACDF134-3501-BD70-FD9F-FD81418F3B81}"/>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Rounded Rectangle 30">
              <a:extLst>
                <a:ext uri="{FF2B5EF4-FFF2-40B4-BE49-F238E27FC236}">
                  <a16:creationId xmlns:a16="http://schemas.microsoft.com/office/drawing/2014/main" id="{68432012-B56E-25F4-337A-44DB945E85D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Rounded Rectangle 31">
              <a:extLst>
                <a:ext uri="{FF2B5EF4-FFF2-40B4-BE49-F238E27FC236}">
                  <a16:creationId xmlns:a16="http://schemas.microsoft.com/office/drawing/2014/main" id="{BA62EE74-5103-C521-A918-3642C754ED69}"/>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Rounded Rectangle 32">
              <a:extLst>
                <a:ext uri="{FF2B5EF4-FFF2-40B4-BE49-F238E27FC236}">
                  <a16:creationId xmlns:a16="http://schemas.microsoft.com/office/drawing/2014/main" id="{5B9E8AFE-C11E-A838-7A2E-7B0D463715C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Rounded Rectangle 33">
              <a:extLst>
                <a:ext uri="{FF2B5EF4-FFF2-40B4-BE49-F238E27FC236}">
                  <a16:creationId xmlns:a16="http://schemas.microsoft.com/office/drawing/2014/main" id="{B8F63335-A6DB-8E92-BBC8-3B640379893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15298178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ordered Title Card Sun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6F3569-BABD-E488-57B8-7BF7B580BBA9}"/>
              </a:ext>
            </a:extLst>
          </p:cNvPr>
          <p:cNvGrpSpPr/>
          <p:nvPr/>
        </p:nvGrpSpPr>
        <p:grpSpPr>
          <a:xfrm>
            <a:off x="7477605" y="902073"/>
            <a:ext cx="562071" cy="3739403"/>
            <a:chOff x="-274986" y="1188204"/>
            <a:chExt cx="562071" cy="3739403"/>
          </a:xfrm>
        </p:grpSpPr>
        <p:sp>
          <p:nvSpPr>
            <p:cNvPr id="6" name="Sun 5">
              <a:extLst>
                <a:ext uri="{FF2B5EF4-FFF2-40B4-BE49-F238E27FC236}">
                  <a16:creationId xmlns:a16="http://schemas.microsoft.com/office/drawing/2014/main" id="{7EE67E77-65A0-F7ED-58B5-76D9651D17AC}"/>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7" name="Sun 6">
              <a:extLst>
                <a:ext uri="{FF2B5EF4-FFF2-40B4-BE49-F238E27FC236}">
                  <a16:creationId xmlns:a16="http://schemas.microsoft.com/office/drawing/2014/main" id="{E36972B0-18D4-4D4F-9D10-BCC1E6E3D075}"/>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8" name="Sun 7">
              <a:extLst>
                <a:ext uri="{FF2B5EF4-FFF2-40B4-BE49-F238E27FC236}">
                  <a16:creationId xmlns:a16="http://schemas.microsoft.com/office/drawing/2014/main" id="{8664689A-D5D8-723D-FC37-282E68D7193F}"/>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9" name="Sun 8">
              <a:extLst>
                <a:ext uri="{FF2B5EF4-FFF2-40B4-BE49-F238E27FC236}">
                  <a16:creationId xmlns:a16="http://schemas.microsoft.com/office/drawing/2014/main" id="{3B1F17E8-7E1B-93E9-9B7E-574460CF976C}"/>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0" name="Sun 9">
              <a:extLst>
                <a:ext uri="{FF2B5EF4-FFF2-40B4-BE49-F238E27FC236}">
                  <a16:creationId xmlns:a16="http://schemas.microsoft.com/office/drawing/2014/main" id="{AF396964-0035-C7CB-589E-86C29DC6F726}"/>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1" name="Sun 10">
              <a:extLst>
                <a:ext uri="{FF2B5EF4-FFF2-40B4-BE49-F238E27FC236}">
                  <a16:creationId xmlns:a16="http://schemas.microsoft.com/office/drawing/2014/main" id="{286184B9-027C-9D7D-2C82-7DE8364D8284}"/>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12" name="Group 11">
            <a:extLst>
              <a:ext uri="{FF2B5EF4-FFF2-40B4-BE49-F238E27FC236}">
                <a16:creationId xmlns:a16="http://schemas.microsoft.com/office/drawing/2014/main" id="{B59079E1-6409-FBDA-2483-0881CCABA53A}"/>
              </a:ext>
            </a:extLst>
          </p:cNvPr>
          <p:cNvGrpSpPr/>
          <p:nvPr/>
        </p:nvGrpSpPr>
        <p:grpSpPr>
          <a:xfrm>
            <a:off x="-264102" y="917460"/>
            <a:ext cx="562071" cy="3739403"/>
            <a:chOff x="-274986" y="1188204"/>
            <a:chExt cx="562071" cy="3739403"/>
          </a:xfrm>
        </p:grpSpPr>
        <p:sp>
          <p:nvSpPr>
            <p:cNvPr id="13" name="Sun 12">
              <a:extLst>
                <a:ext uri="{FF2B5EF4-FFF2-40B4-BE49-F238E27FC236}">
                  <a16:creationId xmlns:a16="http://schemas.microsoft.com/office/drawing/2014/main" id="{1B8768D7-F6A9-F500-F1D2-061E08507322}"/>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4" name="Sun 13">
              <a:extLst>
                <a:ext uri="{FF2B5EF4-FFF2-40B4-BE49-F238E27FC236}">
                  <a16:creationId xmlns:a16="http://schemas.microsoft.com/office/drawing/2014/main" id="{8E3BD2BA-B683-4CE9-9977-C3E23420D484}"/>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5" name="Sun 14">
              <a:extLst>
                <a:ext uri="{FF2B5EF4-FFF2-40B4-BE49-F238E27FC236}">
                  <a16:creationId xmlns:a16="http://schemas.microsoft.com/office/drawing/2014/main" id="{4D35F4D5-333A-1E6D-0C29-2FD32742F553}"/>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6" name="Sun 15">
              <a:extLst>
                <a:ext uri="{FF2B5EF4-FFF2-40B4-BE49-F238E27FC236}">
                  <a16:creationId xmlns:a16="http://schemas.microsoft.com/office/drawing/2014/main" id="{793C110B-A53E-D3B1-325B-D11C3C9C6CFF}"/>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7" name="Sun 16">
              <a:extLst>
                <a:ext uri="{FF2B5EF4-FFF2-40B4-BE49-F238E27FC236}">
                  <a16:creationId xmlns:a16="http://schemas.microsoft.com/office/drawing/2014/main" id="{349DBFB7-765C-D632-DB16-25CEF646CBBF}"/>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8" name="Sun 17">
              <a:extLst>
                <a:ext uri="{FF2B5EF4-FFF2-40B4-BE49-F238E27FC236}">
                  <a16:creationId xmlns:a16="http://schemas.microsoft.com/office/drawing/2014/main" id="{7D97F4FF-7466-B443-D90D-E9DC54C4BA00}"/>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
        <p:nvSpPr>
          <p:cNvPr id="19" name="Text Placeholder 22">
            <a:extLst>
              <a:ext uri="{FF2B5EF4-FFF2-40B4-BE49-F238E27FC236}">
                <a16:creationId xmlns:a16="http://schemas.microsoft.com/office/drawing/2014/main" id="{E0571CD3-D8C9-7A07-6992-52A62D28C5C6}"/>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98D7B091-6FAD-681C-A74E-8F124744D7C5}"/>
              </a:ext>
            </a:extLst>
          </p:cNvPr>
          <p:cNvGrpSpPr/>
          <p:nvPr/>
        </p:nvGrpSpPr>
        <p:grpSpPr>
          <a:xfrm>
            <a:off x="7477605" y="902073"/>
            <a:ext cx="562071" cy="3739403"/>
            <a:chOff x="-274986" y="1188204"/>
            <a:chExt cx="562071" cy="3739403"/>
          </a:xfrm>
        </p:grpSpPr>
        <p:sp>
          <p:nvSpPr>
            <p:cNvPr id="4" name="Sun 3">
              <a:extLst>
                <a:ext uri="{FF2B5EF4-FFF2-40B4-BE49-F238E27FC236}">
                  <a16:creationId xmlns:a16="http://schemas.microsoft.com/office/drawing/2014/main" id="{2AB50885-3F71-9316-B384-DFCDB00CB88E}"/>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5" name="Sun 4">
              <a:extLst>
                <a:ext uri="{FF2B5EF4-FFF2-40B4-BE49-F238E27FC236}">
                  <a16:creationId xmlns:a16="http://schemas.microsoft.com/office/drawing/2014/main" id="{40B7C2B2-F8DF-8B3D-B4F8-8DFE3666A239}"/>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0" name="Sun 19">
              <a:extLst>
                <a:ext uri="{FF2B5EF4-FFF2-40B4-BE49-F238E27FC236}">
                  <a16:creationId xmlns:a16="http://schemas.microsoft.com/office/drawing/2014/main" id="{81317A45-3671-B55A-E6D1-35431C289200}"/>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1" name="Sun 20">
              <a:extLst>
                <a:ext uri="{FF2B5EF4-FFF2-40B4-BE49-F238E27FC236}">
                  <a16:creationId xmlns:a16="http://schemas.microsoft.com/office/drawing/2014/main" id="{4365B06F-EFB5-1452-B679-29DF5DCE9AC3}"/>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2" name="Sun 21">
              <a:extLst>
                <a:ext uri="{FF2B5EF4-FFF2-40B4-BE49-F238E27FC236}">
                  <a16:creationId xmlns:a16="http://schemas.microsoft.com/office/drawing/2014/main" id="{57539536-0929-621D-C08E-C7A056B37B62}"/>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3" name="Sun 22">
              <a:extLst>
                <a:ext uri="{FF2B5EF4-FFF2-40B4-BE49-F238E27FC236}">
                  <a16:creationId xmlns:a16="http://schemas.microsoft.com/office/drawing/2014/main" id="{21BBF951-98AD-CB27-CAED-DDA51B14DF62}"/>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24" name="Group 23">
            <a:extLst>
              <a:ext uri="{FF2B5EF4-FFF2-40B4-BE49-F238E27FC236}">
                <a16:creationId xmlns:a16="http://schemas.microsoft.com/office/drawing/2014/main" id="{775E4DFD-924F-3242-5C55-5300D8F6F843}"/>
              </a:ext>
            </a:extLst>
          </p:cNvPr>
          <p:cNvGrpSpPr/>
          <p:nvPr/>
        </p:nvGrpSpPr>
        <p:grpSpPr>
          <a:xfrm>
            <a:off x="-264102" y="917460"/>
            <a:ext cx="562071" cy="3739403"/>
            <a:chOff x="-274986" y="1188204"/>
            <a:chExt cx="562071" cy="3739403"/>
          </a:xfrm>
        </p:grpSpPr>
        <p:sp>
          <p:nvSpPr>
            <p:cNvPr id="25" name="Sun 24">
              <a:extLst>
                <a:ext uri="{FF2B5EF4-FFF2-40B4-BE49-F238E27FC236}">
                  <a16:creationId xmlns:a16="http://schemas.microsoft.com/office/drawing/2014/main" id="{206F9557-4E1D-96D4-7218-B42F835FF4F3}"/>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6" name="Sun 25">
              <a:extLst>
                <a:ext uri="{FF2B5EF4-FFF2-40B4-BE49-F238E27FC236}">
                  <a16:creationId xmlns:a16="http://schemas.microsoft.com/office/drawing/2014/main" id="{47927E06-76BB-D5EC-4D1D-BA67E01AB56B}"/>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7" name="Sun 26">
              <a:extLst>
                <a:ext uri="{FF2B5EF4-FFF2-40B4-BE49-F238E27FC236}">
                  <a16:creationId xmlns:a16="http://schemas.microsoft.com/office/drawing/2014/main" id="{D3AC61BA-DCA4-9D0F-F20A-9A7933F327FD}"/>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8" name="Sun 27">
              <a:extLst>
                <a:ext uri="{FF2B5EF4-FFF2-40B4-BE49-F238E27FC236}">
                  <a16:creationId xmlns:a16="http://schemas.microsoft.com/office/drawing/2014/main" id="{3AB4F342-7509-7F86-01B6-9147F51449BE}"/>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9" name="Sun 28">
              <a:extLst>
                <a:ext uri="{FF2B5EF4-FFF2-40B4-BE49-F238E27FC236}">
                  <a16:creationId xmlns:a16="http://schemas.microsoft.com/office/drawing/2014/main" id="{E508B18C-CB39-4A7F-4414-C384CCBB1C20}"/>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30" name="Sun 29">
              <a:extLst>
                <a:ext uri="{FF2B5EF4-FFF2-40B4-BE49-F238E27FC236}">
                  <a16:creationId xmlns:a16="http://schemas.microsoft.com/office/drawing/2014/main" id="{81E23968-B886-E6A1-3516-CECE53979875}"/>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Tree>
    <p:extLst>
      <p:ext uri="{BB962C8B-B14F-4D97-AF65-F5344CB8AC3E}">
        <p14:creationId xmlns:p14="http://schemas.microsoft.com/office/powerpoint/2010/main" val="18288763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ordered Title Card Inverted Triangles">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FAE93FE-BA28-E72E-B2C8-96C6D7B51B8E}"/>
              </a:ext>
            </a:extLst>
          </p:cNvPr>
          <p:cNvGrpSpPr/>
          <p:nvPr/>
        </p:nvGrpSpPr>
        <p:grpSpPr>
          <a:xfrm>
            <a:off x="-310353" y="934410"/>
            <a:ext cx="654574" cy="3707648"/>
            <a:chOff x="-334760" y="912619"/>
            <a:chExt cx="654574" cy="3707648"/>
          </a:xfrm>
        </p:grpSpPr>
        <p:sp>
          <p:nvSpPr>
            <p:cNvPr id="20" name="Triangle 3">
              <a:extLst>
                <a:ext uri="{FF2B5EF4-FFF2-40B4-BE49-F238E27FC236}">
                  <a16:creationId xmlns:a16="http://schemas.microsoft.com/office/drawing/2014/main" id="{B7099ABF-BACD-66CD-189D-C1E90060EAEC}"/>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5">
              <a:extLst>
                <a:ext uri="{FF2B5EF4-FFF2-40B4-BE49-F238E27FC236}">
                  <a16:creationId xmlns:a16="http://schemas.microsoft.com/office/drawing/2014/main" id="{6327ABA0-8198-A73D-6B41-E8B3527AAE6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6">
              <a:extLst>
                <a:ext uri="{FF2B5EF4-FFF2-40B4-BE49-F238E27FC236}">
                  <a16:creationId xmlns:a16="http://schemas.microsoft.com/office/drawing/2014/main" id="{82C76CB7-DEAE-78B2-FCCF-B8FD45C8527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7">
              <a:extLst>
                <a:ext uri="{FF2B5EF4-FFF2-40B4-BE49-F238E27FC236}">
                  <a16:creationId xmlns:a16="http://schemas.microsoft.com/office/drawing/2014/main" id="{285FF260-BFAB-FA45-6111-BFBA46D7B134}"/>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Triangle 28">
              <a:extLst>
                <a:ext uri="{FF2B5EF4-FFF2-40B4-BE49-F238E27FC236}">
                  <a16:creationId xmlns:a16="http://schemas.microsoft.com/office/drawing/2014/main" id="{85D3A30E-805D-05F5-0BAB-549D133A8859}"/>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Triangle 29">
              <a:extLst>
                <a:ext uri="{FF2B5EF4-FFF2-40B4-BE49-F238E27FC236}">
                  <a16:creationId xmlns:a16="http://schemas.microsoft.com/office/drawing/2014/main" id="{B0EBA65A-C541-37D8-B776-818D98A043A7}"/>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6" name="Group 25">
            <a:extLst>
              <a:ext uri="{FF2B5EF4-FFF2-40B4-BE49-F238E27FC236}">
                <a16:creationId xmlns:a16="http://schemas.microsoft.com/office/drawing/2014/main" id="{C6FB21FA-4E76-E726-7A5D-40D93ADA83BD}"/>
              </a:ext>
            </a:extLst>
          </p:cNvPr>
          <p:cNvGrpSpPr/>
          <p:nvPr/>
        </p:nvGrpSpPr>
        <p:grpSpPr>
          <a:xfrm>
            <a:off x="7431354" y="934409"/>
            <a:ext cx="654574" cy="3707648"/>
            <a:chOff x="-334760" y="912619"/>
            <a:chExt cx="654574" cy="3707648"/>
          </a:xfrm>
        </p:grpSpPr>
        <p:sp>
          <p:nvSpPr>
            <p:cNvPr id="27" name="Triangle 3">
              <a:extLst>
                <a:ext uri="{FF2B5EF4-FFF2-40B4-BE49-F238E27FC236}">
                  <a16:creationId xmlns:a16="http://schemas.microsoft.com/office/drawing/2014/main" id="{6BA83E5A-E570-0A82-BEC7-0686F6CD9176}"/>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5">
              <a:extLst>
                <a:ext uri="{FF2B5EF4-FFF2-40B4-BE49-F238E27FC236}">
                  <a16:creationId xmlns:a16="http://schemas.microsoft.com/office/drawing/2014/main" id="{4FF182E4-CB92-07FD-DC09-48A81F27AF37}"/>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6">
              <a:extLst>
                <a:ext uri="{FF2B5EF4-FFF2-40B4-BE49-F238E27FC236}">
                  <a16:creationId xmlns:a16="http://schemas.microsoft.com/office/drawing/2014/main" id="{506D5B7A-BAEB-FFAD-DACA-9F550C7E924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7">
              <a:extLst>
                <a:ext uri="{FF2B5EF4-FFF2-40B4-BE49-F238E27FC236}">
                  <a16:creationId xmlns:a16="http://schemas.microsoft.com/office/drawing/2014/main" id="{3CC24DEF-8EEA-890F-3CD0-CA6F23856D3D}"/>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Triangle 28">
              <a:extLst>
                <a:ext uri="{FF2B5EF4-FFF2-40B4-BE49-F238E27FC236}">
                  <a16:creationId xmlns:a16="http://schemas.microsoft.com/office/drawing/2014/main" id="{E887FAD1-C238-23EB-41B4-4F40DDF86560}"/>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Triangle 29">
              <a:extLst>
                <a:ext uri="{FF2B5EF4-FFF2-40B4-BE49-F238E27FC236}">
                  <a16:creationId xmlns:a16="http://schemas.microsoft.com/office/drawing/2014/main" id="{20291C11-201C-5A48-4F70-EB42EBA72B74}"/>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33" name="Text Placeholder 22">
            <a:extLst>
              <a:ext uri="{FF2B5EF4-FFF2-40B4-BE49-F238E27FC236}">
                <a16:creationId xmlns:a16="http://schemas.microsoft.com/office/drawing/2014/main" id="{D9A77C94-82F7-FE25-6B27-574431D6C3F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E74679B2-8EAB-224F-1119-6593CAD43E81}"/>
              </a:ext>
            </a:extLst>
          </p:cNvPr>
          <p:cNvGrpSpPr/>
          <p:nvPr/>
        </p:nvGrpSpPr>
        <p:grpSpPr>
          <a:xfrm>
            <a:off x="-310353" y="934410"/>
            <a:ext cx="654574" cy="3707648"/>
            <a:chOff x="-334760" y="912619"/>
            <a:chExt cx="654574" cy="3707648"/>
          </a:xfrm>
        </p:grpSpPr>
        <p:sp>
          <p:nvSpPr>
            <p:cNvPr id="3" name="Triangle 3">
              <a:extLst>
                <a:ext uri="{FF2B5EF4-FFF2-40B4-BE49-F238E27FC236}">
                  <a16:creationId xmlns:a16="http://schemas.microsoft.com/office/drawing/2014/main" id="{208EEAA4-D662-E524-E36F-8D5063945A3A}"/>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25">
              <a:extLst>
                <a:ext uri="{FF2B5EF4-FFF2-40B4-BE49-F238E27FC236}">
                  <a16:creationId xmlns:a16="http://schemas.microsoft.com/office/drawing/2014/main" id="{9C365D78-A413-C70A-F824-1E9851CA66E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26">
              <a:extLst>
                <a:ext uri="{FF2B5EF4-FFF2-40B4-BE49-F238E27FC236}">
                  <a16:creationId xmlns:a16="http://schemas.microsoft.com/office/drawing/2014/main" id="{4503D7B2-4994-A25B-0AE0-C6A914718F15}"/>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6" name="Triangle 27">
              <a:extLst>
                <a:ext uri="{FF2B5EF4-FFF2-40B4-BE49-F238E27FC236}">
                  <a16:creationId xmlns:a16="http://schemas.microsoft.com/office/drawing/2014/main" id="{2B5A0EB9-A3FC-246E-0122-9188DA9A8C0E}"/>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Triangle 28">
              <a:extLst>
                <a:ext uri="{FF2B5EF4-FFF2-40B4-BE49-F238E27FC236}">
                  <a16:creationId xmlns:a16="http://schemas.microsoft.com/office/drawing/2014/main" id="{A75EA991-6BF9-0376-81CA-907D6DEEC69E}"/>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29">
              <a:extLst>
                <a:ext uri="{FF2B5EF4-FFF2-40B4-BE49-F238E27FC236}">
                  <a16:creationId xmlns:a16="http://schemas.microsoft.com/office/drawing/2014/main" id="{B01AA91D-6A6E-C484-B0D8-FC6F8187917C}"/>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9" name="Group 8">
            <a:extLst>
              <a:ext uri="{FF2B5EF4-FFF2-40B4-BE49-F238E27FC236}">
                <a16:creationId xmlns:a16="http://schemas.microsoft.com/office/drawing/2014/main" id="{CE64DC4B-F528-636B-96BA-132EA0D4647C}"/>
              </a:ext>
            </a:extLst>
          </p:cNvPr>
          <p:cNvGrpSpPr/>
          <p:nvPr/>
        </p:nvGrpSpPr>
        <p:grpSpPr>
          <a:xfrm>
            <a:off x="7431354" y="934409"/>
            <a:ext cx="654574" cy="3707648"/>
            <a:chOff x="-334760" y="912619"/>
            <a:chExt cx="654574" cy="3707648"/>
          </a:xfrm>
        </p:grpSpPr>
        <p:sp>
          <p:nvSpPr>
            <p:cNvPr id="10" name="Triangle 3">
              <a:extLst>
                <a:ext uri="{FF2B5EF4-FFF2-40B4-BE49-F238E27FC236}">
                  <a16:creationId xmlns:a16="http://schemas.microsoft.com/office/drawing/2014/main" id="{3968C15E-F63A-9471-CD5D-310A6A14A24B}"/>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25">
              <a:extLst>
                <a:ext uri="{FF2B5EF4-FFF2-40B4-BE49-F238E27FC236}">
                  <a16:creationId xmlns:a16="http://schemas.microsoft.com/office/drawing/2014/main" id="{00A06B46-C9C7-49EB-1F80-959EBAFCAB5F}"/>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26">
              <a:extLst>
                <a:ext uri="{FF2B5EF4-FFF2-40B4-BE49-F238E27FC236}">
                  <a16:creationId xmlns:a16="http://schemas.microsoft.com/office/drawing/2014/main" id="{41295F3A-D8AD-AF2E-B2FF-A34543687BEB}"/>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Triangle 27">
              <a:extLst>
                <a:ext uri="{FF2B5EF4-FFF2-40B4-BE49-F238E27FC236}">
                  <a16:creationId xmlns:a16="http://schemas.microsoft.com/office/drawing/2014/main" id="{21C739F5-E66F-618D-1224-F5EF62CCC0B7}"/>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riangle 28">
              <a:extLst>
                <a:ext uri="{FF2B5EF4-FFF2-40B4-BE49-F238E27FC236}">
                  <a16:creationId xmlns:a16="http://schemas.microsoft.com/office/drawing/2014/main" id="{9DF8D2FB-8ED8-20E6-1EA4-9310B7E3770D}"/>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29">
              <a:extLst>
                <a:ext uri="{FF2B5EF4-FFF2-40B4-BE49-F238E27FC236}">
                  <a16:creationId xmlns:a16="http://schemas.microsoft.com/office/drawing/2014/main" id="{CA0BB4E4-E025-5A67-CC6B-226FF357E66F}"/>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53123873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ue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187548156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Green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3630462226"/>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acilitation instru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8FAA-897C-75AE-9936-01BDE47BB8AB}"/>
              </a:ext>
            </a:extLst>
          </p:cNvPr>
          <p:cNvSpPr>
            <a:spLocks noGrp="1"/>
          </p:cNvSpPr>
          <p:nvPr>
            <p:ph type="title" hasCustomPrompt="1"/>
          </p:nvPr>
        </p:nvSpPr>
        <p:spPr>
          <a:xfrm>
            <a:off x="203200" y="295276"/>
            <a:ext cx="3471333" cy="788458"/>
          </a:xfrm>
          <a:prstGeom prst="rect">
            <a:avLst/>
          </a:prstGeom>
        </p:spPr>
        <p:txBody>
          <a:bodyPr anchor="ctr"/>
          <a:lstStyle>
            <a:lvl1pPr algn="ctr">
              <a:defRPr sz="3830">
                <a:latin typeface="American Captain" pitchFamily="2" charset="77"/>
              </a:defRPr>
            </a:lvl1pPr>
          </a:lstStyle>
          <a:p>
            <a:r>
              <a:rPr lang="en-GB" dirty="0"/>
              <a:t>How to facilitate</a:t>
            </a:r>
            <a:endParaRPr lang="en-NL" dirty="0"/>
          </a:p>
        </p:txBody>
      </p:sp>
      <p:sp>
        <p:nvSpPr>
          <p:cNvPr id="5" name="Rectangle 4">
            <a:extLst>
              <a:ext uri="{FF2B5EF4-FFF2-40B4-BE49-F238E27FC236}">
                <a16:creationId xmlns:a16="http://schemas.microsoft.com/office/drawing/2014/main" id="{6D656C21-A90B-5492-EAE0-C8AFF33A384D}"/>
              </a:ext>
            </a:extLst>
          </p:cNvPr>
          <p:cNvSpPr/>
          <p:nvPr/>
        </p:nvSpPr>
        <p:spPr>
          <a:xfrm>
            <a:off x="4144120" y="1593045"/>
            <a:ext cx="3399726" cy="2400657"/>
          </a:xfrm>
          <a:prstGeom prst="rect">
            <a:avLst/>
          </a:prstGeom>
        </p:spPr>
        <p:txBody>
          <a:bodyPr wrap="square">
            <a:spAutoFit/>
          </a:bodyPr>
          <a:lstStyle/>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work globally with trainers in the Netherlands, United Kingdom, and Singapore. Our mission is to help professionals become awesome Scrum Facilitators by supporting Scrum Masters, Product Owners, Developers and Leaders. A Scrum Facilitator's work is based on Scrum Goals, Values &amp; Principles. A Scrum Facilitator uses these aspects to support the effective use of Scrum in their organisation.</a:t>
            </a:r>
          </a:p>
          <a:p>
            <a:pPr algn="ctr"/>
            <a:endParaRPr lang="en-GB" sz="1000" b="0" dirty="0">
              <a:latin typeface="Ubuntu Light" panose="020B0304030602030204" pitchFamily="34" charset="0"/>
            </a:endParaRPr>
          </a:p>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is partners with </a:t>
            </a:r>
            <a:r>
              <a:rPr lang="en-GB" sz="1000" b="1" dirty="0" err="1">
                <a:latin typeface="Ubuntu Light" panose="020B0304030602030204" pitchFamily="34" charset="0"/>
              </a:rPr>
              <a:t>Scrum.org</a:t>
            </a:r>
            <a:r>
              <a:rPr lang="en-GB" sz="1000" b="0" dirty="0">
                <a:latin typeface="Ubuntu Light" panose="020B0304030602030204" pitchFamily="34" charset="0"/>
              </a:rPr>
              <a:t> and </a:t>
            </a:r>
            <a:r>
              <a:rPr lang="en-GB" sz="1000" b="1" dirty="0" err="1">
                <a:latin typeface="Ubuntu Light" panose="020B0304030602030204" pitchFamily="34" charset="0"/>
              </a:rPr>
              <a:t>ProKanban.org</a:t>
            </a:r>
            <a:r>
              <a:rPr lang="en-GB" sz="1000" b="0" dirty="0">
                <a:latin typeface="Ubuntu Light" panose="020B0304030602030204" pitchFamily="34" charset="0"/>
              </a:rPr>
              <a:t>. We design all classes to maximise the learning impact and student value. Our classes are highly interactive, industry relevant and an enjoyable learning experience. Each class has two certified, knowledgeable experts with extensive real-life experience.</a:t>
            </a:r>
          </a:p>
        </p:txBody>
      </p:sp>
      <p:sp>
        <p:nvSpPr>
          <p:cNvPr id="8" name="Text Placeholder 7">
            <a:extLst>
              <a:ext uri="{FF2B5EF4-FFF2-40B4-BE49-F238E27FC236}">
                <a16:creationId xmlns:a16="http://schemas.microsoft.com/office/drawing/2014/main" id="{93186E97-3D8B-78EF-590F-E05ABFCD6F92}"/>
              </a:ext>
            </a:extLst>
          </p:cNvPr>
          <p:cNvSpPr>
            <a:spLocks noGrp="1"/>
          </p:cNvSpPr>
          <p:nvPr>
            <p:ph type="body" sz="quarter" idx="11" hasCustomPrompt="1"/>
          </p:nvPr>
        </p:nvSpPr>
        <p:spPr>
          <a:xfrm>
            <a:off x="203200" y="2472267"/>
            <a:ext cx="3471863" cy="2960158"/>
          </a:xfrm>
          <a:prstGeom prst="rect">
            <a:avLst/>
          </a:prstGeom>
        </p:spPr>
        <p:txBody>
          <a:bodyPr/>
          <a:lstStyle>
            <a:lvl1pPr algn="l">
              <a:buFont typeface="+mj-lt"/>
              <a:buAutoNum type="arabicPeriod"/>
              <a:defRPr sz="1030" b="0" i="0">
                <a:solidFill>
                  <a:schemeClr val="bg1"/>
                </a:solidFill>
                <a:latin typeface="Ubuntu Light" panose="020B0304030602030204" pitchFamily="34" charset="0"/>
              </a:defRPr>
            </a:lvl1pPr>
            <a:lvl2pPr marL="685800" indent="-228600" algn="l">
              <a:buFont typeface="+mj-lt"/>
              <a:buAutoNum type="alphaLcPeriod"/>
              <a:defRPr sz="1030" b="0" i="0">
                <a:solidFill>
                  <a:schemeClr val="bg1"/>
                </a:solidFill>
                <a:latin typeface="Ubuntu Light" panose="020B0304030602030204" pitchFamily="34" charset="0"/>
              </a:defRPr>
            </a:lvl2pPr>
            <a:lvl3pPr marL="1143000" indent="-228600" algn="l">
              <a:buFont typeface="+mj-lt"/>
              <a:buAutoNum type="alphaLcPeriod"/>
              <a:defRPr sz="1030">
                <a:solidFill>
                  <a:schemeClr val="bg1"/>
                </a:solidFill>
                <a:latin typeface="Ubuntu" panose="020B0504030602030204" pitchFamily="34" charset="0"/>
              </a:defRPr>
            </a:lvl3pPr>
            <a:lvl4pPr marL="1600200" indent="-228600" algn="l">
              <a:buFont typeface="+mj-lt"/>
              <a:buAutoNum type="alphaLcPeriod"/>
              <a:defRPr sz="1030">
                <a:solidFill>
                  <a:schemeClr val="bg1"/>
                </a:solidFill>
                <a:latin typeface="Ubuntu" panose="020B0504030602030204" pitchFamily="34" charset="0"/>
              </a:defRPr>
            </a:lvl4pPr>
            <a:lvl5pPr marL="2057400" indent="-228600" algn="l">
              <a:buFont typeface="+mj-lt"/>
              <a:buAutoNum type="alphaLcPeriod"/>
              <a:defRPr sz="1030">
                <a:solidFill>
                  <a:schemeClr val="bg1"/>
                </a:solidFill>
                <a:latin typeface="Ubuntu" panose="020B0504030602030204" pitchFamily="34" charset="0"/>
              </a:defRPr>
            </a:lvl5pPr>
          </a:lstStyle>
          <a:p>
            <a:pPr lvl="0"/>
            <a:r>
              <a:rPr lang="en-GB" dirty="0"/>
              <a:t>Facilitation Steps Go here</a:t>
            </a:r>
          </a:p>
          <a:p>
            <a:pPr lvl="1"/>
            <a:r>
              <a:rPr lang="en-GB" dirty="0"/>
              <a:t>With Optional sub-steps</a:t>
            </a:r>
          </a:p>
        </p:txBody>
      </p:sp>
      <p:sp>
        <p:nvSpPr>
          <p:cNvPr id="11" name="Text Placeholder 10">
            <a:extLst>
              <a:ext uri="{FF2B5EF4-FFF2-40B4-BE49-F238E27FC236}">
                <a16:creationId xmlns:a16="http://schemas.microsoft.com/office/drawing/2014/main" id="{38829CF1-2A09-9433-F183-49CB8CD2899A}"/>
              </a:ext>
            </a:extLst>
          </p:cNvPr>
          <p:cNvSpPr>
            <a:spLocks noGrp="1"/>
          </p:cNvSpPr>
          <p:nvPr>
            <p:ph type="body" sz="quarter" idx="12" hasCustomPrompt="1"/>
          </p:nvPr>
        </p:nvSpPr>
        <p:spPr>
          <a:xfrm>
            <a:off x="4144120" y="4711193"/>
            <a:ext cx="3323480" cy="396875"/>
          </a:xfrm>
          <a:prstGeom prst="rect">
            <a:avLst/>
          </a:prstGeom>
        </p:spPr>
        <p:txBody>
          <a:bodyPr anchor="ctr"/>
          <a:lstStyle>
            <a:lvl1pPr marL="0" indent="0" algn="ctr">
              <a:buNone/>
              <a:defRPr sz="800">
                <a:solidFill>
                  <a:schemeClr val="bg1">
                    <a:lumMod val="75000"/>
                  </a:schemeClr>
                </a:solidFill>
                <a:latin typeface="Ubuntu" panose="020B0504030602030204" pitchFamily="34" charset="0"/>
              </a:defRPr>
            </a:lvl1pPr>
            <a:lvl2pPr marL="457200" indent="0" algn="ctr">
              <a:buNone/>
              <a:defRPr sz="800">
                <a:solidFill>
                  <a:schemeClr val="bg2">
                    <a:lumMod val="75000"/>
                  </a:schemeClr>
                </a:solidFill>
                <a:latin typeface="Ubuntu" panose="020B0504030602030204" pitchFamily="34" charset="0"/>
              </a:defRPr>
            </a:lvl2pPr>
            <a:lvl3pPr marL="914400" indent="0" algn="ctr">
              <a:buNone/>
              <a:defRPr sz="800">
                <a:solidFill>
                  <a:schemeClr val="bg2">
                    <a:lumMod val="75000"/>
                  </a:schemeClr>
                </a:solidFill>
                <a:latin typeface="Ubuntu" panose="020B0504030602030204" pitchFamily="34" charset="0"/>
              </a:defRPr>
            </a:lvl3pPr>
            <a:lvl4pPr marL="1371600" indent="0" algn="ctr">
              <a:buNone/>
              <a:defRPr sz="800">
                <a:solidFill>
                  <a:schemeClr val="bg2">
                    <a:lumMod val="75000"/>
                  </a:schemeClr>
                </a:solidFill>
                <a:latin typeface="Ubuntu" panose="020B0504030602030204" pitchFamily="34" charset="0"/>
              </a:defRPr>
            </a:lvl4pPr>
            <a:lvl5pPr marL="1828800" indent="0" algn="ctr">
              <a:buNone/>
              <a:defRPr sz="800">
                <a:solidFill>
                  <a:schemeClr val="bg2">
                    <a:lumMod val="75000"/>
                  </a:schemeClr>
                </a:solidFill>
                <a:latin typeface="Ubuntu" panose="020B0504030602030204" pitchFamily="34" charset="0"/>
              </a:defRPr>
            </a:lvl5pPr>
          </a:lstStyle>
          <a:p>
            <a:pPr lvl="0"/>
            <a:r>
              <a:rPr lang="en-GB" dirty="0"/>
              <a:t>The contents of this set are licensed under CC-BY-SA-4.0 by Scrum Facilitators. Content based on material by </a:t>
            </a:r>
            <a:r>
              <a:rPr lang="en-GB" dirty="0" err="1"/>
              <a:t>Chivo.nl</a:t>
            </a:r>
            <a:r>
              <a:rPr lang="en-GB" dirty="0"/>
              <a:t> and https://</a:t>
            </a:r>
            <a:r>
              <a:rPr lang="en-GB" dirty="0" err="1"/>
              <a:t>essay.utwente.nl</a:t>
            </a:r>
            <a:r>
              <a:rPr lang="en-GB" dirty="0"/>
              <a:t>/58804/2/</a:t>
            </a:r>
            <a:r>
              <a:rPr lang="en-GB" dirty="0" err="1"/>
              <a:t>scriptie_J_Kleyweg.pdf</a:t>
            </a:r>
            <a:endParaRPr lang="en-NL" dirty="0"/>
          </a:p>
        </p:txBody>
      </p:sp>
      <p:sp>
        <p:nvSpPr>
          <p:cNvPr id="13" name="Text Placeholder 12">
            <a:extLst>
              <a:ext uri="{FF2B5EF4-FFF2-40B4-BE49-F238E27FC236}">
                <a16:creationId xmlns:a16="http://schemas.microsoft.com/office/drawing/2014/main" id="{8DE8DCB1-01DC-B1A5-626C-4A48DC170A70}"/>
              </a:ext>
            </a:extLst>
          </p:cNvPr>
          <p:cNvSpPr>
            <a:spLocks noGrp="1"/>
          </p:cNvSpPr>
          <p:nvPr>
            <p:ph type="body" sz="quarter" idx="13" hasCustomPrompt="1"/>
          </p:nvPr>
        </p:nvSpPr>
        <p:spPr>
          <a:xfrm>
            <a:off x="203200" y="1227138"/>
            <a:ext cx="3471863" cy="1244600"/>
          </a:xfrm>
          <a:prstGeom prst="rect">
            <a:avLst/>
          </a:prstGeom>
        </p:spPr>
        <p:txBody>
          <a:bodyPr/>
          <a:lstStyle>
            <a:lvl1pPr marL="0" indent="0" algn="ctr">
              <a:buNone/>
              <a:defRPr sz="1030">
                <a:solidFill>
                  <a:schemeClr val="bg1"/>
                </a:solidFill>
                <a:latin typeface="Ubuntu" panose="020B0504030602030204" pitchFamily="34" charset="0"/>
              </a:defRPr>
            </a:lvl1pPr>
            <a:lvl2pPr marL="457200" indent="0" algn="ctr">
              <a:buNone/>
              <a:defRPr sz="1030">
                <a:solidFill>
                  <a:schemeClr val="bg1"/>
                </a:solidFill>
                <a:latin typeface="Ubuntu" panose="020B0504030602030204" pitchFamily="34" charset="0"/>
              </a:defRPr>
            </a:lvl2pPr>
            <a:lvl3pPr marL="914400" indent="0" algn="ctr">
              <a:buNone/>
              <a:defRPr sz="1030">
                <a:solidFill>
                  <a:schemeClr val="bg1"/>
                </a:solidFill>
                <a:latin typeface="Ubuntu" panose="020B0504030602030204" pitchFamily="34" charset="0"/>
              </a:defRPr>
            </a:lvl3pPr>
            <a:lvl4pPr marL="1371600" indent="0" algn="ctr">
              <a:buNone/>
              <a:defRPr sz="1030">
                <a:solidFill>
                  <a:schemeClr val="bg1"/>
                </a:solidFill>
                <a:latin typeface="Ubuntu" panose="020B0504030602030204" pitchFamily="34" charset="0"/>
              </a:defRPr>
            </a:lvl4pPr>
            <a:lvl5pPr marL="1828800" indent="0" algn="ctr">
              <a:buNone/>
              <a:defRPr sz="1030">
                <a:solidFill>
                  <a:schemeClr val="bg1"/>
                </a:solidFill>
                <a:latin typeface="Ubuntu" panose="020B0504030602030204" pitchFamily="34" charset="0"/>
              </a:defRPr>
            </a:lvl5pPr>
          </a:lstStyle>
          <a:p>
            <a:pPr lvl="0"/>
            <a:r>
              <a:rPr lang="en-GB" dirty="0"/>
              <a:t>Game description goes here, including purpose and additional info</a:t>
            </a:r>
          </a:p>
        </p:txBody>
      </p:sp>
      <p:sp>
        <p:nvSpPr>
          <p:cNvPr id="16" name="TextBox 15">
            <a:extLst>
              <a:ext uri="{FF2B5EF4-FFF2-40B4-BE49-F238E27FC236}">
                <a16:creationId xmlns:a16="http://schemas.microsoft.com/office/drawing/2014/main" id="{144CF83A-1D86-328B-669F-D5145A587111}"/>
              </a:ext>
            </a:extLst>
          </p:cNvPr>
          <p:cNvSpPr txBox="1"/>
          <p:nvPr/>
        </p:nvSpPr>
        <p:spPr>
          <a:xfrm>
            <a:off x="4896817" y="5138972"/>
            <a:ext cx="1894330" cy="200055"/>
          </a:xfrm>
          <a:prstGeom prst="rect">
            <a:avLst/>
          </a:prstGeom>
          <a:noFill/>
        </p:spPr>
        <p:txBody>
          <a:bodyPr wrap="square" rtlCol="0">
            <a:spAutoFit/>
          </a:bodyPr>
          <a:lstStyle/>
          <a:p>
            <a:pPr algn="ctr"/>
            <a:r>
              <a:rPr lang="en-GB" sz="700" b="0" i="0" dirty="0" err="1">
                <a:solidFill>
                  <a:schemeClr val="bg1">
                    <a:lumMod val="50000"/>
                  </a:schemeClr>
                </a:solidFill>
                <a:latin typeface="Ubuntu Light" panose="020B0304030602030204" pitchFamily="34" charset="0"/>
              </a:rPr>
              <a:t>Scrumfacilitators.com</a:t>
            </a:r>
            <a:r>
              <a:rPr lang="en-GB" sz="700" b="0" i="0" dirty="0">
                <a:solidFill>
                  <a:schemeClr val="bg1">
                    <a:lumMod val="50000"/>
                  </a:schemeClr>
                </a:solidFill>
                <a:latin typeface="Ubuntu Light" panose="020B0304030602030204" pitchFamily="34" charset="0"/>
              </a:rPr>
              <a:t> – </a:t>
            </a:r>
            <a:r>
              <a:rPr lang="en-GB" sz="700" b="0" i="0" dirty="0" err="1">
                <a:solidFill>
                  <a:schemeClr val="bg1">
                    <a:lumMod val="50000"/>
                  </a:schemeClr>
                </a:solidFill>
                <a:latin typeface="Ubuntu Light" panose="020B0304030602030204" pitchFamily="34" charset="0"/>
              </a:rPr>
              <a:t>Tmpl</a:t>
            </a:r>
            <a:r>
              <a:rPr lang="en-GB" sz="700" b="0" i="0" dirty="0">
                <a:solidFill>
                  <a:schemeClr val="bg1">
                    <a:lumMod val="50000"/>
                  </a:schemeClr>
                </a:solidFill>
                <a:latin typeface="Ubuntu Light" panose="020B0304030602030204" pitchFamily="34" charset="0"/>
              </a:rPr>
              <a:t> 2.5</a:t>
            </a:r>
          </a:p>
        </p:txBody>
      </p:sp>
      <p:sp>
        <p:nvSpPr>
          <p:cNvPr id="3" name="Footer Placeholder 4">
            <a:extLst>
              <a:ext uri="{FF2B5EF4-FFF2-40B4-BE49-F238E27FC236}">
                <a16:creationId xmlns:a16="http://schemas.microsoft.com/office/drawing/2014/main" id="{1B1ED2FE-F9FC-6748-981A-92425B9EF257}"/>
              </a:ext>
            </a:extLst>
          </p:cNvPr>
          <p:cNvSpPr>
            <a:spLocks noGrp="1"/>
          </p:cNvSpPr>
          <p:nvPr>
            <p:ph type="ftr" sz="quarter" idx="3"/>
          </p:nvPr>
        </p:nvSpPr>
        <p:spPr>
          <a:xfrm>
            <a:off x="6608617" y="5104336"/>
            <a:ext cx="858981" cy="269954"/>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dirty="0"/>
              <a:t>V 1.0beta</a:t>
            </a:r>
            <a:endParaRPr lang="en-NL" dirty="0"/>
          </a:p>
        </p:txBody>
      </p:sp>
    </p:spTree>
    <p:extLst>
      <p:ext uri="{BB962C8B-B14F-4D97-AF65-F5344CB8AC3E}">
        <p14:creationId xmlns:p14="http://schemas.microsoft.com/office/powerpoint/2010/main" val="2015467647"/>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Orange structure BG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116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TEXT HERE</a:t>
            </a:r>
          </a:p>
        </p:txBody>
      </p:sp>
    </p:spTree>
    <p:extLst>
      <p:ext uri="{BB962C8B-B14F-4D97-AF65-F5344CB8AC3E}">
        <p14:creationId xmlns:p14="http://schemas.microsoft.com/office/powerpoint/2010/main" val="2991908811"/>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White BG Titl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accent2"/>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048528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Red BG Title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51247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ordered Name Game Card 3 line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E929FD2-BE08-DE40-F11C-DE3CAE970204}"/>
              </a:ext>
            </a:extLst>
          </p:cNvPr>
          <p:cNvSpPr/>
          <p:nvPr/>
        </p:nvSpPr>
        <p:spPr>
          <a:xfrm>
            <a:off x="750943" y="3266399"/>
            <a:ext cx="4094012"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1" y="1976739"/>
            <a:ext cx="2574150"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686957"/>
            <a:ext cx="4442030"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6" name="Picture 5" descr="A picture containing food, drawing&#10;&#10;Description automatically generated">
            <a:extLst>
              <a:ext uri="{FF2B5EF4-FFF2-40B4-BE49-F238E27FC236}">
                <a16:creationId xmlns:a16="http://schemas.microsoft.com/office/drawing/2014/main" id="{6650B800-C888-5D76-26C5-CD887FD8F3B5}"/>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2" name="Picture 1" descr="A picture containing text, clipart&#10;&#10;Description automatically generated">
            <a:extLst>
              <a:ext uri="{FF2B5EF4-FFF2-40B4-BE49-F238E27FC236}">
                <a16:creationId xmlns:a16="http://schemas.microsoft.com/office/drawing/2014/main" id="{3872E4EB-C989-58BD-CDA7-FBCF40926445}"/>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4" name="Picture 3" descr="A picture containing food, drawing&#10;&#10;Description automatically generated">
            <a:extLst>
              <a:ext uri="{FF2B5EF4-FFF2-40B4-BE49-F238E27FC236}">
                <a16:creationId xmlns:a16="http://schemas.microsoft.com/office/drawing/2014/main" id="{1C3B4F29-7368-DB99-7F80-D0A5663D7A10}"/>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E4B6AF67-A47A-650D-DAA3-C37B3DEE4961}"/>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46ABE801-8D3C-F00F-E771-77FFD4D24318}"/>
              </a:ext>
            </a:extLst>
          </p:cNvPr>
          <p:cNvSpPr txBox="1"/>
          <p:nvPr userDrawn="1"/>
        </p:nvSpPr>
        <p:spPr>
          <a:xfrm>
            <a:off x="670095" y="568489"/>
            <a:ext cx="6030852" cy="4124085"/>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Schwartz</a:t>
            </a:r>
          </a:p>
          <a:p>
            <a:pPr>
              <a:lnSpc>
                <a:spcPts val="10200"/>
              </a:lnSpc>
            </a:pPr>
            <a:r>
              <a:rPr lang="nl-NL" sz="9600" dirty="0">
                <a:solidFill>
                  <a:schemeClr val="bg1"/>
                </a:solidFill>
                <a:latin typeface="American Captain" pitchFamily="2" charset="77"/>
              </a:rPr>
              <a:t>Basis Waarden</a:t>
            </a:r>
            <a:endParaRPr lang="en-NL" sz="9600" dirty="0">
              <a:solidFill>
                <a:schemeClr val="bg1"/>
              </a:solidFill>
              <a:latin typeface="American Captain" pitchFamily="2" charset="77"/>
            </a:endParaRPr>
          </a:p>
        </p:txBody>
      </p:sp>
    </p:spTree>
    <p:extLst>
      <p:ext uri="{BB962C8B-B14F-4D97-AF65-F5344CB8AC3E}">
        <p14:creationId xmlns:p14="http://schemas.microsoft.com/office/powerpoint/2010/main" val="27698129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Green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9815842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ue BG Title Card">
    <p:bg>
      <p:bgPr>
        <a:solidFill>
          <a:srgbClr val="0070C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4806517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ue (dark)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671729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Yellow BG Title Card">
    <p:bg>
      <p:bgPr>
        <a:solidFill>
          <a:srgbClr val="FFC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7827328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urple BG Title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376939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Purple BG Title Card">
    <p:bg>
      <p:bgPr>
        <a:solidFill>
          <a:srgbClr val="C0000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7292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Purple BG Title Card">
    <p:bg>
      <p:bgPr>
        <a:solidFill>
          <a:srgbClr val="0070C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37083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6_Purple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6616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5_Purple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4849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4_Purple BG Title Card">
    <p:bg>
      <p:bgPr>
        <a:solidFill>
          <a:srgbClr val="FFC00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380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ordered Logo Small Name G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dirty="0"/>
              <a:t>V 1.0beta</a:t>
            </a:r>
            <a:endParaRPr lang="en-NL" dirty="0"/>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239E3D9A-45E8-8847-2DC2-305195314080}"/>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386476625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Purple BG Title Card">
    <p:bg>
      <p:bgPr>
        <a:solidFill>
          <a:srgbClr val="7030A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5566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Orange BG Text Card">
    <p:bg>
      <p:bgPr>
        <a:solidFill>
          <a:schemeClr val="accent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6179019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White BG Text Orang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2068574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Green BG Text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7487157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Red (Light) BG Text Card">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068129670"/>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ed BG Text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8592421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Purple BG Text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2346454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ue (Dark) BG Text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070048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White BG Text Blu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9884641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White BG Text Orang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56044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1.0beta</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50FF8BCA-60FD-AF93-2C87-968B86AD0A7D}"/>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776067645"/>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White BG Text Blu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665653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Red (light) BG Text Card w/ Name Game">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3906695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Green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1.0beta</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15C4E10E-277D-8991-1A93-4CAB8FF23EB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95562248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ordered Title Car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426297905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rdered Title Card w/ additional tex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
        <p:nvSpPr>
          <p:cNvPr id="4" name="Text Placeholder 3">
            <a:extLst>
              <a:ext uri="{FF2B5EF4-FFF2-40B4-BE49-F238E27FC236}">
                <a16:creationId xmlns:a16="http://schemas.microsoft.com/office/drawing/2014/main" id="{CD0114CE-D1DD-3DC8-82DA-595F80D07700}"/>
              </a:ext>
            </a:extLst>
          </p:cNvPr>
          <p:cNvSpPr>
            <a:spLocks noGrp="1"/>
          </p:cNvSpPr>
          <p:nvPr>
            <p:ph type="body" sz="quarter" idx="14" hasCustomPrompt="1"/>
          </p:nvPr>
        </p:nvSpPr>
        <p:spPr>
          <a:xfrm>
            <a:off x="708491" y="4465637"/>
            <a:ext cx="6372880" cy="460375"/>
          </a:xfrm>
          <a:prstGeom prst="rect">
            <a:avLst/>
          </a:prstGeom>
        </p:spPr>
        <p:txBody>
          <a:bodyPr anchor="ctr"/>
          <a:lstStyle>
            <a:lvl1pPr marL="0" indent="0" algn="ctr">
              <a:buNone/>
              <a:defRPr sz="2000">
                <a:solidFill>
                  <a:schemeClr val="bg1">
                    <a:lumMod val="50000"/>
                  </a:schemeClr>
                </a:solidFill>
                <a:latin typeface="Ubuntu" panose="020B0504030602030204" pitchFamily="34" charset="0"/>
              </a:defRPr>
            </a:lvl1pPr>
          </a:lstStyle>
          <a:p>
            <a:pPr lvl="0"/>
            <a:r>
              <a:rPr lang="en-GB" dirty="0"/>
              <a:t>Additional</a:t>
            </a:r>
            <a:r>
              <a:rPr lang="en-NL" dirty="0"/>
              <a:t> text</a:t>
            </a:r>
          </a:p>
        </p:txBody>
      </p:sp>
    </p:spTree>
    <p:extLst>
      <p:ext uri="{BB962C8B-B14F-4D97-AF65-F5344CB8AC3E}">
        <p14:creationId xmlns:p14="http://schemas.microsoft.com/office/powerpoint/2010/main" val="3689691819"/>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ordered Title Card Hexagon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4DAB9CB-C335-F6FF-D609-D13D15F4E1B3}"/>
              </a:ext>
            </a:extLst>
          </p:cNvPr>
          <p:cNvGrpSpPr/>
          <p:nvPr/>
        </p:nvGrpSpPr>
        <p:grpSpPr>
          <a:xfrm>
            <a:off x="-264610" y="944802"/>
            <a:ext cx="552540" cy="3615523"/>
            <a:chOff x="-281544" y="944802"/>
            <a:chExt cx="552540" cy="3615523"/>
          </a:xfrm>
        </p:grpSpPr>
        <p:sp>
          <p:nvSpPr>
            <p:cNvPr id="7" name="Hexagon 6">
              <a:extLst>
                <a:ext uri="{FF2B5EF4-FFF2-40B4-BE49-F238E27FC236}">
                  <a16:creationId xmlns:a16="http://schemas.microsoft.com/office/drawing/2014/main" id="{4C0576DB-05B5-BFB6-BB4A-FFE34A66BAC9}"/>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Hexagon 7">
              <a:extLst>
                <a:ext uri="{FF2B5EF4-FFF2-40B4-BE49-F238E27FC236}">
                  <a16:creationId xmlns:a16="http://schemas.microsoft.com/office/drawing/2014/main" id="{F6EC4CBB-C3F4-3A0A-EF45-4E60ED3D31EB}"/>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Hexagon 8">
              <a:extLst>
                <a:ext uri="{FF2B5EF4-FFF2-40B4-BE49-F238E27FC236}">
                  <a16:creationId xmlns:a16="http://schemas.microsoft.com/office/drawing/2014/main" id="{390B3CFF-2FED-4682-E9D6-9755FC1E1C29}"/>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Hexagon 9">
              <a:extLst>
                <a:ext uri="{FF2B5EF4-FFF2-40B4-BE49-F238E27FC236}">
                  <a16:creationId xmlns:a16="http://schemas.microsoft.com/office/drawing/2014/main" id="{76413A21-D670-DCCC-C86B-07A3AE4E7BB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Hexagon 10">
              <a:extLst>
                <a:ext uri="{FF2B5EF4-FFF2-40B4-BE49-F238E27FC236}">
                  <a16:creationId xmlns:a16="http://schemas.microsoft.com/office/drawing/2014/main" id="{BCE5F480-8D9A-D029-FF5A-77187140A097}"/>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Hexagon 11">
              <a:extLst>
                <a:ext uri="{FF2B5EF4-FFF2-40B4-BE49-F238E27FC236}">
                  <a16:creationId xmlns:a16="http://schemas.microsoft.com/office/drawing/2014/main" id="{53A9C4FB-D438-DE60-F1D2-87C7BD111B39}"/>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Hexagon 12">
              <a:extLst>
                <a:ext uri="{FF2B5EF4-FFF2-40B4-BE49-F238E27FC236}">
                  <a16:creationId xmlns:a16="http://schemas.microsoft.com/office/drawing/2014/main" id="{EF1F770B-65D0-8936-45CB-272FEE4FBC90}"/>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4" name="Group 13">
            <a:extLst>
              <a:ext uri="{FF2B5EF4-FFF2-40B4-BE49-F238E27FC236}">
                <a16:creationId xmlns:a16="http://schemas.microsoft.com/office/drawing/2014/main" id="{70CF543A-2279-3D76-D3D1-6A7E4F4B3B2F}"/>
              </a:ext>
            </a:extLst>
          </p:cNvPr>
          <p:cNvGrpSpPr/>
          <p:nvPr/>
        </p:nvGrpSpPr>
        <p:grpSpPr>
          <a:xfrm>
            <a:off x="7482371" y="944802"/>
            <a:ext cx="552540" cy="3615523"/>
            <a:chOff x="-281544" y="944802"/>
            <a:chExt cx="552540" cy="3615523"/>
          </a:xfrm>
        </p:grpSpPr>
        <p:sp>
          <p:nvSpPr>
            <p:cNvPr id="15" name="Hexagon 14">
              <a:extLst>
                <a:ext uri="{FF2B5EF4-FFF2-40B4-BE49-F238E27FC236}">
                  <a16:creationId xmlns:a16="http://schemas.microsoft.com/office/drawing/2014/main" id="{39793BBA-373D-8C73-2887-E5A5EDCB3715}"/>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Hexagon 15">
              <a:extLst>
                <a:ext uri="{FF2B5EF4-FFF2-40B4-BE49-F238E27FC236}">
                  <a16:creationId xmlns:a16="http://schemas.microsoft.com/office/drawing/2014/main" id="{1BA1B5F0-F965-3B54-A509-8BB090829398}"/>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Hexagon 16">
              <a:extLst>
                <a:ext uri="{FF2B5EF4-FFF2-40B4-BE49-F238E27FC236}">
                  <a16:creationId xmlns:a16="http://schemas.microsoft.com/office/drawing/2014/main" id="{B380CBA4-E779-4021-62FB-7AC776432C5E}"/>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Hexagon 17">
              <a:extLst>
                <a:ext uri="{FF2B5EF4-FFF2-40B4-BE49-F238E27FC236}">
                  <a16:creationId xmlns:a16="http://schemas.microsoft.com/office/drawing/2014/main" id="{D2097CE4-B77D-35EE-27FE-974165E78CE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Hexagon 18">
              <a:extLst>
                <a:ext uri="{FF2B5EF4-FFF2-40B4-BE49-F238E27FC236}">
                  <a16:creationId xmlns:a16="http://schemas.microsoft.com/office/drawing/2014/main" id="{189F7FD7-93B0-8BC3-7D15-6A4189B86D7D}"/>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Hexagon 19">
              <a:extLst>
                <a:ext uri="{FF2B5EF4-FFF2-40B4-BE49-F238E27FC236}">
                  <a16:creationId xmlns:a16="http://schemas.microsoft.com/office/drawing/2014/main" id="{4D65D9F9-5F35-FEBC-6432-56B6965556C6}"/>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Hexagon 20">
              <a:extLst>
                <a:ext uri="{FF2B5EF4-FFF2-40B4-BE49-F238E27FC236}">
                  <a16:creationId xmlns:a16="http://schemas.microsoft.com/office/drawing/2014/main" id="{7AB22D5E-EB38-01E6-3B7C-7C4B0531330B}"/>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CCB83F0-E28E-83A9-C57F-FBF5E862F000}"/>
              </a:ext>
            </a:extLst>
          </p:cNvPr>
          <p:cNvGrpSpPr/>
          <p:nvPr/>
        </p:nvGrpSpPr>
        <p:grpSpPr>
          <a:xfrm>
            <a:off x="-264610" y="944802"/>
            <a:ext cx="552540" cy="3615523"/>
            <a:chOff x="-281544" y="944802"/>
            <a:chExt cx="552540" cy="3615523"/>
          </a:xfrm>
        </p:grpSpPr>
        <p:sp>
          <p:nvSpPr>
            <p:cNvPr id="3" name="Hexagon 2">
              <a:extLst>
                <a:ext uri="{FF2B5EF4-FFF2-40B4-BE49-F238E27FC236}">
                  <a16:creationId xmlns:a16="http://schemas.microsoft.com/office/drawing/2014/main" id="{FE18D4E3-AABE-7448-3884-59B26DCB7BE1}"/>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Hexagon 3">
              <a:extLst>
                <a:ext uri="{FF2B5EF4-FFF2-40B4-BE49-F238E27FC236}">
                  <a16:creationId xmlns:a16="http://schemas.microsoft.com/office/drawing/2014/main" id="{5EB4A121-CEEA-CE3F-A330-D21776665921}"/>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Hexagon 4">
              <a:extLst>
                <a:ext uri="{FF2B5EF4-FFF2-40B4-BE49-F238E27FC236}">
                  <a16:creationId xmlns:a16="http://schemas.microsoft.com/office/drawing/2014/main" id="{1102BEAE-4DE6-D118-382C-2489C1AD1C68}"/>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Hexagon 21">
              <a:extLst>
                <a:ext uri="{FF2B5EF4-FFF2-40B4-BE49-F238E27FC236}">
                  <a16:creationId xmlns:a16="http://schemas.microsoft.com/office/drawing/2014/main" id="{E26E46D9-C534-F688-2C9D-4E2E3A959A3A}"/>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Hexagon 23">
              <a:extLst>
                <a:ext uri="{FF2B5EF4-FFF2-40B4-BE49-F238E27FC236}">
                  <a16:creationId xmlns:a16="http://schemas.microsoft.com/office/drawing/2014/main" id="{B7A736CF-E873-8180-F0A9-593C539932A6}"/>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Hexagon 24">
              <a:extLst>
                <a:ext uri="{FF2B5EF4-FFF2-40B4-BE49-F238E27FC236}">
                  <a16:creationId xmlns:a16="http://schemas.microsoft.com/office/drawing/2014/main" id="{9F88A136-565B-718D-CEB3-22B0051DE198}"/>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Hexagon 25">
              <a:extLst>
                <a:ext uri="{FF2B5EF4-FFF2-40B4-BE49-F238E27FC236}">
                  <a16:creationId xmlns:a16="http://schemas.microsoft.com/office/drawing/2014/main" id="{A308E228-E1F0-0677-704C-49931E1ED9D3}"/>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BD6845A0-F46C-5820-68A1-229D9C772673}"/>
              </a:ext>
            </a:extLst>
          </p:cNvPr>
          <p:cNvGrpSpPr/>
          <p:nvPr/>
        </p:nvGrpSpPr>
        <p:grpSpPr>
          <a:xfrm>
            <a:off x="7482371" y="944802"/>
            <a:ext cx="552540" cy="3615523"/>
            <a:chOff x="-281544" y="944802"/>
            <a:chExt cx="552540" cy="3615523"/>
          </a:xfrm>
        </p:grpSpPr>
        <p:sp>
          <p:nvSpPr>
            <p:cNvPr id="28" name="Hexagon 27">
              <a:extLst>
                <a:ext uri="{FF2B5EF4-FFF2-40B4-BE49-F238E27FC236}">
                  <a16:creationId xmlns:a16="http://schemas.microsoft.com/office/drawing/2014/main" id="{3E2A97C1-651E-E4D9-1BEF-45800266431F}"/>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Hexagon 28">
              <a:extLst>
                <a:ext uri="{FF2B5EF4-FFF2-40B4-BE49-F238E27FC236}">
                  <a16:creationId xmlns:a16="http://schemas.microsoft.com/office/drawing/2014/main" id="{4F3B7CF5-3646-BC9E-2E65-E57E381997AA}"/>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Hexagon 29">
              <a:extLst>
                <a:ext uri="{FF2B5EF4-FFF2-40B4-BE49-F238E27FC236}">
                  <a16:creationId xmlns:a16="http://schemas.microsoft.com/office/drawing/2014/main" id="{3D33C432-AE5A-C825-AEB1-32D92CD2D006}"/>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Hexagon 30">
              <a:extLst>
                <a:ext uri="{FF2B5EF4-FFF2-40B4-BE49-F238E27FC236}">
                  <a16:creationId xmlns:a16="http://schemas.microsoft.com/office/drawing/2014/main" id="{9BEB6695-3ED5-422E-332C-BDAD81B4BB35}"/>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Hexagon 31">
              <a:extLst>
                <a:ext uri="{FF2B5EF4-FFF2-40B4-BE49-F238E27FC236}">
                  <a16:creationId xmlns:a16="http://schemas.microsoft.com/office/drawing/2014/main" id="{8344E131-20DB-8E3C-CFF9-70DA58818565}"/>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Hexagon 32">
              <a:extLst>
                <a:ext uri="{FF2B5EF4-FFF2-40B4-BE49-F238E27FC236}">
                  <a16:creationId xmlns:a16="http://schemas.microsoft.com/office/drawing/2014/main" id="{9D60D520-0F2B-647D-0E2A-4E9D0E1CC4BE}"/>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Hexagon 33">
              <a:extLst>
                <a:ext uri="{FF2B5EF4-FFF2-40B4-BE49-F238E27FC236}">
                  <a16:creationId xmlns:a16="http://schemas.microsoft.com/office/drawing/2014/main" id="{168F5750-F04B-C7F4-7847-5BD74B8FDD9A}"/>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036644127"/>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ordered Title Card Triangle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280AEA9-8B66-CF57-B390-CF413A31CF61}"/>
              </a:ext>
            </a:extLst>
          </p:cNvPr>
          <p:cNvGrpSpPr/>
          <p:nvPr/>
        </p:nvGrpSpPr>
        <p:grpSpPr>
          <a:xfrm>
            <a:off x="-317826" y="912619"/>
            <a:ext cx="654574" cy="3707648"/>
            <a:chOff x="-334760" y="912619"/>
            <a:chExt cx="654574" cy="3707648"/>
          </a:xfrm>
        </p:grpSpPr>
        <p:sp>
          <p:nvSpPr>
            <p:cNvPr id="7" name="Triangle 6">
              <a:extLst>
                <a:ext uri="{FF2B5EF4-FFF2-40B4-BE49-F238E27FC236}">
                  <a16:creationId xmlns:a16="http://schemas.microsoft.com/office/drawing/2014/main" id="{37A4D2AB-6AC8-BC06-382F-02093F17C73A}"/>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7">
              <a:extLst>
                <a:ext uri="{FF2B5EF4-FFF2-40B4-BE49-F238E27FC236}">
                  <a16:creationId xmlns:a16="http://schemas.microsoft.com/office/drawing/2014/main" id="{030F592F-7D08-82A6-716C-2BEF01178D3C}"/>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Triangle 8">
              <a:extLst>
                <a:ext uri="{FF2B5EF4-FFF2-40B4-BE49-F238E27FC236}">
                  <a16:creationId xmlns:a16="http://schemas.microsoft.com/office/drawing/2014/main" id="{0CFB8A63-ED4C-A017-D8CD-999A511E8FFF}"/>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Triangle 9">
              <a:extLst>
                <a:ext uri="{FF2B5EF4-FFF2-40B4-BE49-F238E27FC236}">
                  <a16:creationId xmlns:a16="http://schemas.microsoft.com/office/drawing/2014/main" id="{EB802079-4BD8-D26B-8759-6877A0E1295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10">
              <a:extLst>
                <a:ext uri="{FF2B5EF4-FFF2-40B4-BE49-F238E27FC236}">
                  <a16:creationId xmlns:a16="http://schemas.microsoft.com/office/drawing/2014/main" id="{F9766614-A4B2-EFA5-D8E6-95E04A3E923B}"/>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11">
              <a:extLst>
                <a:ext uri="{FF2B5EF4-FFF2-40B4-BE49-F238E27FC236}">
                  <a16:creationId xmlns:a16="http://schemas.microsoft.com/office/drawing/2014/main" id="{1E72B862-7548-0BBA-B653-D21BCE31130F}"/>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15F357B2-0B49-9F77-CF8E-0B655788AA56}"/>
              </a:ext>
            </a:extLst>
          </p:cNvPr>
          <p:cNvGrpSpPr/>
          <p:nvPr/>
        </p:nvGrpSpPr>
        <p:grpSpPr>
          <a:xfrm>
            <a:off x="7422887" y="917951"/>
            <a:ext cx="654574" cy="3707648"/>
            <a:chOff x="-334760" y="912619"/>
            <a:chExt cx="654574" cy="3707648"/>
          </a:xfrm>
        </p:grpSpPr>
        <p:sp>
          <p:nvSpPr>
            <p:cNvPr id="14" name="Triangle 13">
              <a:extLst>
                <a:ext uri="{FF2B5EF4-FFF2-40B4-BE49-F238E27FC236}">
                  <a16:creationId xmlns:a16="http://schemas.microsoft.com/office/drawing/2014/main" id="{A51CF8E3-E2E1-06B9-714F-D86D3C40C3C2}"/>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14">
              <a:extLst>
                <a:ext uri="{FF2B5EF4-FFF2-40B4-BE49-F238E27FC236}">
                  <a16:creationId xmlns:a16="http://schemas.microsoft.com/office/drawing/2014/main" id="{4B56A093-271C-9224-34A5-901FA9B3BE8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Triangle 15">
              <a:extLst>
                <a:ext uri="{FF2B5EF4-FFF2-40B4-BE49-F238E27FC236}">
                  <a16:creationId xmlns:a16="http://schemas.microsoft.com/office/drawing/2014/main" id="{10A01C06-A038-9D08-56B7-2345DA627470}"/>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Triangle 16">
              <a:extLst>
                <a:ext uri="{FF2B5EF4-FFF2-40B4-BE49-F238E27FC236}">
                  <a16:creationId xmlns:a16="http://schemas.microsoft.com/office/drawing/2014/main" id="{2F3E4EEB-8D36-127C-CD91-530D7FDF276A}"/>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Triangle 17">
              <a:extLst>
                <a:ext uri="{FF2B5EF4-FFF2-40B4-BE49-F238E27FC236}">
                  <a16:creationId xmlns:a16="http://schemas.microsoft.com/office/drawing/2014/main" id="{9DF15F27-C65B-A5E4-6DA9-3C0E1E2D23D2}"/>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Triangle 18">
              <a:extLst>
                <a:ext uri="{FF2B5EF4-FFF2-40B4-BE49-F238E27FC236}">
                  <a16:creationId xmlns:a16="http://schemas.microsoft.com/office/drawing/2014/main" id="{67849DAD-B541-8290-39C2-4DD5C0AADDD3}"/>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0" name="Text Placeholder 22">
            <a:extLst>
              <a:ext uri="{FF2B5EF4-FFF2-40B4-BE49-F238E27FC236}">
                <a16:creationId xmlns:a16="http://schemas.microsoft.com/office/drawing/2014/main" id="{83ECE12B-2523-F80F-7A6F-6E7283FB23D9}"/>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F45EFE6-6966-ABE2-8A02-DBAEA3F65E50}"/>
              </a:ext>
            </a:extLst>
          </p:cNvPr>
          <p:cNvGrpSpPr/>
          <p:nvPr/>
        </p:nvGrpSpPr>
        <p:grpSpPr>
          <a:xfrm>
            <a:off x="-317826" y="912619"/>
            <a:ext cx="654574" cy="3707648"/>
            <a:chOff x="-334760" y="912619"/>
            <a:chExt cx="654574" cy="3707648"/>
          </a:xfrm>
        </p:grpSpPr>
        <p:sp>
          <p:nvSpPr>
            <p:cNvPr id="3" name="Triangle 2">
              <a:extLst>
                <a:ext uri="{FF2B5EF4-FFF2-40B4-BE49-F238E27FC236}">
                  <a16:creationId xmlns:a16="http://schemas.microsoft.com/office/drawing/2014/main" id="{8B0E960E-AF2A-45E3-D9E3-9E1AAE1F87B4}"/>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3">
              <a:extLst>
                <a:ext uri="{FF2B5EF4-FFF2-40B4-BE49-F238E27FC236}">
                  <a16:creationId xmlns:a16="http://schemas.microsoft.com/office/drawing/2014/main" id="{A88366DE-40ED-3549-EB3E-7B18FD4FA71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4">
              <a:extLst>
                <a:ext uri="{FF2B5EF4-FFF2-40B4-BE49-F238E27FC236}">
                  <a16:creationId xmlns:a16="http://schemas.microsoft.com/office/drawing/2014/main" id="{6579CC43-766F-71F4-3ED8-7928C7856174}"/>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0">
              <a:extLst>
                <a:ext uri="{FF2B5EF4-FFF2-40B4-BE49-F238E27FC236}">
                  <a16:creationId xmlns:a16="http://schemas.microsoft.com/office/drawing/2014/main" id="{571E2952-1A1A-381E-31A5-63775732C84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1">
              <a:extLst>
                <a:ext uri="{FF2B5EF4-FFF2-40B4-BE49-F238E27FC236}">
                  <a16:creationId xmlns:a16="http://schemas.microsoft.com/office/drawing/2014/main" id="{84DA13D9-B125-081B-1798-76CD8186F3D4}"/>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2">
              <a:extLst>
                <a:ext uri="{FF2B5EF4-FFF2-40B4-BE49-F238E27FC236}">
                  <a16:creationId xmlns:a16="http://schemas.microsoft.com/office/drawing/2014/main" id="{A3240F38-3146-A108-B852-A250D41E6644}"/>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4" name="Group 23">
            <a:extLst>
              <a:ext uri="{FF2B5EF4-FFF2-40B4-BE49-F238E27FC236}">
                <a16:creationId xmlns:a16="http://schemas.microsoft.com/office/drawing/2014/main" id="{29E27491-5001-F453-1CAD-7B2DD6B14F5F}"/>
              </a:ext>
            </a:extLst>
          </p:cNvPr>
          <p:cNvGrpSpPr/>
          <p:nvPr/>
        </p:nvGrpSpPr>
        <p:grpSpPr>
          <a:xfrm>
            <a:off x="7422887" y="917951"/>
            <a:ext cx="654574" cy="3707648"/>
            <a:chOff x="-334760" y="912619"/>
            <a:chExt cx="654574" cy="3707648"/>
          </a:xfrm>
        </p:grpSpPr>
        <p:sp>
          <p:nvSpPr>
            <p:cNvPr id="25" name="Triangle 24">
              <a:extLst>
                <a:ext uri="{FF2B5EF4-FFF2-40B4-BE49-F238E27FC236}">
                  <a16:creationId xmlns:a16="http://schemas.microsoft.com/office/drawing/2014/main" id="{B652699A-F3F3-018F-CB9E-F0DEA9FEF9A0}"/>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Triangle 25">
              <a:extLst>
                <a:ext uri="{FF2B5EF4-FFF2-40B4-BE49-F238E27FC236}">
                  <a16:creationId xmlns:a16="http://schemas.microsoft.com/office/drawing/2014/main" id="{FDDC1C14-E4A0-35B9-A78D-F11BA4770717}"/>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7" name="Triangle 26">
              <a:extLst>
                <a:ext uri="{FF2B5EF4-FFF2-40B4-BE49-F238E27FC236}">
                  <a16:creationId xmlns:a16="http://schemas.microsoft.com/office/drawing/2014/main" id="{7B72EC96-0C70-6D8F-BCFE-1AC07A574541}"/>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7">
              <a:extLst>
                <a:ext uri="{FF2B5EF4-FFF2-40B4-BE49-F238E27FC236}">
                  <a16:creationId xmlns:a16="http://schemas.microsoft.com/office/drawing/2014/main" id="{F161A126-3D1B-FCD0-C9F6-DD3DA3C91C6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8">
              <a:extLst>
                <a:ext uri="{FF2B5EF4-FFF2-40B4-BE49-F238E27FC236}">
                  <a16:creationId xmlns:a16="http://schemas.microsoft.com/office/drawing/2014/main" id="{4C10F12C-97F1-4D74-D9A6-A5C1243673A8}"/>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9">
              <a:extLst>
                <a:ext uri="{FF2B5EF4-FFF2-40B4-BE49-F238E27FC236}">
                  <a16:creationId xmlns:a16="http://schemas.microsoft.com/office/drawing/2014/main" id="{901AC332-2D05-5D73-438A-3F9BCFE805B6}"/>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416706217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6.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image" Target="../media/image3.png"/><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theme" Target="../theme/theme3.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slideLayout" Target="../slideLayouts/slideLayout40.xml"/><Relationship Id="rId1" Type="http://schemas.openxmlformats.org/officeDocument/2006/relationships/slideLayout" Target="../slideLayouts/slideLayout39.xml"/><Relationship Id="rId5" Type="http://schemas.openxmlformats.org/officeDocument/2006/relationships/image" Target="../media/image3.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AB1E8B-F2F3-CC2F-D374-8937687E7EC8}"/>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
        <p:nvSpPr>
          <p:cNvPr id="5" name="Footer Placeholder 4">
            <a:extLst>
              <a:ext uri="{FF2B5EF4-FFF2-40B4-BE49-F238E27FC236}">
                <a16:creationId xmlns:a16="http://schemas.microsoft.com/office/drawing/2014/main" id="{7F36BB27-8FC7-002E-E4AB-B43A8DBEDDBA}"/>
              </a:ext>
            </a:extLst>
          </p:cNvPr>
          <p:cNvSpPr>
            <a:spLocks noGrp="1"/>
          </p:cNvSpPr>
          <p:nvPr>
            <p:ph type="ftr" sz="quarter" idx="3"/>
          </p:nvPr>
        </p:nvSpPr>
        <p:spPr>
          <a:xfrm>
            <a:off x="5334000" y="4543279"/>
            <a:ext cx="1701158" cy="293687"/>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1.0beta</a:t>
            </a:r>
            <a:endParaRPr lang="en-NL" dirty="0"/>
          </a:p>
        </p:txBody>
      </p:sp>
      <p:sp>
        <p:nvSpPr>
          <p:cNvPr id="2" name="Rectangle 1">
            <a:extLst>
              <a:ext uri="{FF2B5EF4-FFF2-40B4-BE49-F238E27FC236}">
                <a16:creationId xmlns:a16="http://schemas.microsoft.com/office/drawing/2014/main" id="{8653C070-03F0-0F77-0B09-1A99726A1229}"/>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Tree>
    <p:extLst>
      <p:ext uri="{BB962C8B-B14F-4D97-AF65-F5344CB8AC3E}">
        <p14:creationId xmlns:p14="http://schemas.microsoft.com/office/powerpoint/2010/main" val="148390617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46">
          <p15:clr>
            <a:srgbClr val="F26B43"/>
          </p15:clr>
        </p15:guide>
        <p15:guide id="2" pos="244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6CB57DCA-D0DE-1A91-9FB2-DA2E668E3D61}"/>
              </a:ext>
            </a:extLst>
          </p:cNvPr>
          <p:cNvSpPr/>
          <p:nvPr/>
        </p:nvSpPr>
        <p:spPr>
          <a:xfrm>
            <a:off x="3888000" y="1"/>
            <a:ext cx="3888000" cy="5543550"/>
          </a:xfrm>
          <a:prstGeom prst="roundRect">
            <a:avLst>
              <a:gd name="adj" fmla="val 0"/>
            </a:avLst>
          </a:prstGeom>
          <a:blipFill>
            <a:blip r:embed="rId4"/>
            <a:stretch>
              <a:fillRect l="-100006" r="24"/>
            </a:stretch>
          </a:bli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148"/>
          </a:p>
        </p:txBody>
      </p:sp>
      <p:pic>
        <p:nvPicPr>
          <p:cNvPr id="11" name="Picture 10" descr="A picture containing food, drawing&#10;&#10;Description automatically generated">
            <a:extLst>
              <a:ext uri="{FF2B5EF4-FFF2-40B4-BE49-F238E27FC236}">
                <a16:creationId xmlns:a16="http://schemas.microsoft.com/office/drawing/2014/main" id="{CCF4C305-8833-F8F5-679F-D9A8A77F22EB}"/>
              </a:ext>
            </a:extLst>
          </p:cNvPr>
          <p:cNvPicPr>
            <a:picLocks noChangeAspect="1"/>
          </p:cNvPicPr>
          <p:nvPr/>
        </p:nvPicPr>
        <p:blipFill>
          <a:blip r:embed="rId5"/>
          <a:stretch>
            <a:fillRect/>
          </a:stretch>
        </p:blipFill>
        <p:spPr>
          <a:xfrm>
            <a:off x="4685776" y="-301473"/>
            <a:ext cx="2333389" cy="2576711"/>
          </a:xfrm>
          <a:prstGeom prst="rect">
            <a:avLst/>
          </a:prstGeom>
        </p:spPr>
      </p:pic>
    </p:spTree>
    <p:extLst>
      <p:ext uri="{BB962C8B-B14F-4D97-AF65-F5344CB8AC3E}">
        <p14:creationId xmlns:p14="http://schemas.microsoft.com/office/powerpoint/2010/main" val="2450215900"/>
      </p:ext>
    </p:extLst>
  </p:cSld>
  <p:clrMap bg1="lt1" tx1="dk1" bg2="lt2" tx2="dk2" accent1="accent1" accent2="accent2" accent3="accent3" accent4="accent4" accent5="accent5" accent6="accent6" hlink="hlink" folHlink="folHlink"/>
  <p:sldLayoutIdLst>
    <p:sldLayoutId id="2147483732"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24"/>
          <a:srcRect l="9786" t="25471" r="19821" b="29132"/>
          <a:stretch/>
        </p:blipFill>
        <p:spPr>
          <a:xfrm>
            <a:off x="6168224" y="352394"/>
            <a:ext cx="1214285" cy="783118"/>
          </a:xfrm>
          <a:prstGeom prst="rect">
            <a:avLst/>
          </a:prstGeom>
        </p:spPr>
      </p:pic>
    </p:spTree>
    <p:extLst>
      <p:ext uri="{BB962C8B-B14F-4D97-AF65-F5344CB8AC3E}">
        <p14:creationId xmlns:p14="http://schemas.microsoft.com/office/powerpoint/2010/main" val="289967154"/>
      </p:ext>
    </p:extLst>
  </p:cSld>
  <p:clrMap bg1="lt1" tx1="dk1" bg2="lt2" tx2="dk2" accent1="accent1" accent2="accent2" accent3="accent3" accent4="accent4" accent5="accent5" accent6="accent6" hlink="hlink" folHlink="folHlink"/>
  <p:sldLayoutIdLst>
    <p:sldLayoutId id="2147483734" r:id="rId1"/>
    <p:sldLayoutId id="2147483754" r:id="rId2"/>
    <p:sldLayoutId id="2147483735" r:id="rId3"/>
    <p:sldLayoutId id="2147483736" r:id="rId4"/>
    <p:sldLayoutId id="2147483737" r:id="rId5"/>
    <p:sldLayoutId id="2147483738" r:id="rId6"/>
    <p:sldLayoutId id="2147483739" r:id="rId7"/>
    <p:sldLayoutId id="2147483740" r:id="rId8"/>
    <p:sldLayoutId id="2147483773" r:id="rId9"/>
    <p:sldLayoutId id="2147483775" r:id="rId10"/>
    <p:sldLayoutId id="2147483778" r:id="rId11"/>
    <p:sldLayoutId id="2147483777" r:id="rId12"/>
    <p:sldLayoutId id="2147483776" r:id="rId13"/>
    <p:sldLayoutId id="2147483774" r:id="rId14"/>
    <p:sldLayoutId id="2147483751" r:id="rId15"/>
    <p:sldLayoutId id="2147483752" r:id="rId16"/>
    <p:sldLayoutId id="2147483741" r:id="rId17"/>
    <p:sldLayoutId id="2147483750" r:id="rId18"/>
    <p:sldLayoutId id="2147483742" r:id="rId19"/>
    <p:sldLayoutId id="2147483753" r:id="rId20"/>
    <p:sldLayoutId id="2147483770" r:id="rId21"/>
    <p:sldLayoutId id="2147483771" r:id="rId2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5"/>
          <a:srcRect l="9786" t="25471" r="19821" b="29132"/>
          <a:stretch/>
        </p:blipFill>
        <p:spPr>
          <a:xfrm>
            <a:off x="6168224" y="352394"/>
            <a:ext cx="1214285" cy="783118"/>
          </a:xfrm>
          <a:prstGeom prst="rect">
            <a:avLst/>
          </a:prstGeom>
        </p:spPr>
      </p:pic>
      <p:sp>
        <p:nvSpPr>
          <p:cNvPr id="2" name="TextBox 6">
            <a:extLst>
              <a:ext uri="{FF2B5EF4-FFF2-40B4-BE49-F238E27FC236}">
                <a16:creationId xmlns:a16="http://schemas.microsoft.com/office/drawing/2014/main" id="{26DE19D7-BBF9-4B65-4C72-6D3CDB32CA35}"/>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spTree>
    <p:extLst>
      <p:ext uri="{BB962C8B-B14F-4D97-AF65-F5344CB8AC3E}">
        <p14:creationId xmlns:p14="http://schemas.microsoft.com/office/powerpoint/2010/main" val="4092967773"/>
      </p:ext>
    </p:extLst>
  </p:cSld>
  <p:clrMap bg1="lt1" tx1="dk1" bg2="lt2" tx2="dk2" accent1="accent1" accent2="accent2" accent3="accent3" accent4="accent4" accent5="accent5" accent6="accent6" hlink="hlink" folHlink="folHlink"/>
  <p:sldLayoutIdLst>
    <p:sldLayoutId id="2147483765" r:id="rId1"/>
    <p:sldLayoutId id="2147483772" r:id="rId2"/>
    <p:sldLayoutId id="2147483767" r:id="rId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0988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Zelfoptimalisatie</a:t>
            </a:r>
          </a:p>
          <a:p>
            <a:r>
              <a:rPr lang="en-NL" sz="2000" dirty="0">
                <a:solidFill>
                  <a:schemeClr val="bg1">
                    <a:lumMod val="75000"/>
                  </a:schemeClr>
                </a:solidFill>
              </a:rPr>
              <a:t>Macht : Prestatie : Hedonisme</a:t>
            </a:r>
          </a:p>
        </p:txBody>
      </p:sp>
    </p:spTree>
    <p:extLst>
      <p:ext uri="{BB962C8B-B14F-4D97-AF65-F5344CB8AC3E}">
        <p14:creationId xmlns:p14="http://schemas.microsoft.com/office/powerpoint/2010/main" val="1877680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Conservatisme en bevat de waarden zelfsturing en stimulatie, maar deelt hedonimse met zelfoptimalisatie.</a:t>
            </a:r>
          </a:p>
        </p:txBody>
      </p:sp>
    </p:spTree>
    <p:extLst>
      <p:ext uri="{BB962C8B-B14F-4D97-AF65-F5344CB8AC3E}">
        <p14:creationId xmlns:p14="http://schemas.microsoft.com/office/powerpoint/2010/main" val="1601925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sz="4000" dirty="0"/>
              <a:t>Autonomie van gedachtenen acties. </a:t>
            </a:r>
          </a:p>
          <a:p>
            <a:r>
              <a:rPr lang="en-NL" sz="4000" dirty="0"/>
              <a:t>Nieuwigheid en opwinding.</a:t>
            </a:r>
          </a:p>
          <a:p>
            <a:r>
              <a:rPr lang="en-NL" sz="4000" dirty="0"/>
              <a:t>Genot en plezier voor zichzelf.</a:t>
            </a:r>
          </a:p>
        </p:txBody>
      </p:sp>
    </p:spTree>
    <p:extLst>
      <p:ext uri="{BB962C8B-B14F-4D97-AF65-F5344CB8AC3E}">
        <p14:creationId xmlns:p14="http://schemas.microsoft.com/office/powerpoint/2010/main" val="3187279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Zelfoptimalisatie. Bevat de waarden Welwillendheid en Universalisme.</a:t>
            </a:r>
          </a:p>
        </p:txBody>
      </p:sp>
    </p:spTree>
    <p:extLst>
      <p:ext uri="{BB962C8B-B14F-4D97-AF65-F5344CB8AC3E}">
        <p14:creationId xmlns:p14="http://schemas.microsoft.com/office/powerpoint/2010/main" val="445088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GB" sz="4000" dirty="0"/>
              <a:t>T</a:t>
            </a:r>
            <a:r>
              <a:rPr lang="en-NL" sz="4000" dirty="0"/>
              <a:t>onen van zorg en medeleven voor frequente contacten.</a:t>
            </a:r>
          </a:p>
          <a:p>
            <a:r>
              <a:rPr lang="en-NL" sz="4000" dirty="0"/>
              <a:t>Acceptatie, tolerantie en zorg voor alle mensen</a:t>
            </a:r>
          </a:p>
        </p:txBody>
      </p:sp>
    </p:spTree>
    <p:extLst>
      <p:ext uri="{BB962C8B-B14F-4D97-AF65-F5344CB8AC3E}">
        <p14:creationId xmlns:p14="http://schemas.microsoft.com/office/powerpoint/2010/main" val="548623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Openstaan voor verandering. Bevat de waarden Veiligheid, Conformiteit en Traditie.</a:t>
            </a:r>
          </a:p>
        </p:txBody>
      </p:sp>
    </p:spTree>
    <p:extLst>
      <p:ext uri="{BB962C8B-B14F-4D97-AF65-F5344CB8AC3E}">
        <p14:creationId xmlns:p14="http://schemas.microsoft.com/office/powerpoint/2010/main" val="3284049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nl-NL" sz="3600" dirty="0"/>
              <a:t>Vasthouden aan overtuigingen en gebruiken uit het verleden. </a:t>
            </a:r>
          </a:p>
          <a:p>
            <a:r>
              <a:rPr lang="nl-NL" sz="3600" dirty="0"/>
              <a:t>Houden aan sociale normen/ verwachtingen en voorkeur stabiliteit en veiligheid zelf en naasten</a:t>
            </a:r>
            <a:endParaRPr lang="en-NL" sz="3600" dirty="0"/>
          </a:p>
        </p:txBody>
      </p:sp>
    </p:spTree>
    <p:extLst>
      <p:ext uri="{BB962C8B-B14F-4D97-AF65-F5344CB8AC3E}">
        <p14:creationId xmlns:p14="http://schemas.microsoft.com/office/powerpoint/2010/main" val="1935944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Zelf-transcententie. Bevat de waarden Prestatie en Macht. Deelt Hedonisme met Openstaan voor verandering.</a:t>
            </a:r>
          </a:p>
        </p:txBody>
      </p:sp>
    </p:spTree>
    <p:extLst>
      <p:ext uri="{BB962C8B-B14F-4D97-AF65-F5344CB8AC3E}">
        <p14:creationId xmlns:p14="http://schemas.microsoft.com/office/powerpoint/2010/main" val="3256270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nl-NL" sz="3600" dirty="0"/>
              <a:t>Controle over </a:t>
            </a:r>
          </a:p>
          <a:p>
            <a:r>
              <a:rPr lang="nl-NL" sz="3600" dirty="0"/>
              <a:t>mensen en middelen. </a:t>
            </a:r>
          </a:p>
          <a:p>
            <a:r>
              <a:rPr lang="nl-NL" sz="3600" dirty="0"/>
              <a:t>Succes behalen door ambitie en competentie te demonstreren volgens sociale normen.</a:t>
            </a:r>
          </a:p>
          <a:p>
            <a:r>
              <a:rPr lang="en-NL" sz="3600" dirty="0"/>
              <a:t>Genot en plezier voor zichzelf.</a:t>
            </a:r>
          </a:p>
        </p:txBody>
      </p:sp>
    </p:spTree>
    <p:extLst>
      <p:ext uri="{BB962C8B-B14F-4D97-AF65-F5344CB8AC3E}">
        <p14:creationId xmlns:p14="http://schemas.microsoft.com/office/powerpoint/2010/main" val="3749562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Macht</a:t>
            </a:r>
          </a:p>
        </p:txBody>
      </p:sp>
    </p:spTree>
    <p:extLst>
      <p:ext uri="{BB962C8B-B14F-4D97-AF65-F5344CB8AC3E}">
        <p14:creationId xmlns:p14="http://schemas.microsoft.com/office/powerpoint/2010/main" val="565537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6B457-17E8-2CAC-EAAA-A1A520273E3B}"/>
              </a:ext>
            </a:extLst>
          </p:cNvPr>
          <p:cNvSpPr>
            <a:spLocks noGrp="1"/>
          </p:cNvSpPr>
          <p:nvPr>
            <p:ph type="title"/>
          </p:nvPr>
        </p:nvSpPr>
        <p:spPr/>
        <p:txBody>
          <a:bodyPr/>
          <a:lstStyle/>
          <a:p>
            <a:r>
              <a:rPr lang="en-NL" dirty="0"/>
              <a:t>How To Facilitate</a:t>
            </a:r>
          </a:p>
        </p:txBody>
      </p:sp>
      <p:sp>
        <p:nvSpPr>
          <p:cNvPr id="3" name="Text Placeholder 2">
            <a:extLst>
              <a:ext uri="{FF2B5EF4-FFF2-40B4-BE49-F238E27FC236}">
                <a16:creationId xmlns:a16="http://schemas.microsoft.com/office/drawing/2014/main" id="{6CF769BF-54FF-29E6-2B7C-0234E6A41C04}"/>
              </a:ext>
            </a:extLst>
          </p:cNvPr>
          <p:cNvSpPr>
            <a:spLocks noGrp="1"/>
          </p:cNvSpPr>
          <p:nvPr>
            <p:ph type="body" sz="quarter" idx="11"/>
          </p:nvPr>
        </p:nvSpPr>
        <p:spPr>
          <a:xfrm>
            <a:off x="203200" y="2276958"/>
            <a:ext cx="3471863" cy="2960158"/>
          </a:xfrm>
        </p:spPr>
        <p:txBody>
          <a:bodyPr/>
          <a:lstStyle/>
          <a:p>
            <a:r>
              <a:rPr lang="en-NL" dirty="0"/>
              <a:t>Laat in groepjes de deelnemers onderzoek doen naar de vier waardenclusters. Bijvoorbeeld één cluster per groepje. </a:t>
            </a:r>
          </a:p>
          <a:p>
            <a:r>
              <a:rPr lang="en-NL" dirty="0"/>
              <a:t>Elk groepje bereidt een mini presentatie voor (liefst met illustraties op een flipover), waarbij ze ook een voorbeeld geven, hoe je een meevaller van 1000 euro zou besteden, vanuit dit cluster.</a:t>
            </a:r>
          </a:p>
          <a:p>
            <a:r>
              <a:rPr lang="en-NL" dirty="0"/>
              <a:t>Vraag iedereen om individueel de 10 waarden op volgorde te leggen van meest belangrijk naar minst belangrijk, en bij de 2 belangrijkste ook een voorbeeld te bedenken van een besluit waar deze waarde bepalend was.</a:t>
            </a:r>
          </a:p>
          <a:p>
            <a:r>
              <a:rPr lang="en-NL" dirty="0"/>
              <a:t>Vertel in groepjes van drie ombeurten je besluit ZONDER de waarde te benoemen. De anderen moeten raden welke waarde er bij hoort.</a:t>
            </a:r>
          </a:p>
          <a:p>
            <a:r>
              <a:rPr lang="en-NL" dirty="0"/>
              <a:t>Laat de groep bespreken welk waardencluster het belangrijkst is voor de missie/visie, en hoe zich dit verhoudt tot de individueel gekozen waarden.</a:t>
            </a:r>
          </a:p>
          <a:p>
            <a:endParaRPr lang="en-NL" dirty="0"/>
          </a:p>
          <a:p>
            <a:endParaRPr lang="en-NL" dirty="0"/>
          </a:p>
        </p:txBody>
      </p:sp>
      <p:sp>
        <p:nvSpPr>
          <p:cNvPr id="4" name="Text Placeholder 3">
            <a:extLst>
              <a:ext uri="{FF2B5EF4-FFF2-40B4-BE49-F238E27FC236}">
                <a16:creationId xmlns:a16="http://schemas.microsoft.com/office/drawing/2014/main" id="{C1A81712-029D-A781-B89B-74E650A16EC3}"/>
              </a:ext>
            </a:extLst>
          </p:cNvPr>
          <p:cNvSpPr>
            <a:spLocks noGrp="1"/>
          </p:cNvSpPr>
          <p:nvPr>
            <p:ph type="body" sz="quarter" idx="12"/>
          </p:nvPr>
        </p:nvSpPr>
        <p:spPr/>
        <p:txBody>
          <a:bodyPr/>
          <a:lstStyle/>
          <a:p>
            <a:endParaRPr lang="en-NL" dirty="0"/>
          </a:p>
        </p:txBody>
      </p:sp>
      <p:sp>
        <p:nvSpPr>
          <p:cNvPr id="5" name="Text Placeholder 4">
            <a:extLst>
              <a:ext uri="{FF2B5EF4-FFF2-40B4-BE49-F238E27FC236}">
                <a16:creationId xmlns:a16="http://schemas.microsoft.com/office/drawing/2014/main" id="{1A1D2948-9D5E-0F7D-33DC-60DC9FF175E7}"/>
              </a:ext>
            </a:extLst>
          </p:cNvPr>
          <p:cNvSpPr>
            <a:spLocks noGrp="1"/>
          </p:cNvSpPr>
          <p:nvPr>
            <p:ph type="body" sz="quarter" idx="13"/>
          </p:nvPr>
        </p:nvSpPr>
        <p:spPr>
          <a:xfrm>
            <a:off x="203200" y="1040705"/>
            <a:ext cx="3471863" cy="1244600"/>
          </a:xfrm>
        </p:spPr>
        <p:txBody>
          <a:bodyPr/>
          <a:lstStyle/>
          <a:p>
            <a:r>
              <a:rPr lang="en-GB" dirty="0"/>
              <a:t>Met </a:t>
            </a:r>
            <a:r>
              <a:rPr lang="en-GB" dirty="0" err="1"/>
              <a:t>deze</a:t>
            </a:r>
            <a:r>
              <a:rPr lang="en-GB" dirty="0"/>
              <a:t> </a:t>
            </a:r>
            <a:r>
              <a:rPr lang="en-GB" dirty="0" err="1"/>
              <a:t>kaartenset</a:t>
            </a:r>
            <a:r>
              <a:rPr lang="en-GB" dirty="0"/>
              <a:t> </a:t>
            </a:r>
            <a:r>
              <a:rPr lang="en-GB" dirty="0" err="1"/>
              <a:t>kun</a:t>
            </a:r>
            <a:r>
              <a:rPr lang="en-GB" dirty="0"/>
              <a:t> je </a:t>
            </a:r>
            <a:r>
              <a:rPr lang="en-GB" dirty="0" err="1"/>
              <a:t>een</a:t>
            </a:r>
            <a:r>
              <a:rPr lang="en-GB" dirty="0"/>
              <a:t> </a:t>
            </a:r>
            <a:r>
              <a:rPr lang="en-GB" dirty="0" err="1"/>
              <a:t>gesprek</a:t>
            </a:r>
            <a:r>
              <a:rPr lang="en-GB" dirty="0"/>
              <a:t> </a:t>
            </a:r>
            <a:r>
              <a:rPr lang="en-GB" dirty="0" err="1"/>
              <a:t>en</a:t>
            </a:r>
            <a:r>
              <a:rPr lang="en-GB" dirty="0"/>
              <a:t> </a:t>
            </a:r>
            <a:r>
              <a:rPr lang="en-GB" dirty="0" err="1"/>
              <a:t>inzicht</a:t>
            </a:r>
            <a:r>
              <a:rPr lang="en-GB" dirty="0"/>
              <a:t> </a:t>
            </a:r>
            <a:r>
              <a:rPr lang="en-GB" dirty="0" err="1"/>
              <a:t>faciliteren</a:t>
            </a:r>
            <a:r>
              <a:rPr lang="en-GB" dirty="0"/>
              <a:t> over de Schwartz Basis </a:t>
            </a:r>
            <a:r>
              <a:rPr lang="en-GB" dirty="0" err="1"/>
              <a:t>Waarden</a:t>
            </a:r>
            <a:r>
              <a:rPr lang="en-GB" dirty="0"/>
              <a:t> (Schwartz Basic Human Values). </a:t>
            </a:r>
          </a:p>
          <a:p>
            <a:r>
              <a:rPr lang="en-GB" dirty="0" err="1"/>
              <a:t>Onderstaande</a:t>
            </a:r>
            <a:r>
              <a:rPr lang="en-GB" dirty="0"/>
              <a:t> </a:t>
            </a:r>
            <a:r>
              <a:rPr lang="en-GB" dirty="0" err="1"/>
              <a:t>facilatiesuggestie</a:t>
            </a:r>
            <a:r>
              <a:rPr lang="en-GB" dirty="0"/>
              <a:t> </a:t>
            </a:r>
            <a:r>
              <a:rPr lang="en-GB" dirty="0" err="1"/>
              <a:t>kan</a:t>
            </a:r>
            <a:r>
              <a:rPr lang="en-GB" dirty="0"/>
              <a:t> </a:t>
            </a:r>
            <a:r>
              <a:rPr lang="en-GB" dirty="0" err="1"/>
              <a:t>helpen</a:t>
            </a:r>
            <a:r>
              <a:rPr lang="en-GB" dirty="0"/>
              <a:t> om </a:t>
            </a:r>
            <a:r>
              <a:rPr lang="en-GB" dirty="0" err="1"/>
              <a:t>als</a:t>
            </a:r>
            <a:r>
              <a:rPr lang="en-GB" dirty="0"/>
              <a:t> team </a:t>
            </a:r>
            <a:r>
              <a:rPr lang="en-GB" dirty="0" err="1"/>
              <a:t>beter</a:t>
            </a:r>
            <a:r>
              <a:rPr lang="en-GB" dirty="0"/>
              <a:t> </a:t>
            </a:r>
            <a:r>
              <a:rPr lang="en-GB" dirty="0" err="1"/>
              <a:t>inzicht</a:t>
            </a:r>
            <a:r>
              <a:rPr lang="en-GB" dirty="0"/>
              <a:t> EN </a:t>
            </a:r>
            <a:r>
              <a:rPr lang="en-GB" dirty="0" err="1"/>
              <a:t>verbinding</a:t>
            </a:r>
            <a:r>
              <a:rPr lang="en-GB" dirty="0"/>
              <a:t> </a:t>
            </a:r>
            <a:r>
              <a:rPr lang="en-GB" dirty="0" err="1"/>
              <a:t>te</a:t>
            </a:r>
            <a:r>
              <a:rPr lang="en-GB" dirty="0"/>
              <a:t> </a:t>
            </a:r>
            <a:r>
              <a:rPr lang="en-GB" dirty="0" err="1"/>
              <a:t>leggen</a:t>
            </a:r>
            <a:r>
              <a:rPr lang="en-GB" dirty="0"/>
              <a:t> </a:t>
            </a:r>
            <a:r>
              <a:rPr lang="en-GB" dirty="0" err="1"/>
              <a:t>tussen</a:t>
            </a:r>
            <a:r>
              <a:rPr lang="en-GB" dirty="0"/>
              <a:t> </a:t>
            </a:r>
            <a:r>
              <a:rPr lang="en-GB" dirty="0" err="1"/>
              <a:t>persoonlijke</a:t>
            </a:r>
            <a:r>
              <a:rPr lang="en-GB" dirty="0"/>
              <a:t> warden </a:t>
            </a:r>
            <a:r>
              <a:rPr lang="en-GB" dirty="0" err="1"/>
              <a:t>en</a:t>
            </a:r>
            <a:r>
              <a:rPr lang="en-GB" dirty="0"/>
              <a:t> de warden van de </a:t>
            </a:r>
            <a:r>
              <a:rPr lang="en-GB" dirty="0" err="1"/>
              <a:t>missie</a:t>
            </a:r>
            <a:r>
              <a:rPr lang="en-GB" dirty="0"/>
              <a:t>/</a:t>
            </a:r>
            <a:r>
              <a:rPr lang="en-GB" dirty="0" err="1"/>
              <a:t>visie</a:t>
            </a:r>
            <a:r>
              <a:rPr lang="en-GB" dirty="0"/>
              <a:t> van het Product.</a:t>
            </a:r>
          </a:p>
        </p:txBody>
      </p:sp>
    </p:spTree>
    <p:extLst>
      <p:ext uri="{BB962C8B-B14F-4D97-AF65-F5344CB8AC3E}">
        <p14:creationId xmlns:p14="http://schemas.microsoft.com/office/powerpoint/2010/main" val="3727341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Sociale</a:t>
            </a:r>
            <a:r>
              <a:rPr lang="en-GB" sz="4000" dirty="0"/>
              <a:t> status </a:t>
            </a:r>
            <a:r>
              <a:rPr lang="en-GB" sz="4000" dirty="0" err="1"/>
              <a:t>en</a:t>
            </a:r>
            <a:r>
              <a:rPr lang="en-GB" sz="4000" dirty="0"/>
              <a:t> prestige, </a:t>
            </a:r>
            <a:r>
              <a:rPr lang="en-GB" sz="4000" dirty="0" err="1"/>
              <a:t>controle</a:t>
            </a:r>
            <a:r>
              <a:rPr lang="en-GB" sz="4000" dirty="0"/>
              <a:t> of </a:t>
            </a:r>
            <a:r>
              <a:rPr lang="en-GB" sz="4000" dirty="0" err="1"/>
              <a:t>dominantie</a:t>
            </a:r>
            <a:r>
              <a:rPr lang="en-GB" sz="4000" dirty="0"/>
              <a:t> over </a:t>
            </a:r>
            <a:r>
              <a:rPr lang="en-GB" sz="4000" dirty="0" err="1"/>
              <a:t>mensen</a:t>
            </a:r>
            <a:r>
              <a:rPr lang="en-GB" sz="4000" dirty="0"/>
              <a:t> of </a:t>
            </a:r>
            <a:r>
              <a:rPr lang="en-GB" sz="4000" dirty="0" err="1"/>
              <a:t>bronnen</a:t>
            </a:r>
            <a:r>
              <a:rPr lang="en-GB" sz="4000" dirty="0"/>
              <a:t>. (</a:t>
            </a:r>
            <a:r>
              <a:rPr lang="en-GB" sz="4000" dirty="0" err="1"/>
              <a:t>sociale</a:t>
            </a:r>
            <a:r>
              <a:rPr lang="en-GB" sz="4000" dirty="0"/>
              <a:t> </a:t>
            </a:r>
            <a:r>
              <a:rPr lang="en-GB" sz="4000" dirty="0" err="1"/>
              <a:t>macht</a:t>
            </a:r>
            <a:r>
              <a:rPr lang="en-GB" sz="4000" dirty="0"/>
              <a:t>, </a:t>
            </a:r>
            <a:r>
              <a:rPr lang="en-GB" sz="4000" dirty="0" err="1"/>
              <a:t>autoriteit</a:t>
            </a:r>
            <a:r>
              <a:rPr lang="en-GB" sz="4000" dirty="0"/>
              <a:t>). </a:t>
            </a:r>
            <a:endParaRPr lang="en-NL" sz="4000" dirty="0"/>
          </a:p>
        </p:txBody>
      </p:sp>
    </p:spTree>
    <p:extLst>
      <p:ext uri="{BB962C8B-B14F-4D97-AF65-F5344CB8AC3E}">
        <p14:creationId xmlns:p14="http://schemas.microsoft.com/office/powerpoint/2010/main" val="1700586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Succes</a:t>
            </a:r>
          </a:p>
        </p:txBody>
      </p:sp>
    </p:spTree>
    <p:extLst>
      <p:ext uri="{BB962C8B-B14F-4D97-AF65-F5344CB8AC3E}">
        <p14:creationId xmlns:p14="http://schemas.microsoft.com/office/powerpoint/2010/main" val="4076964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Persoonlijk</a:t>
            </a:r>
            <a:r>
              <a:rPr lang="en-GB" sz="4000" dirty="0"/>
              <a:t> </a:t>
            </a:r>
            <a:r>
              <a:rPr lang="en-GB" sz="4000" dirty="0" err="1"/>
              <a:t>succes</a:t>
            </a:r>
            <a:r>
              <a:rPr lang="en-GB" sz="4000" dirty="0"/>
              <a:t> door het </a:t>
            </a:r>
            <a:r>
              <a:rPr lang="en-GB" sz="4000" dirty="0" err="1"/>
              <a:t>demonstreren</a:t>
            </a:r>
            <a:r>
              <a:rPr lang="en-GB" sz="4000" dirty="0"/>
              <a:t> van </a:t>
            </a:r>
            <a:r>
              <a:rPr lang="en-GB" sz="4000" dirty="0" err="1"/>
              <a:t>competenties</a:t>
            </a:r>
            <a:r>
              <a:rPr lang="en-GB" sz="4000" dirty="0"/>
              <a:t> </a:t>
            </a:r>
            <a:r>
              <a:rPr lang="en-GB" sz="4000" dirty="0" err="1"/>
              <a:t>volgens</a:t>
            </a:r>
            <a:r>
              <a:rPr lang="en-GB" sz="4000" dirty="0"/>
              <a:t> de </a:t>
            </a:r>
            <a:r>
              <a:rPr lang="en-GB" sz="4000" dirty="0" err="1"/>
              <a:t>sociale</a:t>
            </a:r>
            <a:r>
              <a:rPr lang="en-GB" sz="4000" dirty="0"/>
              <a:t> </a:t>
            </a:r>
            <a:r>
              <a:rPr lang="en-GB" sz="4000" dirty="0" err="1"/>
              <a:t>standaard</a:t>
            </a:r>
            <a:r>
              <a:rPr lang="en-GB" sz="4000" dirty="0"/>
              <a:t> (</a:t>
            </a:r>
            <a:r>
              <a:rPr lang="en-GB" sz="4000" dirty="0" err="1"/>
              <a:t>succes</a:t>
            </a:r>
            <a:r>
              <a:rPr lang="en-GB" sz="4000" dirty="0"/>
              <a:t>, </a:t>
            </a:r>
            <a:r>
              <a:rPr lang="en-GB" sz="4000" dirty="0" err="1"/>
              <a:t>rijkdom</a:t>
            </a:r>
            <a:r>
              <a:rPr lang="en-GB" sz="4000" dirty="0"/>
              <a:t>, </a:t>
            </a:r>
            <a:r>
              <a:rPr lang="en-GB" sz="4000" dirty="0" err="1"/>
              <a:t>ambitie</a:t>
            </a:r>
            <a:r>
              <a:rPr lang="en-GB" sz="4000" dirty="0"/>
              <a:t>). </a:t>
            </a:r>
            <a:endParaRPr lang="en-NL" sz="4000" dirty="0"/>
          </a:p>
        </p:txBody>
      </p:sp>
    </p:spTree>
    <p:extLst>
      <p:ext uri="{BB962C8B-B14F-4D97-AF65-F5344CB8AC3E}">
        <p14:creationId xmlns:p14="http://schemas.microsoft.com/office/powerpoint/2010/main" val="474754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Hedonisme</a:t>
            </a:r>
          </a:p>
        </p:txBody>
      </p:sp>
    </p:spTree>
    <p:extLst>
      <p:ext uri="{BB962C8B-B14F-4D97-AF65-F5344CB8AC3E}">
        <p14:creationId xmlns:p14="http://schemas.microsoft.com/office/powerpoint/2010/main" val="3180074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Genot</a:t>
            </a:r>
            <a:r>
              <a:rPr lang="en-GB" dirty="0"/>
              <a:t> of </a:t>
            </a:r>
            <a:r>
              <a:rPr lang="en-GB" dirty="0" err="1"/>
              <a:t>sensuele</a:t>
            </a:r>
            <a:r>
              <a:rPr lang="en-GB" dirty="0"/>
              <a:t> </a:t>
            </a:r>
            <a:r>
              <a:rPr lang="en-GB" dirty="0" err="1"/>
              <a:t>voldoening</a:t>
            </a:r>
            <a:r>
              <a:rPr lang="en-GB" dirty="0"/>
              <a:t> </a:t>
            </a:r>
            <a:r>
              <a:rPr lang="en-GB" dirty="0" err="1"/>
              <a:t>voor</a:t>
            </a:r>
            <a:r>
              <a:rPr lang="en-GB" dirty="0"/>
              <a:t> </a:t>
            </a:r>
            <a:r>
              <a:rPr lang="en-GB" dirty="0" err="1"/>
              <a:t>zichzelf</a:t>
            </a:r>
            <a:r>
              <a:rPr lang="en-GB" dirty="0"/>
              <a:t> (</a:t>
            </a:r>
            <a:r>
              <a:rPr lang="en-GB" dirty="0" err="1"/>
              <a:t>plezier</a:t>
            </a:r>
            <a:r>
              <a:rPr lang="en-GB" dirty="0"/>
              <a:t>, </a:t>
            </a:r>
            <a:r>
              <a:rPr lang="en-GB" dirty="0" err="1"/>
              <a:t>genieten</a:t>
            </a:r>
            <a:r>
              <a:rPr lang="en-GB" dirty="0"/>
              <a:t> van het </a:t>
            </a:r>
            <a:r>
              <a:rPr lang="en-GB" dirty="0" err="1"/>
              <a:t>leven</a:t>
            </a:r>
            <a:r>
              <a:rPr lang="en-GB" dirty="0"/>
              <a:t>) </a:t>
            </a:r>
            <a:endParaRPr lang="en-NL" dirty="0"/>
          </a:p>
        </p:txBody>
      </p:sp>
    </p:spTree>
    <p:extLst>
      <p:ext uri="{BB962C8B-B14F-4D97-AF65-F5344CB8AC3E}">
        <p14:creationId xmlns:p14="http://schemas.microsoft.com/office/powerpoint/2010/main" val="2006487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Hedonisme</a:t>
            </a:r>
          </a:p>
        </p:txBody>
      </p:sp>
    </p:spTree>
    <p:extLst>
      <p:ext uri="{BB962C8B-B14F-4D97-AF65-F5344CB8AC3E}">
        <p14:creationId xmlns:p14="http://schemas.microsoft.com/office/powerpoint/2010/main" val="4060855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Genot</a:t>
            </a:r>
            <a:r>
              <a:rPr lang="en-GB" dirty="0"/>
              <a:t> of </a:t>
            </a:r>
            <a:r>
              <a:rPr lang="en-GB" dirty="0" err="1"/>
              <a:t>sensuele</a:t>
            </a:r>
            <a:r>
              <a:rPr lang="en-GB" dirty="0"/>
              <a:t> </a:t>
            </a:r>
            <a:r>
              <a:rPr lang="en-GB" dirty="0" err="1"/>
              <a:t>voldoening</a:t>
            </a:r>
            <a:r>
              <a:rPr lang="en-GB" dirty="0"/>
              <a:t> </a:t>
            </a:r>
            <a:r>
              <a:rPr lang="en-GB" dirty="0" err="1"/>
              <a:t>voor</a:t>
            </a:r>
            <a:r>
              <a:rPr lang="en-GB" dirty="0"/>
              <a:t> </a:t>
            </a:r>
            <a:r>
              <a:rPr lang="en-GB" dirty="0" err="1"/>
              <a:t>zichzelf</a:t>
            </a:r>
            <a:r>
              <a:rPr lang="en-GB" dirty="0"/>
              <a:t> (</a:t>
            </a:r>
            <a:r>
              <a:rPr lang="en-GB" dirty="0" err="1"/>
              <a:t>plezier</a:t>
            </a:r>
            <a:r>
              <a:rPr lang="en-GB" dirty="0"/>
              <a:t>, </a:t>
            </a:r>
            <a:r>
              <a:rPr lang="en-GB" dirty="0" err="1"/>
              <a:t>genieten</a:t>
            </a:r>
            <a:r>
              <a:rPr lang="en-GB" dirty="0"/>
              <a:t> van het </a:t>
            </a:r>
            <a:r>
              <a:rPr lang="en-GB" dirty="0" err="1"/>
              <a:t>leven</a:t>
            </a:r>
            <a:r>
              <a:rPr lang="en-GB" dirty="0"/>
              <a:t>) </a:t>
            </a:r>
            <a:endParaRPr lang="en-NL" dirty="0"/>
          </a:p>
        </p:txBody>
      </p:sp>
    </p:spTree>
    <p:extLst>
      <p:ext uri="{BB962C8B-B14F-4D97-AF65-F5344CB8AC3E}">
        <p14:creationId xmlns:p14="http://schemas.microsoft.com/office/powerpoint/2010/main" val="11104647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Stimulatie</a:t>
            </a:r>
          </a:p>
        </p:txBody>
      </p:sp>
    </p:spTree>
    <p:extLst>
      <p:ext uri="{BB962C8B-B14F-4D97-AF65-F5344CB8AC3E}">
        <p14:creationId xmlns:p14="http://schemas.microsoft.com/office/powerpoint/2010/main" val="1614795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Opwinding</a:t>
            </a:r>
            <a:r>
              <a:rPr lang="en-GB" dirty="0"/>
              <a:t>, </a:t>
            </a:r>
            <a:r>
              <a:rPr lang="en-GB" dirty="0" err="1"/>
              <a:t>ontdekken</a:t>
            </a:r>
            <a:r>
              <a:rPr lang="en-GB" dirty="0"/>
              <a:t> </a:t>
            </a:r>
            <a:r>
              <a:rPr lang="en-GB" dirty="0" err="1"/>
              <a:t>en</a:t>
            </a:r>
            <a:r>
              <a:rPr lang="en-GB" dirty="0"/>
              <a:t> </a:t>
            </a:r>
            <a:r>
              <a:rPr lang="en-GB" dirty="0" err="1"/>
              <a:t>uitdaging</a:t>
            </a:r>
            <a:r>
              <a:rPr lang="en-GB" dirty="0"/>
              <a:t> </a:t>
            </a:r>
            <a:r>
              <a:rPr lang="en-GB" dirty="0" err="1"/>
              <a:t>zien</a:t>
            </a:r>
            <a:r>
              <a:rPr lang="en-GB" dirty="0"/>
              <a:t> in het </a:t>
            </a:r>
            <a:r>
              <a:rPr lang="en-GB" dirty="0" err="1"/>
              <a:t>leven</a:t>
            </a:r>
            <a:r>
              <a:rPr lang="en-GB" dirty="0"/>
              <a:t> (</a:t>
            </a:r>
            <a:r>
              <a:rPr lang="en-GB" dirty="0" err="1"/>
              <a:t>gedurfd</a:t>
            </a:r>
            <a:r>
              <a:rPr lang="en-GB" dirty="0"/>
              <a:t> </a:t>
            </a:r>
            <a:r>
              <a:rPr lang="en-GB" dirty="0" err="1"/>
              <a:t>en</a:t>
            </a:r>
            <a:r>
              <a:rPr lang="en-GB" dirty="0"/>
              <a:t> </a:t>
            </a:r>
            <a:r>
              <a:rPr lang="en-GB" dirty="0" err="1"/>
              <a:t>variërend</a:t>
            </a:r>
            <a:r>
              <a:rPr lang="en-GB" dirty="0"/>
              <a:t> </a:t>
            </a:r>
            <a:r>
              <a:rPr lang="en-GB" dirty="0" err="1"/>
              <a:t>leven</a:t>
            </a:r>
            <a:r>
              <a:rPr lang="en-GB" dirty="0"/>
              <a:t>, </a:t>
            </a:r>
            <a:r>
              <a:rPr lang="en-GB" dirty="0" err="1"/>
              <a:t>een</a:t>
            </a:r>
            <a:r>
              <a:rPr lang="en-GB" dirty="0"/>
              <a:t> </a:t>
            </a:r>
            <a:r>
              <a:rPr lang="en-GB" dirty="0" err="1"/>
              <a:t>opwindend</a:t>
            </a:r>
            <a:r>
              <a:rPr lang="en-GB" dirty="0"/>
              <a:t> </a:t>
            </a:r>
            <a:r>
              <a:rPr lang="en-GB" dirty="0" err="1"/>
              <a:t>leven</a:t>
            </a:r>
            <a:r>
              <a:rPr lang="en-GB" dirty="0"/>
              <a:t>). </a:t>
            </a:r>
            <a:endParaRPr lang="en-NL" dirty="0"/>
          </a:p>
        </p:txBody>
      </p:sp>
    </p:spTree>
    <p:extLst>
      <p:ext uri="{BB962C8B-B14F-4D97-AF65-F5344CB8AC3E}">
        <p14:creationId xmlns:p14="http://schemas.microsoft.com/office/powerpoint/2010/main" val="606745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9700" dirty="0"/>
              <a:t>Zelfsturing</a:t>
            </a:r>
          </a:p>
        </p:txBody>
      </p:sp>
    </p:spTree>
    <p:extLst>
      <p:ext uri="{BB962C8B-B14F-4D97-AF65-F5344CB8AC3E}">
        <p14:creationId xmlns:p14="http://schemas.microsoft.com/office/powerpoint/2010/main" val="1121888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Open staan</a:t>
            </a:r>
          </a:p>
          <a:p>
            <a:r>
              <a:rPr lang="en-NL" sz="2800" dirty="0"/>
              <a:t>(voor verandering)</a:t>
            </a:r>
          </a:p>
        </p:txBody>
      </p:sp>
    </p:spTree>
    <p:extLst>
      <p:ext uri="{BB962C8B-B14F-4D97-AF65-F5344CB8AC3E}">
        <p14:creationId xmlns:p14="http://schemas.microsoft.com/office/powerpoint/2010/main" val="2779346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Onafhankelijke</a:t>
            </a:r>
            <a:r>
              <a:rPr lang="en-GB" dirty="0"/>
              <a:t> </a:t>
            </a:r>
            <a:r>
              <a:rPr lang="en-GB" dirty="0" err="1"/>
              <a:t>gedachten</a:t>
            </a:r>
            <a:r>
              <a:rPr lang="en-GB" dirty="0"/>
              <a:t> </a:t>
            </a:r>
            <a:r>
              <a:rPr lang="en-GB" dirty="0" err="1"/>
              <a:t>en</a:t>
            </a:r>
            <a:r>
              <a:rPr lang="en-GB" dirty="0"/>
              <a:t> </a:t>
            </a:r>
            <a:r>
              <a:rPr lang="en-GB" dirty="0" err="1"/>
              <a:t>acties</a:t>
            </a:r>
            <a:r>
              <a:rPr lang="en-GB" dirty="0"/>
              <a:t>; </a:t>
            </a:r>
            <a:r>
              <a:rPr lang="en-GB" dirty="0" err="1"/>
              <a:t>zelf</a:t>
            </a:r>
            <a:r>
              <a:rPr lang="en-GB" dirty="0"/>
              <a:t> </a:t>
            </a:r>
            <a:r>
              <a:rPr lang="en-GB" dirty="0" err="1"/>
              <a:t>kiezen</a:t>
            </a:r>
            <a:r>
              <a:rPr lang="en-GB" dirty="0"/>
              <a:t>, </a:t>
            </a:r>
            <a:r>
              <a:rPr lang="en-GB" dirty="0" err="1"/>
              <a:t>creëren</a:t>
            </a:r>
            <a:r>
              <a:rPr lang="en-GB" dirty="0"/>
              <a:t>, </a:t>
            </a:r>
            <a:r>
              <a:rPr lang="en-GB" dirty="0" err="1"/>
              <a:t>ontdekken</a:t>
            </a:r>
            <a:r>
              <a:rPr lang="en-GB" dirty="0"/>
              <a:t> (</a:t>
            </a:r>
            <a:r>
              <a:rPr lang="en-GB" dirty="0" err="1"/>
              <a:t>creativiteit</a:t>
            </a:r>
            <a:r>
              <a:rPr lang="en-GB" dirty="0"/>
              <a:t>, </a:t>
            </a:r>
            <a:r>
              <a:rPr lang="en-GB" dirty="0" err="1"/>
              <a:t>vrijheid</a:t>
            </a:r>
            <a:r>
              <a:rPr lang="en-GB" dirty="0"/>
              <a:t>, </a:t>
            </a:r>
            <a:r>
              <a:rPr lang="en-GB" dirty="0" err="1"/>
              <a:t>onafhankelijk-heid</a:t>
            </a:r>
            <a:r>
              <a:rPr lang="en-GB" dirty="0"/>
              <a:t>, </a:t>
            </a:r>
            <a:r>
              <a:rPr lang="en-GB" dirty="0" err="1"/>
              <a:t>mogelijkheden</a:t>
            </a:r>
            <a:r>
              <a:rPr lang="en-GB" dirty="0"/>
              <a:t>, </a:t>
            </a:r>
            <a:r>
              <a:rPr lang="en-GB" dirty="0" err="1"/>
              <a:t>wijsheid</a:t>
            </a:r>
            <a:r>
              <a:rPr lang="en-GB" dirty="0"/>
              <a:t>).</a:t>
            </a:r>
            <a:endParaRPr lang="en-NL" dirty="0"/>
          </a:p>
        </p:txBody>
      </p:sp>
    </p:spTree>
    <p:extLst>
      <p:ext uri="{BB962C8B-B14F-4D97-AF65-F5344CB8AC3E}">
        <p14:creationId xmlns:p14="http://schemas.microsoft.com/office/powerpoint/2010/main" val="2711087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9700" dirty="0"/>
              <a:t>Conformiteit</a:t>
            </a:r>
          </a:p>
        </p:txBody>
      </p:sp>
    </p:spTree>
    <p:extLst>
      <p:ext uri="{BB962C8B-B14F-4D97-AF65-F5344CB8AC3E}">
        <p14:creationId xmlns:p14="http://schemas.microsoft.com/office/powerpoint/2010/main" val="23754191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200" dirty="0" err="1"/>
              <a:t>Afzien</a:t>
            </a:r>
            <a:r>
              <a:rPr lang="en-GB" sz="3200" dirty="0"/>
              <a:t> van </a:t>
            </a:r>
            <a:r>
              <a:rPr lang="en-GB" sz="3200" dirty="0" err="1"/>
              <a:t>acties</a:t>
            </a:r>
            <a:r>
              <a:rPr lang="en-GB" sz="3200" dirty="0"/>
              <a:t>, </a:t>
            </a:r>
          </a:p>
          <a:p>
            <a:r>
              <a:rPr lang="en-GB" sz="3200" dirty="0" err="1"/>
              <a:t>neigingen</a:t>
            </a:r>
            <a:r>
              <a:rPr lang="en-GB" sz="3200" dirty="0"/>
              <a:t>, </a:t>
            </a:r>
            <a:r>
              <a:rPr lang="en-GB" sz="3200" dirty="0" err="1"/>
              <a:t>en</a:t>
            </a:r>
            <a:r>
              <a:rPr lang="en-GB" sz="3200" dirty="0"/>
              <a:t> </a:t>
            </a:r>
            <a:r>
              <a:rPr lang="en-GB" sz="3200" dirty="0" err="1"/>
              <a:t>impulsen</a:t>
            </a:r>
            <a:r>
              <a:rPr lang="en-GB" sz="3200" dirty="0"/>
              <a:t> </a:t>
            </a:r>
            <a:r>
              <a:rPr lang="en-GB" sz="3200" dirty="0" err="1"/>
              <a:t>waar</a:t>
            </a:r>
            <a:r>
              <a:rPr lang="en-GB" sz="3200" dirty="0"/>
              <a:t> </a:t>
            </a:r>
            <a:r>
              <a:rPr lang="en-GB" sz="3200" dirty="0" err="1"/>
              <a:t>mensen</a:t>
            </a:r>
            <a:r>
              <a:rPr lang="en-GB" sz="3200" dirty="0"/>
              <a:t> </a:t>
            </a:r>
            <a:r>
              <a:rPr lang="en-GB" sz="3200" dirty="0" err="1"/>
              <a:t>waarschijnlijk</a:t>
            </a:r>
            <a:r>
              <a:rPr lang="en-GB" sz="3200" dirty="0"/>
              <a:t> </a:t>
            </a:r>
            <a:r>
              <a:rPr lang="en-GB" sz="3200" dirty="0" err="1"/>
              <a:t>overstuur</a:t>
            </a:r>
            <a:r>
              <a:rPr lang="en-GB" sz="3200" dirty="0"/>
              <a:t> van </a:t>
            </a:r>
            <a:r>
              <a:rPr lang="en-GB" sz="3200" dirty="0" err="1"/>
              <a:t>raken</a:t>
            </a:r>
            <a:r>
              <a:rPr lang="en-GB" sz="3200" dirty="0"/>
              <a:t> of </a:t>
            </a:r>
            <a:r>
              <a:rPr lang="en-GB" sz="3200" dirty="0" err="1"/>
              <a:t>schade</a:t>
            </a:r>
            <a:r>
              <a:rPr lang="en-GB" sz="3200" dirty="0"/>
              <a:t> toe </a:t>
            </a:r>
            <a:r>
              <a:rPr lang="en-GB" sz="3200" dirty="0" err="1"/>
              <a:t>kunnen</a:t>
            </a:r>
            <a:r>
              <a:rPr lang="en-GB" sz="3200" dirty="0"/>
              <a:t> </a:t>
            </a:r>
            <a:r>
              <a:rPr lang="en-GB" sz="3200" dirty="0" err="1"/>
              <a:t>brengen</a:t>
            </a:r>
            <a:r>
              <a:rPr lang="en-GB" sz="3200" dirty="0"/>
              <a:t> </a:t>
            </a:r>
            <a:r>
              <a:rPr lang="en-GB" sz="3200" dirty="0" err="1"/>
              <a:t>aan</a:t>
            </a:r>
            <a:r>
              <a:rPr lang="en-GB" sz="3200" dirty="0"/>
              <a:t> </a:t>
            </a:r>
            <a:r>
              <a:rPr lang="en-GB" sz="3200" dirty="0" err="1"/>
              <a:t>anderen</a:t>
            </a:r>
            <a:r>
              <a:rPr lang="en-GB" sz="3200" dirty="0"/>
              <a:t> </a:t>
            </a:r>
            <a:r>
              <a:rPr lang="en-GB" sz="3200" dirty="0" err="1"/>
              <a:t>en</a:t>
            </a:r>
            <a:r>
              <a:rPr lang="en-GB" sz="3200" dirty="0"/>
              <a:t> die de </a:t>
            </a:r>
            <a:r>
              <a:rPr lang="en-GB" sz="3200" dirty="0" err="1"/>
              <a:t>sociale</a:t>
            </a:r>
            <a:r>
              <a:rPr lang="en-GB" sz="3200" dirty="0"/>
              <a:t> norm </a:t>
            </a:r>
            <a:r>
              <a:rPr lang="en-GB" sz="3200" dirty="0" err="1"/>
              <a:t>en</a:t>
            </a:r>
            <a:r>
              <a:rPr lang="en-GB" sz="3200" dirty="0"/>
              <a:t> </a:t>
            </a:r>
            <a:r>
              <a:rPr lang="en-GB" sz="3200" dirty="0" err="1"/>
              <a:t>verwachtingen</a:t>
            </a:r>
            <a:r>
              <a:rPr lang="en-GB" sz="3200" dirty="0"/>
              <a:t> </a:t>
            </a:r>
            <a:r>
              <a:rPr lang="en-GB" sz="3200" dirty="0" err="1"/>
              <a:t>overtreden</a:t>
            </a:r>
            <a:r>
              <a:rPr lang="en-GB" sz="3200" dirty="0"/>
              <a:t> (</a:t>
            </a:r>
            <a:r>
              <a:rPr lang="en-GB" sz="3200" dirty="0" err="1"/>
              <a:t>zelfdiscipline</a:t>
            </a:r>
            <a:r>
              <a:rPr lang="en-GB" sz="3200" dirty="0"/>
              <a:t>, </a:t>
            </a:r>
            <a:r>
              <a:rPr lang="en-GB" sz="3200" dirty="0" err="1"/>
              <a:t>netjes</a:t>
            </a:r>
            <a:r>
              <a:rPr lang="en-GB" sz="3200" dirty="0"/>
              <a:t>, het </a:t>
            </a:r>
            <a:r>
              <a:rPr lang="en-GB" sz="3200" dirty="0" err="1"/>
              <a:t>eren</a:t>
            </a:r>
            <a:r>
              <a:rPr lang="en-GB" sz="3200" dirty="0"/>
              <a:t> van de </a:t>
            </a:r>
            <a:r>
              <a:rPr lang="en-GB" sz="3200" dirty="0" err="1"/>
              <a:t>ouders</a:t>
            </a:r>
            <a:r>
              <a:rPr lang="en-GB" sz="3200" dirty="0"/>
              <a:t> </a:t>
            </a:r>
            <a:r>
              <a:rPr lang="en-GB" sz="3200" dirty="0" err="1"/>
              <a:t>en</a:t>
            </a:r>
            <a:r>
              <a:rPr lang="en-GB" sz="3200" dirty="0"/>
              <a:t> </a:t>
            </a:r>
            <a:r>
              <a:rPr lang="en-GB" sz="3200" dirty="0" err="1"/>
              <a:t>ouderen</a:t>
            </a:r>
            <a:r>
              <a:rPr lang="en-GB" sz="3200" dirty="0"/>
              <a:t>, </a:t>
            </a:r>
            <a:r>
              <a:rPr lang="en-GB" sz="3200" dirty="0" err="1"/>
              <a:t>gehoorzaamheid</a:t>
            </a:r>
            <a:r>
              <a:rPr lang="en-GB" sz="3200" dirty="0"/>
              <a:t>).</a:t>
            </a:r>
            <a:endParaRPr lang="en-NL" sz="3200" dirty="0"/>
          </a:p>
        </p:txBody>
      </p:sp>
    </p:spTree>
    <p:extLst>
      <p:ext uri="{BB962C8B-B14F-4D97-AF65-F5344CB8AC3E}">
        <p14:creationId xmlns:p14="http://schemas.microsoft.com/office/powerpoint/2010/main" val="16419572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8000" dirty="0"/>
              <a:t>Welwillendheid</a:t>
            </a:r>
          </a:p>
        </p:txBody>
      </p:sp>
    </p:spTree>
    <p:extLst>
      <p:ext uri="{BB962C8B-B14F-4D97-AF65-F5344CB8AC3E}">
        <p14:creationId xmlns:p14="http://schemas.microsoft.com/office/powerpoint/2010/main" val="32446024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a:t>Het </a:t>
            </a:r>
            <a:r>
              <a:rPr lang="en-GB" sz="4000" dirty="0" err="1"/>
              <a:t>behouden</a:t>
            </a:r>
            <a:r>
              <a:rPr lang="en-GB" sz="4000" dirty="0"/>
              <a:t> </a:t>
            </a:r>
            <a:r>
              <a:rPr lang="en-GB" sz="4000" dirty="0" err="1"/>
              <a:t>en</a:t>
            </a:r>
            <a:r>
              <a:rPr lang="en-GB" sz="4000" dirty="0"/>
              <a:t> </a:t>
            </a:r>
            <a:r>
              <a:rPr lang="en-GB" sz="4000" dirty="0" err="1"/>
              <a:t>verbeteren</a:t>
            </a:r>
            <a:r>
              <a:rPr lang="en-GB" sz="4000" dirty="0"/>
              <a:t> van het </a:t>
            </a:r>
            <a:r>
              <a:rPr lang="en-GB" sz="4000" dirty="0" err="1"/>
              <a:t>welzijn</a:t>
            </a:r>
            <a:r>
              <a:rPr lang="en-GB" sz="4000" dirty="0"/>
              <a:t> van </a:t>
            </a:r>
            <a:r>
              <a:rPr lang="en-GB" sz="4000" dirty="0" err="1"/>
              <a:t>mensen</a:t>
            </a:r>
            <a:r>
              <a:rPr lang="en-GB" sz="4000" dirty="0"/>
              <a:t> </a:t>
            </a:r>
            <a:r>
              <a:rPr lang="en-GB" sz="4000" dirty="0" err="1"/>
              <a:t>waarmee</a:t>
            </a:r>
            <a:r>
              <a:rPr lang="en-GB" sz="4000" dirty="0"/>
              <a:t> je frequent </a:t>
            </a:r>
            <a:r>
              <a:rPr lang="en-GB" sz="4000" dirty="0" err="1"/>
              <a:t>persoonlijk</a:t>
            </a:r>
            <a:r>
              <a:rPr lang="en-GB" sz="4000" dirty="0"/>
              <a:t> contact </a:t>
            </a:r>
            <a:r>
              <a:rPr lang="en-GB" sz="4000" dirty="0" err="1"/>
              <a:t>hebt</a:t>
            </a:r>
            <a:r>
              <a:rPr lang="en-GB" sz="4000" dirty="0"/>
              <a:t> (</a:t>
            </a:r>
            <a:r>
              <a:rPr lang="en-GB" sz="4000" dirty="0" err="1"/>
              <a:t>wil</a:t>
            </a:r>
            <a:r>
              <a:rPr lang="en-GB" sz="4000" dirty="0"/>
              <a:t> om </a:t>
            </a:r>
            <a:r>
              <a:rPr lang="en-GB" sz="4000" dirty="0" err="1"/>
              <a:t>te</a:t>
            </a:r>
            <a:r>
              <a:rPr lang="en-GB" sz="4000" dirty="0"/>
              <a:t> </a:t>
            </a:r>
            <a:r>
              <a:rPr lang="en-GB" sz="4000" dirty="0" err="1"/>
              <a:t>helpen</a:t>
            </a:r>
            <a:r>
              <a:rPr lang="en-GB" sz="4000" dirty="0"/>
              <a:t>, </a:t>
            </a:r>
            <a:r>
              <a:rPr lang="en-GB" sz="4000" dirty="0" err="1"/>
              <a:t>vergevingsgezind</a:t>
            </a:r>
            <a:r>
              <a:rPr lang="en-GB" sz="4000" dirty="0"/>
              <a:t>, </a:t>
            </a:r>
            <a:r>
              <a:rPr lang="en-GB" sz="4000" dirty="0" err="1"/>
              <a:t>sociale</a:t>
            </a:r>
            <a:r>
              <a:rPr lang="en-GB" sz="4000" dirty="0"/>
              <a:t> </a:t>
            </a:r>
            <a:r>
              <a:rPr lang="en-GB" sz="4000" dirty="0" err="1"/>
              <a:t>gerechtigheid</a:t>
            </a:r>
            <a:r>
              <a:rPr lang="en-GB" sz="4000" dirty="0"/>
              <a:t>).</a:t>
            </a:r>
            <a:endParaRPr lang="en-NL" sz="4000" dirty="0"/>
          </a:p>
        </p:txBody>
      </p:sp>
    </p:spTree>
    <p:extLst>
      <p:ext uri="{BB962C8B-B14F-4D97-AF65-F5344CB8AC3E}">
        <p14:creationId xmlns:p14="http://schemas.microsoft.com/office/powerpoint/2010/main" val="33846670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Traditie</a:t>
            </a:r>
          </a:p>
        </p:txBody>
      </p:sp>
    </p:spTree>
    <p:extLst>
      <p:ext uri="{BB962C8B-B14F-4D97-AF65-F5344CB8AC3E}">
        <p14:creationId xmlns:p14="http://schemas.microsoft.com/office/powerpoint/2010/main" val="15147176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600" dirty="0"/>
              <a:t>Respect, </a:t>
            </a:r>
            <a:r>
              <a:rPr lang="en-GB" sz="3600" dirty="0" err="1"/>
              <a:t>toewijding</a:t>
            </a:r>
            <a:r>
              <a:rPr lang="en-GB" sz="3600" dirty="0"/>
              <a:t>, </a:t>
            </a:r>
            <a:r>
              <a:rPr lang="en-GB" sz="3600" dirty="0" err="1"/>
              <a:t>en</a:t>
            </a:r>
            <a:r>
              <a:rPr lang="en-GB" sz="3600" dirty="0"/>
              <a:t> </a:t>
            </a:r>
            <a:r>
              <a:rPr lang="en-GB" sz="3600" dirty="0" err="1"/>
              <a:t>acceptatie</a:t>
            </a:r>
            <a:r>
              <a:rPr lang="en-GB" sz="3600" dirty="0"/>
              <a:t> van </a:t>
            </a:r>
            <a:r>
              <a:rPr lang="en-GB" sz="3600" dirty="0" err="1"/>
              <a:t>gewoontes</a:t>
            </a:r>
            <a:r>
              <a:rPr lang="en-GB" sz="3600" dirty="0"/>
              <a:t> </a:t>
            </a:r>
            <a:r>
              <a:rPr lang="en-GB" sz="3600" dirty="0" err="1"/>
              <a:t>en</a:t>
            </a:r>
            <a:r>
              <a:rPr lang="en-GB" sz="3600" dirty="0"/>
              <a:t> </a:t>
            </a:r>
            <a:r>
              <a:rPr lang="en-GB" sz="3600" dirty="0" err="1"/>
              <a:t>ideeën</a:t>
            </a:r>
            <a:r>
              <a:rPr lang="en-GB" sz="3600" dirty="0"/>
              <a:t> die </a:t>
            </a:r>
            <a:r>
              <a:rPr lang="en-GB" sz="3600" dirty="0" err="1"/>
              <a:t>traditionele</a:t>
            </a:r>
            <a:r>
              <a:rPr lang="en-GB" sz="3600" dirty="0"/>
              <a:t> </a:t>
            </a:r>
            <a:r>
              <a:rPr lang="en-GB" sz="3600" dirty="0" err="1"/>
              <a:t>culturen</a:t>
            </a:r>
            <a:r>
              <a:rPr lang="en-GB" sz="3600" dirty="0"/>
              <a:t> of </a:t>
            </a:r>
            <a:r>
              <a:rPr lang="en-GB" sz="3600" dirty="0" err="1"/>
              <a:t>religie</a:t>
            </a:r>
            <a:r>
              <a:rPr lang="en-GB" sz="3600" dirty="0"/>
              <a:t> </a:t>
            </a:r>
            <a:r>
              <a:rPr lang="en-GB" sz="3600" dirty="0" err="1"/>
              <a:t>geven</a:t>
            </a:r>
            <a:r>
              <a:rPr lang="en-GB" sz="3600" dirty="0"/>
              <a:t> (</a:t>
            </a:r>
            <a:r>
              <a:rPr lang="en-GB" sz="3600" dirty="0" err="1"/>
              <a:t>toewijding</a:t>
            </a:r>
            <a:r>
              <a:rPr lang="en-GB" sz="3600" dirty="0"/>
              <a:t>, respect </a:t>
            </a:r>
            <a:r>
              <a:rPr lang="en-GB" sz="3600" dirty="0" err="1"/>
              <a:t>voor</a:t>
            </a:r>
            <a:r>
              <a:rPr lang="en-GB" sz="3600" dirty="0"/>
              <a:t> </a:t>
            </a:r>
            <a:r>
              <a:rPr lang="en-GB" sz="3600" dirty="0" err="1"/>
              <a:t>traditie</a:t>
            </a:r>
            <a:r>
              <a:rPr lang="en-GB" sz="3600" dirty="0"/>
              <a:t>, </a:t>
            </a:r>
            <a:r>
              <a:rPr lang="en-GB" sz="3600" dirty="0" err="1"/>
              <a:t>nederigheid</a:t>
            </a:r>
            <a:r>
              <a:rPr lang="en-GB" sz="3600" dirty="0"/>
              <a:t>, </a:t>
            </a:r>
            <a:r>
              <a:rPr lang="en-GB" sz="3600" dirty="0" err="1"/>
              <a:t>spiritueel</a:t>
            </a:r>
            <a:r>
              <a:rPr lang="en-GB" sz="3600" dirty="0"/>
              <a:t> </a:t>
            </a:r>
            <a:r>
              <a:rPr lang="en-GB" sz="3600" dirty="0" err="1"/>
              <a:t>leven</a:t>
            </a:r>
            <a:r>
              <a:rPr lang="en-GB" sz="3600" dirty="0"/>
              <a:t>)</a:t>
            </a:r>
            <a:endParaRPr lang="en-NL" sz="3600" dirty="0"/>
          </a:p>
        </p:txBody>
      </p:sp>
    </p:spTree>
    <p:extLst>
      <p:ext uri="{BB962C8B-B14F-4D97-AF65-F5344CB8AC3E}">
        <p14:creationId xmlns:p14="http://schemas.microsoft.com/office/powerpoint/2010/main" val="32110124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8800" dirty="0"/>
              <a:t>Universalisme</a:t>
            </a:r>
          </a:p>
        </p:txBody>
      </p:sp>
    </p:spTree>
    <p:extLst>
      <p:ext uri="{BB962C8B-B14F-4D97-AF65-F5344CB8AC3E}">
        <p14:creationId xmlns:p14="http://schemas.microsoft.com/office/powerpoint/2010/main" val="15298088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600" dirty="0" err="1"/>
              <a:t>Begrijpen</a:t>
            </a:r>
            <a:r>
              <a:rPr lang="en-GB" sz="3600" dirty="0"/>
              <a:t>, </a:t>
            </a:r>
            <a:r>
              <a:rPr lang="en-GB" sz="3600" dirty="0" err="1"/>
              <a:t>kunnen</a:t>
            </a:r>
            <a:r>
              <a:rPr lang="en-GB" sz="3600" dirty="0"/>
              <a:t> </a:t>
            </a:r>
            <a:r>
              <a:rPr lang="en-GB" sz="3600" dirty="0" err="1"/>
              <a:t>waarderen</a:t>
            </a:r>
            <a:r>
              <a:rPr lang="en-GB" sz="3600" dirty="0"/>
              <a:t>, </a:t>
            </a:r>
            <a:r>
              <a:rPr lang="en-GB" sz="3600" dirty="0" err="1"/>
              <a:t>tolerantie</a:t>
            </a:r>
            <a:r>
              <a:rPr lang="en-GB" sz="3600" dirty="0"/>
              <a:t>, </a:t>
            </a:r>
            <a:r>
              <a:rPr lang="en-GB" sz="3600" dirty="0" err="1"/>
              <a:t>en</a:t>
            </a:r>
            <a:r>
              <a:rPr lang="en-GB" sz="3600" dirty="0"/>
              <a:t> het </a:t>
            </a:r>
            <a:r>
              <a:rPr lang="en-GB" sz="3600" dirty="0" err="1"/>
              <a:t>beschermen</a:t>
            </a:r>
            <a:r>
              <a:rPr lang="en-GB" sz="3600" dirty="0"/>
              <a:t> van het </a:t>
            </a:r>
            <a:r>
              <a:rPr lang="en-GB" sz="3600" dirty="0" err="1"/>
              <a:t>welzijn</a:t>
            </a:r>
            <a:r>
              <a:rPr lang="en-GB" sz="3600" dirty="0"/>
              <a:t> van alle </a:t>
            </a:r>
            <a:r>
              <a:rPr lang="en-GB" sz="3600" dirty="0" err="1"/>
              <a:t>mensen</a:t>
            </a:r>
            <a:r>
              <a:rPr lang="en-GB" sz="3600" dirty="0"/>
              <a:t> </a:t>
            </a:r>
            <a:r>
              <a:rPr lang="en-GB" sz="3600" dirty="0" err="1"/>
              <a:t>en</a:t>
            </a:r>
            <a:r>
              <a:rPr lang="en-GB" sz="3600" dirty="0"/>
              <a:t> de </a:t>
            </a:r>
            <a:r>
              <a:rPr lang="en-GB" sz="3600" dirty="0" err="1"/>
              <a:t>natuur</a:t>
            </a:r>
            <a:r>
              <a:rPr lang="en-GB" sz="3600" dirty="0"/>
              <a:t> (</a:t>
            </a:r>
            <a:r>
              <a:rPr lang="en-GB" sz="3600" dirty="0" err="1"/>
              <a:t>eerlijkheid</a:t>
            </a:r>
            <a:r>
              <a:rPr lang="en-GB" sz="3600" dirty="0"/>
              <a:t>, breed </a:t>
            </a:r>
            <a:r>
              <a:rPr lang="en-GB" sz="3600" dirty="0" err="1"/>
              <a:t>denkbeeld</a:t>
            </a:r>
            <a:r>
              <a:rPr lang="en-GB" sz="3600" dirty="0"/>
              <a:t>, </a:t>
            </a:r>
            <a:r>
              <a:rPr lang="en-GB" sz="3600" dirty="0" err="1"/>
              <a:t>beschermen</a:t>
            </a:r>
            <a:r>
              <a:rPr lang="en-GB" sz="3600" dirty="0"/>
              <a:t> van de </a:t>
            </a:r>
            <a:r>
              <a:rPr lang="en-GB" sz="3600" dirty="0" err="1"/>
              <a:t>omgeving</a:t>
            </a:r>
            <a:r>
              <a:rPr lang="en-GB" sz="3600" dirty="0"/>
              <a:t>, </a:t>
            </a:r>
            <a:r>
              <a:rPr lang="en-GB" sz="3600" dirty="0" err="1"/>
              <a:t>doel</a:t>
            </a:r>
            <a:r>
              <a:rPr lang="en-GB" sz="3600" dirty="0"/>
              <a:t> van het </a:t>
            </a:r>
            <a:r>
              <a:rPr lang="en-GB" sz="3600" dirty="0" err="1"/>
              <a:t>leven</a:t>
            </a:r>
            <a:r>
              <a:rPr lang="en-GB" sz="3600" dirty="0"/>
              <a:t>). </a:t>
            </a:r>
            <a:endParaRPr lang="en-NL" sz="3600" dirty="0"/>
          </a:p>
        </p:txBody>
      </p:sp>
    </p:spTree>
    <p:extLst>
      <p:ext uri="{BB962C8B-B14F-4D97-AF65-F5344CB8AC3E}">
        <p14:creationId xmlns:p14="http://schemas.microsoft.com/office/powerpoint/2010/main" val="6672366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Veiligheid</a:t>
            </a:r>
          </a:p>
        </p:txBody>
      </p:sp>
    </p:spTree>
    <p:extLst>
      <p:ext uri="{BB962C8B-B14F-4D97-AF65-F5344CB8AC3E}">
        <p14:creationId xmlns:p14="http://schemas.microsoft.com/office/powerpoint/2010/main" val="863788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Open Staan</a:t>
            </a:r>
          </a:p>
          <a:p>
            <a:r>
              <a:rPr lang="en-NL" sz="2000" dirty="0">
                <a:solidFill>
                  <a:schemeClr val="bg1">
                    <a:lumMod val="75000"/>
                  </a:schemeClr>
                </a:solidFill>
              </a:rPr>
              <a:t>Zelfsturing : Stimulatie : Hedonisme</a:t>
            </a:r>
          </a:p>
        </p:txBody>
      </p:sp>
    </p:spTree>
    <p:extLst>
      <p:ext uri="{BB962C8B-B14F-4D97-AF65-F5344CB8AC3E}">
        <p14:creationId xmlns:p14="http://schemas.microsoft.com/office/powerpoint/2010/main" val="10242302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Veiligheid</a:t>
            </a:r>
            <a:r>
              <a:rPr lang="en-GB" sz="4000" dirty="0"/>
              <a:t>, </a:t>
            </a:r>
            <a:r>
              <a:rPr lang="en-GB" sz="4000" dirty="0" err="1"/>
              <a:t>harmonie</a:t>
            </a:r>
            <a:r>
              <a:rPr lang="en-GB" sz="4000" dirty="0"/>
              <a:t>, </a:t>
            </a:r>
            <a:r>
              <a:rPr lang="en-GB" sz="4000" dirty="0" err="1"/>
              <a:t>en</a:t>
            </a:r>
            <a:r>
              <a:rPr lang="en-GB" sz="4000" dirty="0"/>
              <a:t> </a:t>
            </a:r>
            <a:r>
              <a:rPr lang="en-GB" sz="4000" dirty="0" err="1"/>
              <a:t>stabiliteit</a:t>
            </a:r>
            <a:r>
              <a:rPr lang="en-GB" sz="4000" dirty="0"/>
              <a:t> in de </a:t>
            </a:r>
            <a:r>
              <a:rPr lang="en-GB" sz="4000" dirty="0" err="1"/>
              <a:t>samenleving</a:t>
            </a:r>
            <a:r>
              <a:rPr lang="en-GB" sz="4000" dirty="0"/>
              <a:t>, of </a:t>
            </a:r>
            <a:r>
              <a:rPr lang="en-GB" sz="4000" dirty="0" err="1"/>
              <a:t>relaties</a:t>
            </a:r>
            <a:r>
              <a:rPr lang="en-GB" sz="4000" dirty="0"/>
              <a:t>, </a:t>
            </a:r>
            <a:r>
              <a:rPr lang="en-GB" sz="4000" dirty="0" err="1"/>
              <a:t>en</a:t>
            </a:r>
            <a:r>
              <a:rPr lang="en-GB" sz="4000" dirty="0"/>
              <a:t> </a:t>
            </a:r>
            <a:r>
              <a:rPr lang="en-GB" sz="4000" dirty="0" err="1"/>
              <a:t>zichzelf</a:t>
            </a:r>
            <a:r>
              <a:rPr lang="en-GB" sz="4000" dirty="0"/>
              <a:t> (family security, national security, </a:t>
            </a:r>
            <a:r>
              <a:rPr lang="en-GB" sz="4000" dirty="0" err="1"/>
              <a:t>sociale</a:t>
            </a:r>
            <a:r>
              <a:rPr lang="en-GB" sz="4000" dirty="0"/>
              <a:t> </a:t>
            </a:r>
            <a:r>
              <a:rPr lang="en-GB" sz="4000" dirty="0" err="1"/>
              <a:t>orde</a:t>
            </a:r>
            <a:r>
              <a:rPr lang="en-GB" sz="4000" dirty="0"/>
              <a:t>.)</a:t>
            </a:r>
            <a:endParaRPr lang="en-NL" sz="4000" dirty="0"/>
          </a:p>
        </p:txBody>
      </p:sp>
    </p:spTree>
    <p:extLst>
      <p:ext uri="{BB962C8B-B14F-4D97-AF65-F5344CB8AC3E}">
        <p14:creationId xmlns:p14="http://schemas.microsoft.com/office/powerpoint/2010/main" val="1824187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sz="7200" dirty="0"/>
              <a:t>Zelftranscendentie</a:t>
            </a:r>
            <a:endParaRPr lang="en-NL" sz="2000" dirty="0"/>
          </a:p>
        </p:txBody>
      </p:sp>
    </p:spTree>
    <p:extLst>
      <p:ext uri="{BB962C8B-B14F-4D97-AF65-F5344CB8AC3E}">
        <p14:creationId xmlns:p14="http://schemas.microsoft.com/office/powerpoint/2010/main" val="2946195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sz="7200" dirty="0"/>
              <a:t>Zelftranscendentie</a:t>
            </a:r>
            <a:endParaRPr lang="en-NL" sz="2000" dirty="0"/>
          </a:p>
          <a:p>
            <a:r>
              <a:rPr lang="en-NL" sz="2000" dirty="0">
                <a:solidFill>
                  <a:schemeClr val="bg1">
                    <a:lumMod val="75000"/>
                  </a:schemeClr>
                </a:solidFill>
              </a:rPr>
              <a:t>Universalisme : Welwillendheid</a:t>
            </a:r>
          </a:p>
        </p:txBody>
      </p:sp>
    </p:spTree>
    <p:extLst>
      <p:ext uri="{BB962C8B-B14F-4D97-AF65-F5344CB8AC3E}">
        <p14:creationId xmlns:p14="http://schemas.microsoft.com/office/powerpoint/2010/main" val="3271438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Conservatisme</a:t>
            </a:r>
          </a:p>
        </p:txBody>
      </p:sp>
    </p:spTree>
    <p:extLst>
      <p:ext uri="{BB962C8B-B14F-4D97-AF65-F5344CB8AC3E}">
        <p14:creationId xmlns:p14="http://schemas.microsoft.com/office/powerpoint/2010/main" val="4172420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Conservatisme</a:t>
            </a:r>
          </a:p>
          <a:p>
            <a:r>
              <a:rPr lang="en-NL" sz="2000" dirty="0">
                <a:solidFill>
                  <a:schemeClr val="bg1">
                    <a:lumMod val="75000"/>
                  </a:schemeClr>
                </a:solidFill>
              </a:rPr>
              <a:t>Veiligheid : Conformiteit : Traditie</a:t>
            </a:r>
          </a:p>
        </p:txBody>
      </p:sp>
    </p:spTree>
    <p:extLst>
      <p:ext uri="{BB962C8B-B14F-4D97-AF65-F5344CB8AC3E}">
        <p14:creationId xmlns:p14="http://schemas.microsoft.com/office/powerpoint/2010/main" val="3742740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Zelfoptimalisatie</a:t>
            </a:r>
          </a:p>
        </p:txBody>
      </p:sp>
    </p:spTree>
    <p:extLst>
      <p:ext uri="{BB962C8B-B14F-4D97-AF65-F5344CB8AC3E}">
        <p14:creationId xmlns:p14="http://schemas.microsoft.com/office/powerpoint/2010/main" val="1806961336"/>
      </p:ext>
    </p:extLst>
  </p:cSld>
  <p:clrMapOvr>
    <a:masterClrMapping/>
  </p:clrMapOvr>
</p:sld>
</file>

<file path=ppt/theme/theme1.xml><?xml version="1.0" encoding="utf-8"?>
<a:theme xmlns:a="http://schemas.openxmlformats.org/drawingml/2006/main" name="SF Games PPT Theme A5 v2.5">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F Games PPT Theme A5 v2.5" id="{462A013B-DB8F-334E-95FE-0749207812E5}" vid="{6B38953E-0739-BD4E-BD86-041C622B2A7A}"/>
    </a:ext>
  </a:extLst>
</a:theme>
</file>

<file path=ppt/theme/theme2.xml><?xml version="1.0" encoding="utf-8"?>
<a:theme xmlns:a="http://schemas.openxmlformats.org/drawingml/2006/main" name="SF 2023 spl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SF 2023 Full Background">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SF 2023 Full Background w/ name ga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SF Games PPT Theme A5 v2</Template>
  <TotalTime>1535</TotalTime>
  <Words>668</Words>
  <Application>Microsoft Macintosh PowerPoint</Application>
  <PresentationFormat>Custom</PresentationFormat>
  <Paragraphs>61</Paragraphs>
  <Slides>40</Slides>
  <Notes>1</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40</vt:i4>
      </vt:variant>
    </vt:vector>
  </HeadingPairs>
  <TitlesOfParts>
    <vt:vector size="51" baseType="lpstr">
      <vt:lpstr>Marvel</vt:lpstr>
      <vt:lpstr>Aptos</vt:lpstr>
      <vt:lpstr>Arial</vt:lpstr>
      <vt:lpstr>American Captain</vt:lpstr>
      <vt:lpstr>Calibri</vt:lpstr>
      <vt:lpstr>Ubuntu Light</vt:lpstr>
      <vt:lpstr>Ubuntu</vt:lpstr>
      <vt:lpstr>SF Games PPT Theme A5 v2.5</vt:lpstr>
      <vt:lpstr>SF 2023 split</vt:lpstr>
      <vt:lpstr>SF 2023 Full Background</vt:lpstr>
      <vt:lpstr>SF 2023 Full Background w/ name game</vt:lpstr>
      <vt:lpstr>PowerPoint Presentation</vt:lpstr>
      <vt:lpstr>How To Facilitate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Sjoerd Kranendonk</dc:creator>
  <cp:lastModifiedBy>Sjoerd Kranendonk</cp:lastModifiedBy>
  <cp:revision>20</cp:revision>
  <cp:lastPrinted>2024-08-22T13:56:27Z</cp:lastPrinted>
  <dcterms:created xsi:type="dcterms:W3CDTF">2024-08-21T12:10:54Z</dcterms:created>
  <dcterms:modified xsi:type="dcterms:W3CDTF">2024-08-22T14:06:17Z</dcterms:modified>
</cp:coreProperties>
</file>