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6"/>
  </p:notesMasterIdLst>
  <p:sldIdLst>
    <p:sldId id="256" r:id="rId5"/>
    <p:sldId id="257" r:id="rId6"/>
    <p:sldId id="300" r:id="rId7"/>
    <p:sldId id="346" r:id="rId8"/>
    <p:sldId id="301"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94" r:id="rId32"/>
    <p:sldId id="29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6" r:id="rId48"/>
    <p:sldId id="297" r:id="rId49"/>
    <p:sldId id="298" r:id="rId50"/>
    <p:sldId id="299"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7775575" cy="5543550"/>
  <p:notesSz cx="9144000" cy="6858000"/>
  <p:embeddedFontLst>
    <p:embeddedFont>
      <p:font typeface="American Captain" pitchFamily="2" charset="77"/>
      <p:regular r:id="rId97"/>
    </p:embeddedFont>
    <p:embeddedFont>
      <p:font typeface="Marvel" pitchFamily="2" charset="0"/>
      <p:regular r:id="rId98"/>
    </p:embeddedFont>
    <p:embeddedFont>
      <p:font typeface="Ubuntu" panose="020B0504030602030204" pitchFamily="34" charset="0"/>
      <p:regular r:id="rId99"/>
      <p:bold r:id="rId100"/>
      <p:italic r:id="rId101"/>
      <p:boldItalic r:id="rId102"/>
    </p:embeddedFont>
    <p:embeddedFont>
      <p:font typeface="Ubuntu Light" panose="020B0304030602030204" pitchFamily="34" charset="0"/>
      <p:regular r:id="rId103"/>
      <p:italic r:id="rId10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46"/>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71"/>
    <p:restoredTop sz="79320"/>
  </p:normalViewPr>
  <p:slideViewPr>
    <p:cSldViewPr snapToGrid="0" showGuides="1">
      <p:cViewPr varScale="1">
        <p:scale>
          <a:sx n="118" d="100"/>
          <a:sy n="118" d="100"/>
        </p:scale>
        <p:origin x="9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6.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7.fntdata"/><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fntdata"/><Relationship Id="rId104"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4.fntdata"/><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2.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29/08/2024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Schoonheid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61</a:t>
            </a:fld>
            <a:endParaRPr lang="en-NL"/>
          </a:p>
        </p:txBody>
      </p:sp>
    </p:spTree>
    <p:extLst>
      <p:ext uri="{BB962C8B-B14F-4D97-AF65-F5344CB8AC3E}">
        <p14:creationId xmlns:p14="http://schemas.microsoft.com/office/powerpoint/2010/main" val="359013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a:t>
            </a:r>
            <a:r>
              <a:rPr lang="en-GB" dirty="0"/>
              <a:t> https://</a:t>
            </a:r>
            <a:r>
              <a:rPr lang="en-GB" dirty="0" err="1"/>
              <a:t>nl.wikipedia.org</a:t>
            </a:r>
            <a:r>
              <a:rPr lang="en-GB" dirty="0"/>
              <a:t>/wiki/</a:t>
            </a:r>
            <a:r>
              <a:rPr lang="en-GB" dirty="0" err="1"/>
              <a:t>Rechtvaardigheid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63</a:t>
            </a:fld>
            <a:endParaRPr lang="en-NL"/>
          </a:p>
        </p:txBody>
      </p:sp>
    </p:spTree>
    <p:extLst>
      <p:ext uri="{BB962C8B-B14F-4D97-AF65-F5344CB8AC3E}">
        <p14:creationId xmlns:p14="http://schemas.microsoft.com/office/powerpoint/2010/main" val="1711670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integriteit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65</a:t>
            </a:fld>
            <a:endParaRPr lang="en-NL"/>
          </a:p>
        </p:txBody>
      </p:sp>
    </p:spTree>
    <p:extLst>
      <p:ext uri="{BB962C8B-B14F-4D97-AF65-F5344CB8AC3E}">
        <p14:creationId xmlns:p14="http://schemas.microsoft.com/office/powerpoint/2010/main" val="3587479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bescheiden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67</a:t>
            </a:fld>
            <a:endParaRPr lang="en-NL"/>
          </a:p>
        </p:txBody>
      </p:sp>
    </p:spTree>
    <p:extLst>
      <p:ext uri="{BB962C8B-B14F-4D97-AF65-F5344CB8AC3E}">
        <p14:creationId xmlns:p14="http://schemas.microsoft.com/office/powerpoint/2010/main" val="1874722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leiderschap</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69</a:t>
            </a:fld>
            <a:endParaRPr lang="en-NL"/>
          </a:p>
        </p:txBody>
      </p:sp>
    </p:spTree>
    <p:extLst>
      <p:ext uri="{BB962C8B-B14F-4D97-AF65-F5344CB8AC3E}">
        <p14:creationId xmlns:p14="http://schemas.microsoft.com/office/powerpoint/2010/main" val="13380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bedachtzaam</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71</a:t>
            </a:fld>
            <a:endParaRPr lang="en-NL"/>
          </a:p>
        </p:txBody>
      </p:sp>
    </p:spTree>
    <p:extLst>
      <p:ext uri="{BB962C8B-B14F-4D97-AF65-F5344CB8AC3E}">
        <p14:creationId xmlns:p14="http://schemas.microsoft.com/office/powerpoint/2010/main" val="2470492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zelfbeheersing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73</a:t>
            </a:fld>
            <a:endParaRPr lang="en-NL"/>
          </a:p>
        </p:txBody>
      </p:sp>
    </p:spTree>
    <p:extLst>
      <p:ext uri="{BB962C8B-B14F-4D97-AF65-F5344CB8AC3E}">
        <p14:creationId xmlns:p14="http://schemas.microsoft.com/office/powerpoint/2010/main" val="3409853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Liefde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75</a:t>
            </a:fld>
            <a:endParaRPr lang="en-NL"/>
          </a:p>
        </p:txBody>
      </p:sp>
    </p:spTree>
    <p:extLst>
      <p:ext uri="{BB962C8B-B14F-4D97-AF65-F5344CB8AC3E}">
        <p14:creationId xmlns:p14="http://schemas.microsoft.com/office/powerpoint/2010/main" val="677025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vriendelijk</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77</a:t>
            </a:fld>
            <a:endParaRPr lang="en-NL"/>
          </a:p>
        </p:txBody>
      </p:sp>
    </p:spTree>
    <p:extLst>
      <p:ext uri="{BB962C8B-B14F-4D97-AF65-F5344CB8AC3E}">
        <p14:creationId xmlns:p14="http://schemas.microsoft.com/office/powerpoint/2010/main" val="1162969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sociabiliteit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79</a:t>
            </a:fld>
            <a:endParaRPr lang="en-NL"/>
          </a:p>
        </p:txBody>
      </p:sp>
    </p:spTree>
    <p:extLst>
      <p:ext uri="{BB962C8B-B14F-4D97-AF65-F5344CB8AC3E}">
        <p14:creationId xmlns:p14="http://schemas.microsoft.com/office/powerpoint/2010/main" val="273962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Gevalideerd met 200 steekproeven in meer dan 70 landen. Maatschappelijke ontwikkeling lijkt invloed te hebben op de structuur van waarden. Hoe hoger het niveau van maatschappelijke ontwikkeling, </a:t>
            </a:r>
            <a:r>
              <a:rPr lang="en-NL"/>
              <a:t>hoe waarschijnlijkereen groep  </a:t>
            </a:r>
            <a:r>
              <a:rPr lang="en-NL" dirty="0"/>
              <a:t>de protoypische </a:t>
            </a:r>
            <a:r>
              <a:rPr lang="en-NL"/>
              <a:t>volgorde toont, waarbij Welwillendheid en Universalisme bovenaan staan en Macht onderaan.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a:t>
            </a:fld>
            <a:endParaRPr lang="en-NL"/>
          </a:p>
        </p:txBody>
      </p:sp>
    </p:spTree>
    <p:extLst>
      <p:ext uri="{BB962C8B-B14F-4D97-AF65-F5344CB8AC3E}">
        <p14:creationId xmlns:p14="http://schemas.microsoft.com/office/powerpoint/2010/main" val="104858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Vergeving</a:t>
            </a:r>
            <a:r>
              <a:rPr lang="en-GB" dirty="0"/>
              <a:t>_(</a:t>
            </a:r>
            <a:r>
              <a:rPr lang="en-GB" dirty="0" err="1"/>
              <a:t>algemeen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81</a:t>
            </a:fld>
            <a:endParaRPr lang="en-NL"/>
          </a:p>
        </p:txBody>
      </p:sp>
    </p:spTree>
    <p:extLst>
      <p:ext uri="{BB962C8B-B14F-4D97-AF65-F5344CB8AC3E}">
        <p14:creationId xmlns:p14="http://schemas.microsoft.com/office/powerpoint/2010/main" val="398501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dankbaar</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83</a:t>
            </a:fld>
            <a:endParaRPr lang="en-NL"/>
          </a:p>
        </p:txBody>
      </p:sp>
    </p:spTree>
    <p:extLst>
      <p:ext uri="{BB962C8B-B14F-4D97-AF65-F5344CB8AC3E}">
        <p14:creationId xmlns:p14="http://schemas.microsoft.com/office/powerpoint/2010/main" val="2851429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samenwerken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85</a:t>
            </a:fld>
            <a:endParaRPr lang="en-NL"/>
          </a:p>
        </p:txBody>
      </p:sp>
    </p:spTree>
    <p:extLst>
      <p:ext uri="{BB962C8B-B14F-4D97-AF65-F5344CB8AC3E}">
        <p14:creationId xmlns:p14="http://schemas.microsoft.com/office/powerpoint/2010/main" val="1452857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moedig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87</a:t>
            </a:fld>
            <a:endParaRPr lang="en-NL"/>
          </a:p>
        </p:txBody>
      </p:sp>
    </p:spTree>
    <p:extLst>
      <p:ext uri="{BB962C8B-B14F-4D97-AF65-F5344CB8AC3E}">
        <p14:creationId xmlns:p14="http://schemas.microsoft.com/office/powerpoint/2010/main" val="3684117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leergierigheid</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89</a:t>
            </a:fld>
            <a:endParaRPr lang="en-NL"/>
          </a:p>
        </p:txBody>
      </p:sp>
    </p:spTree>
    <p:extLst>
      <p:ext uri="{BB962C8B-B14F-4D97-AF65-F5344CB8AC3E}">
        <p14:creationId xmlns:p14="http://schemas.microsoft.com/office/powerpoint/2010/main" val="1682373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volharden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91</a:t>
            </a:fld>
            <a:endParaRPr lang="en-NL"/>
          </a:p>
        </p:txBody>
      </p:sp>
    </p:spTree>
    <p:extLst>
      <p:ext uri="{BB962C8B-B14F-4D97-AF65-F5344CB8AC3E}">
        <p14:creationId xmlns:p14="http://schemas.microsoft.com/office/powerpoint/2010/main" val="237306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creatief</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47</a:t>
            </a:fld>
            <a:endParaRPr lang="en-NL"/>
          </a:p>
        </p:txBody>
      </p:sp>
    </p:spTree>
    <p:extLst>
      <p:ext uri="{BB962C8B-B14F-4D97-AF65-F5344CB8AC3E}">
        <p14:creationId xmlns:p14="http://schemas.microsoft.com/office/powerpoint/2010/main" val="264090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nieuwsgierig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49</a:t>
            </a:fld>
            <a:endParaRPr lang="en-NL"/>
          </a:p>
        </p:txBody>
      </p:sp>
    </p:spTree>
    <p:extLst>
      <p:ext uri="{BB962C8B-B14F-4D97-AF65-F5344CB8AC3E}">
        <p14:creationId xmlns:p14="http://schemas.microsoft.com/office/powerpoint/2010/main" val="276468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oordeelsvorming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51</a:t>
            </a:fld>
            <a:endParaRPr lang="en-NL"/>
          </a:p>
        </p:txBody>
      </p:sp>
    </p:spTree>
    <p:extLst>
      <p:ext uri="{BB962C8B-B14F-4D97-AF65-F5344CB8AC3E}">
        <p14:creationId xmlns:p14="http://schemas.microsoft.com/office/powerpoint/2010/main" val="22018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Perspectief</a:t>
            </a:r>
            <a:r>
              <a:rPr lang="en-GB" dirty="0"/>
              <a:t>_(</a:t>
            </a:r>
            <a:r>
              <a:rPr lang="en-GB" dirty="0" err="1"/>
              <a:t>cognitief</a:t>
            </a:r>
            <a:r>
              <a:rPr lang="en-GB" dirty="0"/>
              <a:t>) – </a:t>
            </a:r>
            <a:r>
              <a:rPr lang="en-GB" dirty="0" err="1"/>
              <a:t>bewerkt</a:t>
            </a:r>
            <a:r>
              <a:rPr lang="en-GB" dirty="0"/>
              <a:t> tot (</a:t>
            </a:r>
            <a:r>
              <a:rPr lang="en-GB" dirty="0" err="1"/>
              <a:t>positieve</a:t>
            </a:r>
            <a:r>
              <a:rPr lang="en-GB" dirty="0"/>
              <a:t>) </a:t>
            </a:r>
            <a:r>
              <a:rPr lang="en-GB" dirty="0" err="1"/>
              <a:t>competentie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53</a:t>
            </a:fld>
            <a:endParaRPr lang="en-NL"/>
          </a:p>
        </p:txBody>
      </p:sp>
    </p:spTree>
    <p:extLst>
      <p:ext uri="{BB962C8B-B14F-4D97-AF65-F5344CB8AC3E}">
        <p14:creationId xmlns:p14="http://schemas.microsoft.com/office/powerpoint/2010/main" val="141627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enthousiast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55</a:t>
            </a:fld>
            <a:endParaRPr lang="en-NL"/>
          </a:p>
        </p:txBody>
      </p:sp>
    </p:spTree>
    <p:extLst>
      <p:ext uri="{BB962C8B-B14F-4D97-AF65-F5344CB8AC3E}">
        <p14:creationId xmlns:p14="http://schemas.microsoft.com/office/powerpoint/2010/main" val="234054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NL" dirty="0"/>
              <a:t>ource </a:t>
            </a:r>
            <a:r>
              <a:rPr lang="en-GB" dirty="0"/>
              <a:t>https://</a:t>
            </a:r>
            <a:r>
              <a:rPr lang="en-GB" dirty="0" err="1"/>
              <a:t>nl.wikipedia.org</a:t>
            </a:r>
            <a:r>
              <a:rPr lang="en-GB" dirty="0"/>
              <a:t>/wiki/Hoop</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57</a:t>
            </a:fld>
            <a:endParaRPr lang="en-NL"/>
          </a:p>
        </p:txBody>
      </p:sp>
    </p:spTree>
    <p:extLst>
      <p:ext uri="{BB962C8B-B14F-4D97-AF65-F5344CB8AC3E}">
        <p14:creationId xmlns:p14="http://schemas.microsoft.com/office/powerpoint/2010/main" val="18802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gevoel-voor-humor</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59</a:t>
            </a:fld>
            <a:endParaRPr lang="en-NL"/>
          </a:p>
        </p:txBody>
      </p:sp>
    </p:spTree>
    <p:extLst>
      <p:ext uri="{BB962C8B-B14F-4D97-AF65-F5344CB8AC3E}">
        <p14:creationId xmlns:p14="http://schemas.microsoft.com/office/powerpoint/2010/main" val="1347279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1.5</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1.5</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extLst>
    <p:ext uri="{DCECCB84-F9BA-43D5-87BE-67443E8EF086}">
      <p15:sldGuideLst xmlns:p15="http://schemas.microsoft.com/office/powerpoint/2012/main">
        <p15:guide id="1" orient="horz" pos="1746" userDrawn="1">
          <p15:clr>
            <a:srgbClr val="FBAE40"/>
          </p15:clr>
        </p15:guide>
        <p15:guide id="2" pos="244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1.5</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1.5</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1.5</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 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a:t>
            </a:r>
            <a:r>
              <a:rPr lang="en-GB" dirty="0" err="1"/>
              <a:t>waarden</a:t>
            </a:r>
            <a:r>
              <a:rPr lang="en-GB" dirty="0"/>
              <a:t> </a:t>
            </a:r>
            <a:r>
              <a:rPr lang="en-GB" dirty="0" err="1"/>
              <a:t>en</a:t>
            </a:r>
            <a:r>
              <a:rPr lang="en-GB" dirty="0"/>
              <a:t> de </a:t>
            </a:r>
            <a:r>
              <a:rPr lang="en-GB" dirty="0" err="1"/>
              <a:t>waarden</a:t>
            </a:r>
            <a:r>
              <a:rPr lang="en-GB" dirty="0"/>
              <a:t> van de </a:t>
            </a:r>
            <a:r>
              <a:rPr lang="en-GB" dirty="0" err="1"/>
              <a:t>missie</a:t>
            </a:r>
            <a:r>
              <a:rPr lang="en-GB" dirty="0"/>
              <a:t>/</a:t>
            </a:r>
            <a:r>
              <a:rPr lang="en-GB" dirty="0" err="1"/>
              <a:t>visie</a:t>
            </a:r>
            <a:r>
              <a:rPr lang="en-GB" dirty="0"/>
              <a:t> van het Product.</a:t>
            </a:r>
          </a:p>
        </p:txBody>
      </p:sp>
      <p:sp>
        <p:nvSpPr>
          <p:cNvPr id="6" name="Footer Placeholder 5">
            <a:extLst>
              <a:ext uri="{FF2B5EF4-FFF2-40B4-BE49-F238E27FC236}">
                <a16:creationId xmlns:a16="http://schemas.microsoft.com/office/drawing/2014/main" id="{26D4FB80-E352-88C2-11F2-88E4046545E1}"/>
              </a:ext>
            </a:extLst>
          </p:cNvPr>
          <p:cNvSpPr>
            <a:spLocks noGrp="1"/>
          </p:cNvSpPr>
          <p:nvPr>
            <p:ph type="ftr" sz="quarter" idx="3"/>
          </p:nvPr>
        </p:nvSpPr>
        <p:spPr/>
        <p:txBody>
          <a:bodyPr/>
          <a:lstStyle/>
          <a:p>
            <a:r>
              <a:rPr lang="en-GB"/>
              <a:t>V 1.5</a:t>
            </a:r>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Prestatie</a:t>
            </a:r>
          </a:p>
        </p:txBody>
      </p:sp>
    </p:spTree>
    <p:extLst>
      <p:ext uri="{BB962C8B-B14F-4D97-AF65-F5344CB8AC3E}">
        <p14:creationId xmlns:p14="http://schemas.microsoft.com/office/powerpoint/2010/main" val="40769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Basiswaarden</a:t>
            </a:r>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47795-3BE6-218B-1570-072763642C08}"/>
              </a:ext>
            </a:extLst>
          </p:cNvPr>
          <p:cNvSpPr>
            <a:spLocks noGrp="1"/>
          </p:cNvSpPr>
          <p:nvPr>
            <p:ph type="ftr" sz="quarter" idx="11"/>
          </p:nvPr>
        </p:nvSpPr>
        <p:spPr/>
        <p:txBody>
          <a:bodyPr/>
          <a:lstStyle/>
          <a:p>
            <a:r>
              <a:rPr lang="en-GB"/>
              <a:t>V 1.5</a:t>
            </a:r>
            <a:endParaRPr lang="en-NL" dirty="0"/>
          </a:p>
        </p:txBody>
      </p:sp>
    </p:spTree>
    <p:extLst>
      <p:ext uri="{BB962C8B-B14F-4D97-AF65-F5344CB8AC3E}">
        <p14:creationId xmlns:p14="http://schemas.microsoft.com/office/powerpoint/2010/main" val="29551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a:t>
            </a:r>
            <a:r>
              <a:rPr lang="en-NL" sz="2400">
                <a:latin typeface="Ubuntu" panose="020B0504030602030204" pitchFamily="34" charset="0"/>
              </a:rPr>
              <a:t>De 23 </a:t>
            </a:r>
            <a:r>
              <a:rPr lang="en-NL" sz="2400" dirty="0">
                <a:latin typeface="Ubuntu" panose="020B0504030602030204" pitchFamily="34" charset="0"/>
              </a:rPr>
              <a:t>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a:p>
            <a:r>
              <a:rPr lang="en-GB" sz="3200" b="0" i="0" dirty="0">
                <a:solidFill>
                  <a:srgbClr val="000000"/>
                </a:solidFill>
                <a:effectLst/>
                <a:latin typeface="Ubuntu" panose="020B0504030602030204" pitchFamily="34" charset="0"/>
              </a:rPr>
              <a:t>Het </a:t>
            </a:r>
            <a:r>
              <a:rPr lang="en-GB" sz="3200" b="0" i="0" dirty="0" err="1">
                <a:solidFill>
                  <a:srgbClr val="000000"/>
                </a:solidFill>
                <a:effectLst/>
                <a:latin typeface="Ubuntu" panose="020B0504030602030204" pitchFamily="34" charset="0"/>
              </a:rPr>
              <a:t>vermogen</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oplossingen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unieke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ideeën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bedenken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buiten</a:t>
            </a:r>
            <a:r>
              <a:rPr lang="en-GB" sz="3200" b="0" i="0" dirty="0">
                <a:solidFill>
                  <a:srgbClr val="000000"/>
                </a:solidFill>
                <a:effectLst/>
                <a:latin typeface="Ubuntu" panose="020B0504030602030204" pitchFamily="34" charset="0"/>
              </a:rPr>
              <a:t> de </a:t>
            </a:r>
            <a:r>
              <a:rPr lang="en-GB" sz="3200" b="0" i="0" dirty="0" err="1">
                <a:solidFill>
                  <a:srgbClr val="000000"/>
                </a:solidFill>
                <a:effectLst/>
                <a:latin typeface="Ubuntu" panose="020B0504030602030204" pitchFamily="34" charset="0"/>
              </a:rPr>
              <a:t>gebaande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paden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306866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a:p>
            <a:r>
              <a:rPr lang="en-GB" sz="3200" dirty="0" err="1">
                <a:solidFill>
                  <a:srgbClr val="000000"/>
                </a:solidFill>
                <a:latin typeface="Ubuntu" panose="020B0504030602030204" pitchFamily="34" charset="0"/>
              </a:rPr>
              <a:t>D</a:t>
            </a:r>
            <a:r>
              <a:rPr lang="en-GB" sz="3200" b="0" i="0" dirty="0" err="1">
                <a:solidFill>
                  <a:srgbClr val="000000"/>
                </a:solidFill>
                <a:effectLst/>
                <a:latin typeface="Ubuntu" panose="020B0504030602030204" pitchFamily="34" charset="0"/>
              </a:rPr>
              <a:t>rang</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leren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verkennen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begrijpen</a:t>
            </a:r>
            <a:r>
              <a:rPr lang="en-GB" sz="3200" b="0" i="0" dirty="0">
                <a:solidFill>
                  <a:srgbClr val="000000"/>
                </a:solidFill>
                <a:effectLst/>
                <a:latin typeface="Ubuntu" panose="020B0504030602030204" pitchFamily="34" charset="0"/>
              </a:rPr>
              <a:t>.</a:t>
            </a:r>
            <a:endParaRPr lang="en-NL" sz="4800" dirty="0">
              <a:latin typeface="Ubuntu" panose="020B0504030602030204" pitchFamily="34" charset="0"/>
            </a:endParaRPr>
          </a:p>
        </p:txBody>
      </p:sp>
    </p:spTree>
    <p:extLst>
      <p:ext uri="{BB962C8B-B14F-4D97-AF65-F5344CB8AC3E}">
        <p14:creationId xmlns:p14="http://schemas.microsoft.com/office/powerpoint/2010/main" val="23590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2000" dirty="0">
                <a:latin typeface="Ubuntu" panose="020B0504030602030204" pitchFamily="34" charset="0"/>
              </a:rPr>
              <a:t>De tien Menselijke Basiswaarden van Schwartz en de daaruit volgende clusters zijn gebaseerd op een evolutionair fundament: 1. biologische behoeften, 2. behoefte om samen te werken en 3. behoefte aan groepsvorming om te overleven en groeien. </a:t>
            </a:r>
          </a:p>
          <a:p>
            <a:r>
              <a:rPr lang="en-NL" sz="2000" dirty="0">
                <a:latin typeface="Ubuntu" panose="020B0504030602030204" pitchFamily="34" charset="0"/>
              </a:rPr>
              <a:t>Elk individu heeft alle waarden, maar elk individu heeft een eigen hiërarchie. De persoonlijke hiërarchie wordt beinvloed door de cultuur waarin iemand leeft. Hoe belangrijker een waarde is voor een persoon, hoe meer deze gemotiveerd is om het doel dat de waarde vertegenwoordigt te bereiken.</a:t>
            </a:r>
          </a:p>
        </p:txBody>
      </p:sp>
    </p:spTree>
    <p:extLst>
      <p:ext uri="{BB962C8B-B14F-4D97-AF65-F5344CB8AC3E}">
        <p14:creationId xmlns:p14="http://schemas.microsoft.com/office/powerpoint/2010/main" val="2778960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a:p>
            <a:r>
              <a:rPr lang="en-GB" sz="3200" dirty="0" err="1">
                <a:solidFill>
                  <a:srgbClr val="000000"/>
                </a:solidFill>
                <a:latin typeface="Ubuntu" panose="020B0504030602030204" pitchFamily="34" charset="0"/>
              </a:rPr>
              <a:t>Logisch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kritisch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denken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bij</a:t>
            </a:r>
            <a:r>
              <a:rPr lang="en-GB" sz="3200" dirty="0">
                <a:solidFill>
                  <a:srgbClr val="000000"/>
                </a:solidFill>
                <a:latin typeface="Ubuntu" panose="020B0504030602030204" pitchFamily="34" charset="0"/>
              </a:rPr>
              <a:t> het </a:t>
            </a:r>
            <a:r>
              <a:rPr lang="en-GB" sz="3200" dirty="0" err="1">
                <a:solidFill>
                  <a:srgbClr val="000000"/>
                </a:solidFill>
                <a:latin typeface="Ubuntu" panose="020B0504030602030204" pitchFamily="34" charset="0"/>
              </a:rPr>
              <a:t>verzamelen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analyseren</a:t>
            </a:r>
            <a:r>
              <a:rPr lang="en-GB" sz="3200" dirty="0">
                <a:solidFill>
                  <a:srgbClr val="000000"/>
                </a:solidFill>
                <a:latin typeface="Ubuntu" panose="020B0504030602030204" pitchFamily="34" charset="0"/>
              </a:rPr>
              <a:t> van </a:t>
            </a:r>
            <a:r>
              <a:rPr lang="en-GB" sz="3200" dirty="0" err="1">
                <a:solidFill>
                  <a:srgbClr val="000000"/>
                </a:solidFill>
                <a:latin typeface="Ubuntu" panose="020B0504030602030204" pitchFamily="34" charset="0"/>
              </a:rPr>
              <a:t>informatie</a:t>
            </a:r>
            <a:r>
              <a:rPr lang="en-GB" sz="3200" dirty="0">
                <a:solidFill>
                  <a:srgbClr val="000000"/>
                </a:solidFill>
                <a:latin typeface="Ubuntu" panose="020B0504030602030204" pitchFamily="34" charset="0"/>
              </a:rPr>
              <a:t> om </a:t>
            </a:r>
            <a:r>
              <a:rPr lang="en-GB" sz="3200" dirty="0" err="1">
                <a:solidFill>
                  <a:srgbClr val="000000"/>
                </a:solidFill>
                <a:latin typeface="Ubuntu" panose="020B0504030602030204" pitchFamily="34" charset="0"/>
              </a:rPr>
              <a:t>weloverwogen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beslissingen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nemen</a:t>
            </a:r>
            <a:r>
              <a:rPr lang="en-GB" sz="3200" dirty="0">
                <a:solidFill>
                  <a:srgbClr val="000000"/>
                </a:solidFill>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271116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a:p>
            <a:r>
              <a:rPr lang="en-GB" sz="3200" dirty="0" err="1">
                <a:solidFill>
                  <a:schemeClr val="tx1"/>
                </a:solidFill>
                <a:latin typeface="Ubuntu" panose="020B0504030602030204" pitchFamily="34" charset="0"/>
              </a:rPr>
              <a:t>Mogelijkheid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standpunten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kiezen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waaruit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ervaring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begrepen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gemeten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wordt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769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a:p>
            <a:r>
              <a:rPr lang="en-GB" sz="3200" b="0" i="0" dirty="0" err="1">
                <a:solidFill>
                  <a:srgbClr val="000000"/>
                </a:solidFill>
                <a:effectLst/>
                <a:latin typeface="Ubuntu" panose="020B0504030602030204" pitchFamily="34" charset="0"/>
              </a:rPr>
              <a:t>Een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positieve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energieke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houding</a:t>
            </a:r>
            <a:r>
              <a:rPr lang="en-GB" sz="3200" b="0" i="0" dirty="0">
                <a:solidFill>
                  <a:srgbClr val="000000"/>
                </a:solidFill>
                <a:effectLst/>
                <a:latin typeface="Ubuntu" panose="020B0504030602030204" pitchFamily="34" charset="0"/>
              </a:rPr>
              <a:t> ten </a:t>
            </a:r>
            <a:r>
              <a:rPr lang="en-GB" sz="3200" b="0" i="0" dirty="0" err="1">
                <a:solidFill>
                  <a:srgbClr val="000000"/>
                </a:solidFill>
                <a:effectLst/>
                <a:latin typeface="Ubuntu" panose="020B0504030602030204" pitchFamily="34" charset="0"/>
              </a:rPr>
              <a:t>opzichte</a:t>
            </a:r>
            <a:r>
              <a:rPr lang="en-GB" sz="3200" b="0" i="0" dirty="0">
                <a:solidFill>
                  <a:srgbClr val="000000"/>
                </a:solidFill>
                <a:effectLst/>
                <a:latin typeface="Ubuntu" panose="020B0504030602030204" pitchFamily="34" charset="0"/>
              </a:rPr>
              <a:t> van </a:t>
            </a:r>
            <a:r>
              <a:rPr lang="en-GB" sz="3200" b="0" i="0" dirty="0" err="1">
                <a:solidFill>
                  <a:srgbClr val="000000"/>
                </a:solidFill>
                <a:effectLst/>
                <a:latin typeface="Ubuntu" panose="020B0504030602030204" pitchFamily="34" charset="0"/>
              </a:rPr>
              <a:t>activiteiten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doelen</a:t>
            </a:r>
            <a:r>
              <a:rPr lang="en-GB" sz="3200" b="0" i="0" dirty="0">
                <a:solidFill>
                  <a:srgbClr val="000000"/>
                </a:solidFill>
                <a:effectLst/>
                <a:latin typeface="Ubuntu" panose="020B0504030602030204" pitchFamily="34" charset="0"/>
              </a:rPr>
              <a:t>, of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ervaringen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177230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gedurige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verwachting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onzekere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uitkomst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gunstig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blijken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717284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a:p>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grappige</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luchtige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manier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kunnen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834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a:p>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waargenomen</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aangevoelde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object,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levend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wezen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idee of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uiting</a:t>
            </a:r>
            <a:r>
              <a:rPr lang="en-GB" sz="3200" dirty="0">
                <a:solidFill>
                  <a:schemeClr val="tx1"/>
                </a:solidFill>
                <a:latin typeface="Ubuntu" panose="020B0504030602030204" pitchFamily="34" charset="0"/>
              </a:rPr>
              <a:t> van kunst.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60311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a:p>
            <a:r>
              <a:rPr lang="en-GB" sz="3200" dirty="0">
                <a:solidFill>
                  <a:schemeClr val="tx1"/>
                </a:solidFill>
                <a:latin typeface="Ubuntu" panose="020B0504030602030204" pitchFamily="34" charset="0"/>
              </a:rPr>
              <a:t>Juist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naar</a:t>
            </a:r>
            <a:r>
              <a:rPr lang="en-GB" sz="3200" dirty="0">
                <a:solidFill>
                  <a:schemeClr val="tx1"/>
                </a:solidFill>
                <a:latin typeface="Ubuntu" panose="020B0504030602030204" pitchFamily="34" charset="0"/>
              </a:rPr>
              <a:t> de </a:t>
            </a:r>
            <a:r>
              <a:rPr lang="en-GB" sz="3200" dirty="0" err="1">
                <a:solidFill>
                  <a:schemeClr val="tx1"/>
                </a:solidFill>
                <a:latin typeface="Ubuntu" panose="020B0504030602030204" pitchFamily="34" charset="0"/>
              </a:rPr>
              <a:t>situatie</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33429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consistent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volgens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sterke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morele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ethische</a:t>
            </a:r>
            <a:r>
              <a:rPr lang="en-GB" sz="3200" dirty="0">
                <a:solidFill>
                  <a:schemeClr val="tx1"/>
                </a:solidFill>
                <a:latin typeface="Ubuntu" panose="020B0504030602030204" pitchFamily="34" charset="0"/>
              </a:rPr>
              <a:t> principes.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67928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nederig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terughoudend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respectvol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zijn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zelfs</a:t>
            </a:r>
            <a:r>
              <a:rPr lang="en-GB" sz="3200" dirty="0">
                <a:solidFill>
                  <a:schemeClr val="tx1"/>
                </a:solidFill>
                <a:latin typeface="Ubuntu" panose="020B0504030602030204" pitchFamily="34" charset="0"/>
              </a:rPr>
              <a:t> in het </a:t>
            </a:r>
            <a:r>
              <a:rPr lang="en-GB" sz="3200" dirty="0" err="1">
                <a:solidFill>
                  <a:schemeClr val="tx1"/>
                </a:solidFill>
                <a:latin typeface="Ubuntu" panose="020B0504030602030204" pitchFamily="34" charset="0"/>
              </a:rPr>
              <a:t>licht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persoonlijke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prestaties</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kwaliteiten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6078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inspireren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begeleiden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gezamenlijke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041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zorgvuldig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nadenken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voordat</a:t>
            </a:r>
            <a:r>
              <a:rPr lang="en-GB" sz="3200" dirty="0">
                <a:solidFill>
                  <a:schemeClr val="tx1"/>
                </a:solidFill>
                <a:latin typeface="Ubuntu" panose="020B0504030602030204" pitchFamily="34" charset="0"/>
              </a:rPr>
              <a:t> men </a:t>
            </a:r>
            <a:r>
              <a:rPr lang="en-GB" sz="3200" dirty="0" err="1">
                <a:solidFill>
                  <a:schemeClr val="tx1"/>
                </a:solidFill>
                <a:latin typeface="Ubuntu" panose="020B0504030602030204" pitchFamily="34" charset="0"/>
              </a:rPr>
              <a:t>handelt</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spreekt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211953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emoties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impulsen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gedrag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controle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houden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5268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a:p>
            <a:r>
              <a:rPr lang="en-GB" sz="3200" dirty="0" err="1">
                <a:solidFill>
                  <a:schemeClr val="tx1"/>
                </a:solidFill>
                <a:latin typeface="Ubuntu" panose="020B0504030602030204" pitchFamily="34" charset="0"/>
              </a:rPr>
              <a:t>Diepe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acceptatie</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genegenheid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welgezindheid</a:t>
            </a:r>
            <a:r>
              <a:rPr lang="en-GB" sz="3200" dirty="0">
                <a:solidFill>
                  <a:schemeClr val="tx1"/>
                </a:solidFill>
                <a:latin typeface="Ubuntu" panose="020B0504030602030204" pitchFamily="34" charset="0"/>
              </a:rPr>
              <a:t> tot of </a:t>
            </a:r>
            <a:r>
              <a:rPr lang="en-GB" sz="3200" dirty="0" err="1">
                <a:solidFill>
                  <a:schemeClr val="tx1"/>
                </a:solidFill>
                <a:latin typeface="Ubuntu" panose="020B0504030602030204" pitchFamily="34" charset="0"/>
              </a:rPr>
              <a:t>toewijding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ander</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eventueel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zichzelf</a:t>
            </a:r>
            <a:r>
              <a:rPr lang="en-GB" sz="3200" dirty="0">
                <a:solidFill>
                  <a:schemeClr val="tx1"/>
                </a:solidFill>
                <a:latin typeface="Ubuntu" panose="020B0504030602030204" pitchFamily="34" charset="0"/>
              </a:rPr>
              <a:t>. Ook </a:t>
            </a:r>
            <a:r>
              <a:rPr lang="en-GB" sz="3200" dirty="0" err="1">
                <a:solidFill>
                  <a:schemeClr val="tx1"/>
                </a:solidFill>
                <a:latin typeface="Ubuntu" panose="020B0504030602030204" pitchFamily="34" charset="0"/>
              </a:rPr>
              <a:t>toepasbaar</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dieren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voorwerpen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activiteiten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7554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a:p>
            <a:r>
              <a:rPr lang="en-GB" sz="3200" dirty="0">
                <a:solidFill>
                  <a:schemeClr val="tx1"/>
                </a:solidFill>
                <a:latin typeface="Ubuntu" panose="020B0504030602030204" pitchFamily="34" charset="0"/>
              </a:rPr>
              <a:t>Tonen van </a:t>
            </a:r>
            <a:r>
              <a:rPr lang="en-GB" sz="3200" dirty="0" err="1">
                <a:solidFill>
                  <a:schemeClr val="tx1"/>
                </a:solidFill>
                <a:latin typeface="Ubuntu" panose="020B0504030602030204" pitchFamily="34" charset="0"/>
              </a:rPr>
              <a:t>sympathie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respect.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677152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goed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interageren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sociale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relaties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bouwen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effectieve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communicatie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onderhouden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42795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iemand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meer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nemen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ernstige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overtreft</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gewone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is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waarvoor</a:t>
            </a:r>
            <a:r>
              <a:rPr lang="en-GB" sz="3200" dirty="0">
                <a:solidFill>
                  <a:schemeClr val="tx1"/>
                </a:solidFill>
                <a:latin typeface="Ubuntu" panose="020B0504030602030204" pitchFamily="34" charset="0"/>
              </a:rPr>
              <a:t> sorry </a:t>
            </a:r>
            <a:r>
              <a:rPr lang="en-GB" sz="3200" dirty="0" err="1">
                <a:solidFill>
                  <a:schemeClr val="tx1"/>
                </a:solidFill>
                <a:latin typeface="Ubuntu" panose="020B0504030602030204" pitchFamily="34" charset="0"/>
              </a:rPr>
              <a:t>zeggen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afdoende</a:t>
            </a:r>
            <a:r>
              <a:rPr lang="en-GB" sz="3200" dirty="0">
                <a:solidFill>
                  <a:schemeClr val="tx1"/>
                </a:solidFill>
                <a:latin typeface="Ubuntu" panose="020B0504030602030204" pitchFamily="34" charset="0"/>
              </a:rPr>
              <a:t> is.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45916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a:p>
            <a:r>
              <a:rPr lang="en-NL" sz="3200" dirty="0">
                <a:solidFill>
                  <a:schemeClr val="tx1"/>
                </a:solidFill>
                <a:latin typeface="Ubuntu" panose="020B0504030602030204" pitchFamily="34" charset="0"/>
              </a:rPr>
              <a:t>Erkentelijk voor ontvangen hulp en bereid hulp te aanvaarden.</a:t>
            </a:r>
          </a:p>
        </p:txBody>
      </p:sp>
    </p:spTree>
    <p:extLst>
      <p:ext uri="{BB962C8B-B14F-4D97-AF65-F5344CB8AC3E}">
        <p14:creationId xmlns:p14="http://schemas.microsoft.com/office/powerpoint/2010/main" val="422660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werken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gemeenschappelijke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2606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angst, </a:t>
            </a:r>
            <a:r>
              <a:rPr lang="en-GB" sz="3200" dirty="0" err="1">
                <a:solidFill>
                  <a:schemeClr val="tx1"/>
                </a:solidFill>
                <a:latin typeface="Ubuntu" panose="020B0504030602030204" pitchFamily="34" charset="0"/>
              </a:rPr>
              <a:t>risico</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onzekerheid</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8644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bereidheid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nieuwe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kennis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vaardigheden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inzichten</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toe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passen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537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moeilijkheden</a:t>
            </a:r>
            <a:r>
              <a:rPr lang="en-GB" sz="3200" dirty="0">
                <a:solidFill>
                  <a:schemeClr val="tx1"/>
                </a:solidFill>
                <a:latin typeface="Ubuntu" panose="020B0504030602030204" pitchFamily="34" charset="0"/>
              </a:rPr>
              <a:t> door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gaan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4106</TotalTime>
  <Words>1639</Words>
  <Application>Microsoft Macintosh PowerPoint</Application>
  <PresentationFormat>Custom</PresentationFormat>
  <Paragraphs>188</Paragraphs>
  <Slides>91</Slides>
  <Notes>25</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91</vt:i4>
      </vt:variant>
    </vt:vector>
  </HeadingPairs>
  <TitlesOfParts>
    <vt:vector size="102" baseType="lpstr">
      <vt:lpstr>American Captain</vt:lpstr>
      <vt:lpstr>Calibri</vt:lpstr>
      <vt:lpstr>Ubuntu Light</vt:lpstr>
      <vt:lpstr>Aptos</vt:lpstr>
      <vt:lpstr>Ubuntu</vt:lpstr>
      <vt:lpstr>Arial</vt:lpstr>
      <vt:lpstr>Marvel</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50</cp:revision>
  <cp:lastPrinted>2024-08-22T13:56:27Z</cp:lastPrinted>
  <dcterms:created xsi:type="dcterms:W3CDTF">2024-08-21T12:10:54Z</dcterms:created>
  <dcterms:modified xsi:type="dcterms:W3CDTF">2024-08-29T21:15:19Z</dcterms:modified>
</cp:coreProperties>
</file>