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96"/>
  </p:notesMasterIdLst>
  <p:sldIdLst>
    <p:sldId id="256" r:id="rId5"/>
    <p:sldId id="257" r:id="rId6"/>
    <p:sldId id="300" r:id="rId7"/>
    <p:sldId id="346" r:id="rId8"/>
    <p:sldId id="301"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94" r:id="rId32"/>
    <p:sldId id="295"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6" r:id="rId48"/>
    <p:sldId id="297" r:id="rId49"/>
    <p:sldId id="298" r:id="rId50"/>
    <p:sldId id="299"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x="7775575" cy="5543550"/>
  <p:notesSz cx="9144000" cy="6858000"/>
  <p:embeddedFontLst>
    <p:embeddedFont>
      <p:font typeface="American Captain" pitchFamily="2" charset="77"/>
      <p:regular r:id="rId97"/>
    </p:embeddedFont>
    <p:embeddedFont>
      <p:font typeface="Marvel" pitchFamily="2" charset="0"/>
      <p:regular r:id="rId98"/>
    </p:embeddedFont>
    <p:embeddedFont>
      <p:font typeface="Roboto" pitchFamily="2" charset="0"/>
      <p:regular r:id="rId99"/>
      <p:bold r:id="rId100"/>
    </p:embeddedFont>
    <p:embeddedFont>
      <p:font typeface="Ubuntu" panose="020B0504030602030204" pitchFamily="34" charset="0"/>
      <p:regular r:id="rId101"/>
      <p:bold r:id="rId102"/>
      <p:italic r:id="rId103"/>
      <p:boldItalic r:id="rId104"/>
    </p:embeddedFont>
    <p:embeddedFont>
      <p:font typeface="Ubuntu Light" panose="020B0304030602030204" pitchFamily="34" charset="0"/>
      <p:regular r:id="rId105"/>
      <p:italic r:id="rId10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78EE3-BA28-5341-90E0-B52AAFCFBDF3}">
          <p14:sldIdLst>
            <p14:sldId id="256"/>
            <p14:sldId id="257"/>
          </p14:sldIdLst>
        </p14:section>
        <p14:section name="Waardenclusters" id="{84E789E4-D18B-3542-B6E2-A5288CBED33B}">
          <p14:sldIdLst>
            <p14:sldId id="300"/>
            <p14:sldId id="346"/>
            <p14:sldId id="301"/>
            <p14:sldId id="258"/>
            <p14:sldId id="259"/>
            <p14:sldId id="260"/>
            <p14:sldId id="261"/>
            <p14:sldId id="262"/>
            <p14:sldId id="263"/>
            <p14:sldId id="264"/>
            <p14:sldId id="265"/>
          </p14:sldIdLst>
        </p14:section>
        <p14:section name="Waardencluster beschrijvingen" id="{66A63E44-4BA7-8244-B5C1-67BA513BA0DA}">
          <p14:sldIdLst>
            <p14:sldId id="266"/>
            <p14:sldId id="267"/>
            <p14:sldId id="268"/>
            <p14:sldId id="269"/>
            <p14:sldId id="270"/>
            <p14:sldId id="271"/>
            <p14:sldId id="272"/>
            <p14:sldId id="273"/>
          </p14:sldIdLst>
        </p14:section>
        <p14:section name="De tien basiswaarden (hedonisme is bewust dubbel!)" id="{23647D78-F4A7-F446-9E27-F74700138EF3}">
          <p14:sldIdLst>
            <p14:sldId id="274"/>
            <p14:sldId id="275"/>
            <p14:sldId id="276"/>
            <p14:sldId id="277"/>
            <p14:sldId id="278"/>
            <p14:sldId id="279"/>
            <p14:sldId id="294"/>
            <p14:sldId id="295"/>
            <p14:sldId id="280"/>
            <p14:sldId id="281"/>
            <p14:sldId id="282"/>
            <p14:sldId id="283"/>
            <p14:sldId id="284"/>
            <p14:sldId id="285"/>
            <p14:sldId id="286"/>
            <p14:sldId id="287"/>
            <p14:sldId id="288"/>
            <p14:sldId id="289"/>
            <p14:sldId id="290"/>
            <p14:sldId id="291"/>
            <p14:sldId id="292"/>
            <p14:sldId id="293"/>
          </p14:sldIdLst>
        </p14:section>
        <p14:section name="Inspirerende Competenties" id="{FBC53FA2-1868-7544-9BD2-50C1DFA59BFA}">
          <p14:sldIdLst>
            <p14:sldId id="296"/>
            <p14:sldId id="297"/>
            <p14:sldId id="298"/>
            <p14:sldId id="299"/>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71"/>
    <p:restoredTop sz="79320"/>
  </p:normalViewPr>
  <p:slideViewPr>
    <p:cSldViewPr snapToGrid="0" showGuides="1">
      <p:cViewPr varScale="1">
        <p:scale>
          <a:sx n="118" d="100"/>
          <a:sy n="118" d="100"/>
        </p:scale>
        <p:origin x="9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presProps" Target="presProp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6.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font" Target="fonts/font7.fntdata"/><Relationship Id="rId108"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font" Target="fonts/font1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font" Target="fonts/font3.fntdata"/><Relationship Id="rId10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heme" Target="theme/theme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1.fntdata"/><Relationship Id="rId104"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4.fntdata"/><Relationship Id="rId105"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font" Target="fonts/font2.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02/10/2024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gevoel-voor-humor</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59</a:t>
            </a:fld>
            <a:endParaRPr lang="en-NL"/>
          </a:p>
        </p:txBody>
      </p:sp>
    </p:spTree>
    <p:extLst>
      <p:ext uri="{BB962C8B-B14F-4D97-AF65-F5344CB8AC3E}">
        <p14:creationId xmlns:p14="http://schemas.microsoft.com/office/powerpoint/2010/main" val="134727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Schoonheid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61</a:t>
            </a:fld>
            <a:endParaRPr lang="en-NL"/>
          </a:p>
        </p:txBody>
      </p:sp>
    </p:spTree>
    <p:extLst>
      <p:ext uri="{BB962C8B-B14F-4D97-AF65-F5344CB8AC3E}">
        <p14:creationId xmlns:p14="http://schemas.microsoft.com/office/powerpoint/2010/main" val="359013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a:t>
            </a:r>
            <a:r>
              <a:rPr lang="en-GB" dirty="0"/>
              <a:t> https://</a:t>
            </a:r>
            <a:r>
              <a:rPr lang="en-GB" dirty="0" err="1"/>
              <a:t>nl.wikipedia.org</a:t>
            </a:r>
            <a:r>
              <a:rPr lang="en-GB" dirty="0"/>
              <a:t>/wiki/</a:t>
            </a:r>
            <a:r>
              <a:rPr lang="en-GB" dirty="0" err="1"/>
              <a:t>Rechtvaardigheid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63</a:t>
            </a:fld>
            <a:endParaRPr lang="en-NL"/>
          </a:p>
        </p:txBody>
      </p:sp>
    </p:spTree>
    <p:extLst>
      <p:ext uri="{BB962C8B-B14F-4D97-AF65-F5344CB8AC3E}">
        <p14:creationId xmlns:p14="http://schemas.microsoft.com/office/powerpoint/2010/main" val="1711670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integriteit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65</a:t>
            </a:fld>
            <a:endParaRPr lang="en-NL"/>
          </a:p>
        </p:txBody>
      </p:sp>
    </p:spTree>
    <p:extLst>
      <p:ext uri="{BB962C8B-B14F-4D97-AF65-F5344CB8AC3E}">
        <p14:creationId xmlns:p14="http://schemas.microsoft.com/office/powerpoint/2010/main" val="3587479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bescheiden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67</a:t>
            </a:fld>
            <a:endParaRPr lang="en-NL"/>
          </a:p>
        </p:txBody>
      </p:sp>
    </p:spTree>
    <p:extLst>
      <p:ext uri="{BB962C8B-B14F-4D97-AF65-F5344CB8AC3E}">
        <p14:creationId xmlns:p14="http://schemas.microsoft.com/office/powerpoint/2010/main" val="1874722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leiderschap</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69</a:t>
            </a:fld>
            <a:endParaRPr lang="en-NL"/>
          </a:p>
        </p:txBody>
      </p:sp>
    </p:spTree>
    <p:extLst>
      <p:ext uri="{BB962C8B-B14F-4D97-AF65-F5344CB8AC3E}">
        <p14:creationId xmlns:p14="http://schemas.microsoft.com/office/powerpoint/2010/main" val="133808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bedachtzaam</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71</a:t>
            </a:fld>
            <a:endParaRPr lang="en-NL"/>
          </a:p>
        </p:txBody>
      </p:sp>
    </p:spTree>
    <p:extLst>
      <p:ext uri="{BB962C8B-B14F-4D97-AF65-F5344CB8AC3E}">
        <p14:creationId xmlns:p14="http://schemas.microsoft.com/office/powerpoint/2010/main" val="2470492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zelfbeheersing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73</a:t>
            </a:fld>
            <a:endParaRPr lang="en-NL"/>
          </a:p>
        </p:txBody>
      </p:sp>
    </p:spTree>
    <p:extLst>
      <p:ext uri="{BB962C8B-B14F-4D97-AF65-F5344CB8AC3E}">
        <p14:creationId xmlns:p14="http://schemas.microsoft.com/office/powerpoint/2010/main" val="3409853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Liefde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75</a:t>
            </a:fld>
            <a:endParaRPr lang="en-NL"/>
          </a:p>
        </p:txBody>
      </p:sp>
    </p:spTree>
    <p:extLst>
      <p:ext uri="{BB962C8B-B14F-4D97-AF65-F5344CB8AC3E}">
        <p14:creationId xmlns:p14="http://schemas.microsoft.com/office/powerpoint/2010/main" val="677025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vriendelijk</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77</a:t>
            </a:fld>
            <a:endParaRPr lang="en-NL"/>
          </a:p>
        </p:txBody>
      </p:sp>
    </p:spTree>
    <p:extLst>
      <p:ext uri="{BB962C8B-B14F-4D97-AF65-F5344CB8AC3E}">
        <p14:creationId xmlns:p14="http://schemas.microsoft.com/office/powerpoint/2010/main" val="1162969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Gevalideerd met 200 steekproeven in meer dan 70 landen. Maatschappelijke ontwikkeling lijkt invloed te hebben op de structuur van waarden. Hoe hoger het niveau van maatschappelijke ontwikkeling, hoe waarschijnlijkereen groep  de protoypische volgorde toont, waarbij Welwillendheid en Universalisme bovenaan staan en Macht onderaan.</a:t>
            </a:r>
          </a:p>
          <a:p>
            <a:endParaRPr lang="en-NL" dirty="0"/>
          </a:p>
          <a:p>
            <a:r>
              <a:rPr lang="en-NL" dirty="0"/>
              <a:t>Zie figuur 1 uit “</a:t>
            </a:r>
            <a:r>
              <a:rPr lang="en-GB" dirty="0">
                <a:solidFill>
                  <a:srgbClr val="000000"/>
                </a:solidFill>
                <a:effectLst/>
                <a:latin typeface="Roboto" pitchFamily="2" charset="0"/>
              </a:rPr>
              <a:t>A Repository of Schwartz Value Scales with Instructions and an Introduction” Schwartz 2021 - </a:t>
            </a:r>
            <a:r>
              <a:rPr lang="en-GB" dirty="0"/>
              <a:t>https://</a:t>
            </a:r>
            <a:r>
              <a:rPr lang="en-GB" dirty="0" err="1"/>
              <a:t>doi.org</a:t>
            </a:r>
            <a:r>
              <a:rPr lang="en-GB" dirty="0"/>
              <a:t>/10.9707/2307-0919.1173</a:t>
            </a:r>
            <a:endParaRPr lang="en-GB" dirty="0">
              <a:solidFill>
                <a:srgbClr val="000000"/>
              </a:solidFill>
              <a:effectLst/>
              <a:latin typeface="Roboto" pitchFamily="2" charset="0"/>
            </a:endParaRPr>
          </a:p>
          <a:p>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a:t>
            </a:fld>
            <a:endParaRPr lang="en-NL"/>
          </a:p>
        </p:txBody>
      </p:sp>
    </p:spTree>
    <p:extLst>
      <p:ext uri="{BB962C8B-B14F-4D97-AF65-F5344CB8AC3E}">
        <p14:creationId xmlns:p14="http://schemas.microsoft.com/office/powerpoint/2010/main" val="104858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sociabiliteit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79</a:t>
            </a:fld>
            <a:endParaRPr lang="en-NL"/>
          </a:p>
        </p:txBody>
      </p:sp>
    </p:spTree>
    <p:extLst>
      <p:ext uri="{BB962C8B-B14F-4D97-AF65-F5344CB8AC3E}">
        <p14:creationId xmlns:p14="http://schemas.microsoft.com/office/powerpoint/2010/main" val="2739621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Vergeving</a:t>
            </a:r>
            <a:r>
              <a:rPr lang="en-GB" dirty="0"/>
              <a:t>_(</a:t>
            </a:r>
            <a:r>
              <a:rPr lang="en-GB" dirty="0" err="1"/>
              <a:t>algemeen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81</a:t>
            </a:fld>
            <a:endParaRPr lang="en-NL"/>
          </a:p>
        </p:txBody>
      </p:sp>
    </p:spTree>
    <p:extLst>
      <p:ext uri="{BB962C8B-B14F-4D97-AF65-F5344CB8AC3E}">
        <p14:creationId xmlns:p14="http://schemas.microsoft.com/office/powerpoint/2010/main" val="3985016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dankbaar</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83</a:t>
            </a:fld>
            <a:endParaRPr lang="en-NL"/>
          </a:p>
        </p:txBody>
      </p:sp>
    </p:spTree>
    <p:extLst>
      <p:ext uri="{BB962C8B-B14F-4D97-AF65-F5344CB8AC3E}">
        <p14:creationId xmlns:p14="http://schemas.microsoft.com/office/powerpoint/2010/main" val="2851429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samenwerken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85</a:t>
            </a:fld>
            <a:endParaRPr lang="en-NL"/>
          </a:p>
        </p:txBody>
      </p:sp>
    </p:spTree>
    <p:extLst>
      <p:ext uri="{BB962C8B-B14F-4D97-AF65-F5344CB8AC3E}">
        <p14:creationId xmlns:p14="http://schemas.microsoft.com/office/powerpoint/2010/main" val="1452857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moedig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87</a:t>
            </a:fld>
            <a:endParaRPr lang="en-NL"/>
          </a:p>
        </p:txBody>
      </p:sp>
    </p:spTree>
    <p:extLst>
      <p:ext uri="{BB962C8B-B14F-4D97-AF65-F5344CB8AC3E}">
        <p14:creationId xmlns:p14="http://schemas.microsoft.com/office/powerpoint/2010/main" val="3684117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leergierigheid</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89</a:t>
            </a:fld>
            <a:endParaRPr lang="en-NL"/>
          </a:p>
        </p:txBody>
      </p:sp>
    </p:spTree>
    <p:extLst>
      <p:ext uri="{BB962C8B-B14F-4D97-AF65-F5344CB8AC3E}">
        <p14:creationId xmlns:p14="http://schemas.microsoft.com/office/powerpoint/2010/main" val="1682373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volharden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91</a:t>
            </a:fld>
            <a:endParaRPr lang="en-NL"/>
          </a:p>
        </p:txBody>
      </p:sp>
    </p:spTree>
    <p:extLst>
      <p:ext uri="{BB962C8B-B14F-4D97-AF65-F5344CB8AC3E}">
        <p14:creationId xmlns:p14="http://schemas.microsoft.com/office/powerpoint/2010/main" val="237306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13</a:t>
            </a:fld>
            <a:endParaRPr lang="en-NL"/>
          </a:p>
        </p:txBody>
      </p:sp>
    </p:spTree>
    <p:extLst>
      <p:ext uri="{BB962C8B-B14F-4D97-AF65-F5344CB8AC3E}">
        <p14:creationId xmlns:p14="http://schemas.microsoft.com/office/powerpoint/2010/main" val="190852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creatief</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47</a:t>
            </a:fld>
            <a:endParaRPr lang="en-NL"/>
          </a:p>
        </p:txBody>
      </p:sp>
    </p:spTree>
    <p:extLst>
      <p:ext uri="{BB962C8B-B14F-4D97-AF65-F5344CB8AC3E}">
        <p14:creationId xmlns:p14="http://schemas.microsoft.com/office/powerpoint/2010/main" val="2640906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nieuwsgierig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49</a:t>
            </a:fld>
            <a:endParaRPr lang="en-NL"/>
          </a:p>
        </p:txBody>
      </p:sp>
    </p:spTree>
    <p:extLst>
      <p:ext uri="{BB962C8B-B14F-4D97-AF65-F5344CB8AC3E}">
        <p14:creationId xmlns:p14="http://schemas.microsoft.com/office/powerpoint/2010/main" val="2764681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oordeelsvorming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51</a:t>
            </a:fld>
            <a:endParaRPr lang="en-NL"/>
          </a:p>
        </p:txBody>
      </p:sp>
    </p:spTree>
    <p:extLst>
      <p:ext uri="{BB962C8B-B14F-4D97-AF65-F5344CB8AC3E}">
        <p14:creationId xmlns:p14="http://schemas.microsoft.com/office/powerpoint/2010/main" val="220183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Perspectief</a:t>
            </a:r>
            <a:r>
              <a:rPr lang="en-GB" dirty="0"/>
              <a:t>_(</a:t>
            </a:r>
            <a:r>
              <a:rPr lang="en-GB" dirty="0" err="1"/>
              <a:t>cognitief</a:t>
            </a:r>
            <a:r>
              <a:rPr lang="en-GB" dirty="0"/>
              <a:t>) – </a:t>
            </a:r>
            <a:r>
              <a:rPr lang="en-GB" dirty="0" err="1"/>
              <a:t>bewerkt</a:t>
            </a:r>
            <a:r>
              <a:rPr lang="en-GB" dirty="0"/>
              <a:t> tot (</a:t>
            </a:r>
            <a:r>
              <a:rPr lang="en-GB" dirty="0" err="1"/>
              <a:t>positieve</a:t>
            </a:r>
            <a:r>
              <a:rPr lang="en-GB" dirty="0"/>
              <a:t>) </a:t>
            </a:r>
            <a:r>
              <a:rPr lang="en-GB" dirty="0" err="1"/>
              <a:t>competentie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53</a:t>
            </a:fld>
            <a:endParaRPr lang="en-NL"/>
          </a:p>
        </p:txBody>
      </p:sp>
    </p:spTree>
    <p:extLst>
      <p:ext uri="{BB962C8B-B14F-4D97-AF65-F5344CB8AC3E}">
        <p14:creationId xmlns:p14="http://schemas.microsoft.com/office/powerpoint/2010/main" val="1416272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enthousiast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55</a:t>
            </a:fld>
            <a:endParaRPr lang="en-NL"/>
          </a:p>
        </p:txBody>
      </p:sp>
    </p:spTree>
    <p:extLst>
      <p:ext uri="{BB962C8B-B14F-4D97-AF65-F5344CB8AC3E}">
        <p14:creationId xmlns:p14="http://schemas.microsoft.com/office/powerpoint/2010/main" val="2340544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NL" dirty="0"/>
              <a:t>ource </a:t>
            </a:r>
            <a:r>
              <a:rPr lang="en-GB" dirty="0"/>
              <a:t>https://</a:t>
            </a:r>
            <a:r>
              <a:rPr lang="en-GB" dirty="0" err="1"/>
              <a:t>nl.wikipedia.org</a:t>
            </a:r>
            <a:r>
              <a:rPr lang="en-GB" dirty="0"/>
              <a:t>/wiki/Hoop</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57</a:t>
            </a:fld>
            <a:endParaRPr lang="en-NL"/>
          </a:p>
        </p:txBody>
      </p:sp>
    </p:spTree>
    <p:extLst>
      <p:ext uri="{BB962C8B-B14F-4D97-AF65-F5344CB8AC3E}">
        <p14:creationId xmlns:p14="http://schemas.microsoft.com/office/powerpoint/2010/main" val="18802689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1.6</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1.6</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extLst>
    <p:ext uri="{DCECCB84-F9BA-43D5-87BE-67443E8EF086}">
      <p15:sldGuideLst xmlns:p15="http://schemas.microsoft.com/office/powerpoint/2012/main">
        <p15:guide id="1" orient="horz" pos="1746" userDrawn="1">
          <p15:clr>
            <a:srgbClr val="FBAE40"/>
          </p15:clr>
        </p15:guide>
        <p15:guide id="2" pos="244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1.6</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1.6</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1.6</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a:p>
            <a:r>
              <a:rPr lang="en-NL" sz="2000" i="1" dirty="0">
                <a:solidFill>
                  <a:schemeClr val="bg1">
                    <a:lumMod val="75000"/>
                  </a:schemeClr>
                </a:solidFill>
              </a:rPr>
              <a:t>Sociale Zelfbescherming</a:t>
            </a:r>
          </a:p>
        </p:txBody>
      </p:sp>
    </p:spTree>
    <p:extLst>
      <p:ext uri="{BB962C8B-B14F-4D97-AF65-F5344CB8AC3E}">
        <p14:creationId xmlns:p14="http://schemas.microsoft.com/office/powerpoint/2010/main" val="374274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a:p>
            <a:r>
              <a:rPr lang="en-NL" sz="2000" i="1" dirty="0">
                <a:solidFill>
                  <a:schemeClr val="bg1">
                    <a:lumMod val="75000"/>
                  </a:schemeClr>
                </a:solidFill>
              </a:rPr>
              <a:t>Persoonlijke Zelfbescherming</a:t>
            </a:r>
          </a:p>
        </p:txBody>
      </p:sp>
    </p:spTree>
    <p:extLst>
      <p:ext uri="{BB962C8B-B14F-4D97-AF65-F5344CB8AC3E}">
        <p14:creationId xmlns:p14="http://schemas.microsoft.com/office/powerpoint/2010/main" val="187768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Openstaan voor </a:t>
            </a:r>
          </a:p>
          <a:p>
            <a:r>
              <a:rPr lang="en-NL" sz="4000" dirty="0"/>
              <a:t>nieuwe ervaringen. </a:t>
            </a:r>
          </a:p>
          <a:p>
            <a:r>
              <a:rPr lang="en-NL" sz="4000" dirty="0"/>
              <a:t>Bevat de waarden Zelfsturing en Stimulatie, en deels Hedonisme.</a:t>
            </a:r>
          </a:p>
          <a:p>
            <a:r>
              <a:rPr lang="en-NL" sz="4000" dirty="0"/>
              <a:t>Conflicteert met Conservatisme.</a:t>
            </a:r>
          </a:p>
        </p:txBody>
      </p:sp>
    </p:spTree>
    <p:extLst>
      <p:ext uri="{BB962C8B-B14F-4D97-AF65-F5344CB8AC3E}">
        <p14:creationId xmlns:p14="http://schemas.microsoft.com/office/powerpoint/2010/main" val="160192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 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Zorg voor anderen.</a:t>
            </a:r>
          </a:p>
          <a:p>
            <a:r>
              <a:rPr lang="en-NL" dirty="0"/>
              <a:t>Bevat de waarden Welwillendheid en Universalisme.</a:t>
            </a:r>
          </a:p>
          <a:p>
            <a:r>
              <a:rPr lang="en-NL" dirty="0"/>
              <a:t>Conflicteert met Zelfoptimalisatie.</a:t>
            </a:r>
          </a:p>
        </p:txBody>
      </p:sp>
    </p:spTree>
    <p:extLst>
      <p:ext uri="{BB962C8B-B14F-4D97-AF65-F5344CB8AC3E}">
        <p14:creationId xmlns:p14="http://schemas.microsoft.com/office/powerpoint/2010/main" val="44508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Behouden van de </a:t>
            </a:r>
          </a:p>
          <a:p>
            <a:r>
              <a:rPr lang="en-NL" sz="4000" dirty="0"/>
              <a:t>status quo.</a:t>
            </a:r>
          </a:p>
          <a:p>
            <a:r>
              <a:rPr lang="en-NL" sz="4000" dirty="0"/>
              <a:t>Bevat de waarden Veiligheid, Conformiteit en Traditie.</a:t>
            </a:r>
          </a:p>
          <a:p>
            <a:r>
              <a:rPr lang="en-NL" sz="4000" dirty="0"/>
              <a:t>Conflicteert met Openstaan voor verandering.</a:t>
            </a:r>
          </a:p>
        </p:txBody>
      </p:sp>
    </p:spTree>
    <p:extLst>
      <p:ext uri="{BB962C8B-B14F-4D97-AF65-F5344CB8AC3E}">
        <p14:creationId xmlns:p14="http://schemas.microsoft.com/office/powerpoint/2010/main" val="328404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342274"/>
            <a:ext cx="3471863" cy="2960158"/>
          </a:xfrm>
        </p:spPr>
        <p:txBody>
          <a:bodyPr/>
          <a:lstStyle/>
          <a:p>
            <a:r>
              <a:rPr lang="en-NL" sz="900" dirty="0"/>
              <a:t>Laat in groepjes de deelnemers onderzoek doen naar de vier waardenclusters. Bijvoorbeeld één cluster per groepje. </a:t>
            </a:r>
          </a:p>
          <a:p>
            <a:r>
              <a:rPr lang="en-NL" sz="900" dirty="0"/>
              <a:t>Elk groepje bereidt een mini presentatie voor (liefst met illustraties op een flipover), waarbij ze ook een voorbeeld geven, hoe je een meevaller van 1000 euro zou besteden, vanuit dit cluster.</a:t>
            </a:r>
          </a:p>
          <a:p>
            <a:r>
              <a:rPr lang="en-NL" sz="900" dirty="0"/>
              <a:t>Vraag iedereen om individueel de 10 waarden op volgorde te leggen van meest belangrijk naar minst belangrijk, en bij de 2 belangrijkste ook een voorbeeld te bedenken van een besluit waar deze waarde bepalend was.</a:t>
            </a:r>
          </a:p>
          <a:p>
            <a:r>
              <a:rPr lang="en-NL" sz="900" dirty="0"/>
              <a:t>Vertel in groepjes van drie ombeurten je besluit ZONDER de waarde te benoemen. De anderen moeten raden welke waarde er bij hoort.</a:t>
            </a:r>
          </a:p>
          <a:p>
            <a:r>
              <a:rPr lang="en-NL" sz="900" dirty="0"/>
              <a:t>Laat de groep bespreken welk waardencluster het belangrijkst is voor de missie/visie, en hoe zich dit verhoudt tot de individueel gekozen waarden. Verdiep eventueel met welke van de 10 basiswaarden het beste passen.</a:t>
            </a:r>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a:t>
            </a:r>
            <a:r>
              <a:rPr lang="en-GB" dirty="0" err="1"/>
              <a:t>waarden</a:t>
            </a:r>
            <a:r>
              <a:rPr lang="en-GB" dirty="0"/>
              <a:t> </a:t>
            </a:r>
            <a:r>
              <a:rPr lang="en-GB" dirty="0" err="1"/>
              <a:t>en</a:t>
            </a:r>
            <a:r>
              <a:rPr lang="en-GB" dirty="0"/>
              <a:t> de </a:t>
            </a:r>
            <a:r>
              <a:rPr lang="en-GB" dirty="0" err="1"/>
              <a:t>waarden</a:t>
            </a:r>
            <a:r>
              <a:rPr lang="en-GB" dirty="0"/>
              <a:t> van de </a:t>
            </a:r>
            <a:r>
              <a:rPr lang="en-GB" dirty="0" err="1"/>
              <a:t>missie</a:t>
            </a:r>
            <a:r>
              <a:rPr lang="en-GB" dirty="0"/>
              <a:t>/</a:t>
            </a:r>
            <a:r>
              <a:rPr lang="en-GB" dirty="0" err="1"/>
              <a:t>visie</a:t>
            </a:r>
            <a:r>
              <a:rPr lang="en-GB" dirty="0"/>
              <a:t> van het Product.</a:t>
            </a:r>
          </a:p>
        </p:txBody>
      </p:sp>
      <p:sp>
        <p:nvSpPr>
          <p:cNvPr id="6" name="Footer Placeholder 5">
            <a:extLst>
              <a:ext uri="{FF2B5EF4-FFF2-40B4-BE49-F238E27FC236}">
                <a16:creationId xmlns:a16="http://schemas.microsoft.com/office/drawing/2014/main" id="{26D4FB80-E352-88C2-11F2-88E4046545E1}"/>
              </a:ext>
            </a:extLst>
          </p:cNvPr>
          <p:cNvSpPr>
            <a:spLocks noGrp="1"/>
          </p:cNvSpPr>
          <p:nvPr>
            <p:ph type="ftr" sz="quarter" idx="3"/>
          </p:nvPr>
        </p:nvSpPr>
        <p:spPr/>
        <p:txBody>
          <a:bodyPr/>
          <a:lstStyle/>
          <a:p>
            <a:r>
              <a:rPr lang="en-GB"/>
              <a:t>V 1.6</a:t>
            </a:r>
            <a:endParaRPr lang="en-NL" dirty="0"/>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Nastreven van eigenbelang.</a:t>
            </a:r>
          </a:p>
          <a:p>
            <a:r>
              <a:rPr lang="en-NL" dirty="0"/>
              <a:t>Bevat de waarden Prestatie en Macht, en deels Hedonisme.</a:t>
            </a:r>
          </a:p>
          <a:p>
            <a:r>
              <a:rPr lang="en-NL" dirty="0"/>
              <a:t>Conflicteert met Zelf-transcententie.</a:t>
            </a:r>
          </a:p>
        </p:txBody>
      </p:sp>
    </p:spTree>
    <p:extLst>
      <p:ext uri="{BB962C8B-B14F-4D97-AF65-F5344CB8AC3E}">
        <p14:creationId xmlns:p14="http://schemas.microsoft.com/office/powerpoint/2010/main" val="325627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Prestatie</a:t>
            </a:r>
          </a:p>
        </p:txBody>
      </p:sp>
    </p:spTree>
    <p:extLst>
      <p:ext uri="{BB962C8B-B14F-4D97-AF65-F5344CB8AC3E}">
        <p14:creationId xmlns:p14="http://schemas.microsoft.com/office/powerpoint/2010/main" val="407696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406085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111046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67AB0-CEBC-022D-F999-8847538E04F5}"/>
              </a:ext>
            </a:extLst>
          </p:cNvPr>
          <p:cNvSpPr>
            <a:spLocks noGrp="1"/>
          </p:cNvSpPr>
          <p:nvPr>
            <p:ph type="body" sz="quarter" idx="13"/>
          </p:nvPr>
        </p:nvSpPr>
        <p:spPr/>
        <p:txBody>
          <a:bodyPr/>
          <a:lstStyle/>
          <a:p>
            <a:r>
              <a:rPr lang="en-NL" dirty="0"/>
              <a:t>Schwartz Basiswaarden</a:t>
            </a:r>
          </a:p>
        </p:txBody>
      </p:sp>
    </p:spTree>
    <p:extLst>
      <p:ext uri="{BB962C8B-B14F-4D97-AF65-F5344CB8AC3E}">
        <p14:creationId xmlns:p14="http://schemas.microsoft.com/office/powerpoint/2010/main" val="2930631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47795-3BE6-218B-1570-072763642C08}"/>
              </a:ext>
            </a:extLst>
          </p:cNvPr>
          <p:cNvSpPr>
            <a:spLocks noGrp="1"/>
          </p:cNvSpPr>
          <p:nvPr>
            <p:ph type="ftr" sz="quarter" idx="11"/>
          </p:nvPr>
        </p:nvSpPr>
        <p:spPr/>
        <p:txBody>
          <a:bodyPr/>
          <a:lstStyle/>
          <a:p>
            <a:r>
              <a:rPr lang="en-GB"/>
              <a:t>V 1.6</a:t>
            </a:r>
            <a:endParaRPr lang="en-NL" dirty="0"/>
          </a:p>
        </p:txBody>
      </p:sp>
    </p:spTree>
    <p:extLst>
      <p:ext uri="{BB962C8B-B14F-4D97-AF65-F5344CB8AC3E}">
        <p14:creationId xmlns:p14="http://schemas.microsoft.com/office/powerpoint/2010/main" val="2955171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A2243-1E5F-B993-9EC6-7650732A1B56}"/>
              </a:ext>
            </a:extLst>
          </p:cNvPr>
          <p:cNvSpPr>
            <a:spLocks noGrp="1"/>
          </p:cNvSpPr>
          <p:nvPr>
            <p:ph type="body" sz="quarter" idx="13"/>
          </p:nvPr>
        </p:nvSpPr>
        <p:spPr/>
        <p:txBody>
          <a:bodyPr/>
          <a:lstStyle/>
          <a:p>
            <a:r>
              <a:rPr lang="en-NL" dirty="0"/>
              <a:t>Inspirerende Competenties</a:t>
            </a:r>
          </a:p>
        </p:txBody>
      </p:sp>
    </p:spTree>
    <p:extLst>
      <p:ext uri="{BB962C8B-B14F-4D97-AF65-F5344CB8AC3E}">
        <p14:creationId xmlns:p14="http://schemas.microsoft.com/office/powerpoint/2010/main" val="1796075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1DACB-1ADA-78B2-933D-DDF3884BE48B}"/>
              </a:ext>
            </a:extLst>
          </p:cNvPr>
          <p:cNvSpPr>
            <a:spLocks noGrp="1"/>
          </p:cNvSpPr>
          <p:nvPr>
            <p:ph type="body" sz="quarter" idx="13"/>
          </p:nvPr>
        </p:nvSpPr>
        <p:spPr/>
        <p:txBody>
          <a:bodyPr/>
          <a:lstStyle/>
          <a:p>
            <a:r>
              <a:rPr lang="en-NL" sz="2400" b="1" dirty="0">
                <a:latin typeface="Ubuntu" panose="020B0504030602030204" pitchFamily="34" charset="0"/>
              </a:rPr>
              <a:t>Inspirerende competenties </a:t>
            </a:r>
          </a:p>
          <a:p>
            <a:r>
              <a:rPr lang="en-NL" sz="2400" dirty="0">
                <a:latin typeface="Ubuntu" panose="020B0504030602030204" pitchFamily="34" charset="0"/>
              </a:rPr>
              <a:t>zijn eigenschappen die ontwikkeld kunnen worden, en wanneer ze worden ingezet over het algemeen positief worden beoordeeld. </a:t>
            </a:r>
            <a:r>
              <a:rPr lang="en-NL" sz="2400">
                <a:latin typeface="Ubuntu" panose="020B0504030602030204" pitchFamily="34" charset="0"/>
              </a:rPr>
              <a:t>De 23 </a:t>
            </a:r>
            <a:r>
              <a:rPr lang="en-NL" sz="2400" dirty="0">
                <a:latin typeface="Ubuntu" panose="020B0504030602030204" pitchFamily="34" charset="0"/>
              </a:rPr>
              <a:t>gebruikte competenties zijn cross-cultureel gevalideerd, dragen bij aan zingeving, hebben morele waarde en zijn meetbaar. Inzetten van deze competenties leidt over het algemeen tot positieve uitkomsten, zowel in prestaties, welbevinden als coping.</a:t>
            </a:r>
          </a:p>
        </p:txBody>
      </p:sp>
    </p:spTree>
    <p:extLst>
      <p:ext uri="{BB962C8B-B14F-4D97-AF65-F5344CB8AC3E}">
        <p14:creationId xmlns:p14="http://schemas.microsoft.com/office/powerpoint/2010/main" val="1892851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503121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Creativiteit</a:t>
            </a:r>
          </a:p>
          <a:p>
            <a:r>
              <a:rPr lang="en-GB" sz="3200" b="0" i="0" dirty="0">
                <a:solidFill>
                  <a:srgbClr val="000000"/>
                </a:solidFill>
                <a:effectLst/>
                <a:latin typeface="Ubuntu" panose="020B0504030602030204" pitchFamily="34" charset="0"/>
              </a:rPr>
              <a:t>Het </a:t>
            </a:r>
            <a:r>
              <a:rPr lang="en-GB" sz="3200" b="0" i="0" dirty="0" err="1">
                <a:solidFill>
                  <a:srgbClr val="000000"/>
                </a:solidFill>
                <a:effectLst/>
                <a:latin typeface="Ubuntu" panose="020B0504030602030204" pitchFamily="34" charset="0"/>
              </a:rPr>
              <a:t>vermogen</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oplossingen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unieke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ideeën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bedenken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buiten</a:t>
            </a:r>
            <a:r>
              <a:rPr lang="en-GB" sz="3200" b="0" i="0" dirty="0">
                <a:solidFill>
                  <a:srgbClr val="000000"/>
                </a:solidFill>
                <a:effectLst/>
                <a:latin typeface="Ubuntu" panose="020B0504030602030204" pitchFamily="34" charset="0"/>
              </a:rPr>
              <a:t> de </a:t>
            </a:r>
            <a:r>
              <a:rPr lang="en-GB" sz="3200" b="0" i="0" dirty="0" err="1">
                <a:solidFill>
                  <a:srgbClr val="000000"/>
                </a:solidFill>
                <a:effectLst/>
                <a:latin typeface="Ubuntu" panose="020B0504030602030204" pitchFamily="34" charset="0"/>
              </a:rPr>
              <a:t>gebaande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paden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3068669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2254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Nieuwsgierigheid</a:t>
            </a:r>
          </a:p>
          <a:p>
            <a:r>
              <a:rPr lang="en-GB" sz="3200" dirty="0" err="1">
                <a:solidFill>
                  <a:srgbClr val="000000"/>
                </a:solidFill>
                <a:latin typeface="Ubuntu" panose="020B0504030602030204" pitchFamily="34" charset="0"/>
              </a:rPr>
              <a:t>D</a:t>
            </a:r>
            <a:r>
              <a:rPr lang="en-GB" sz="3200" b="0" i="0" dirty="0" err="1">
                <a:solidFill>
                  <a:srgbClr val="000000"/>
                </a:solidFill>
                <a:effectLst/>
                <a:latin typeface="Ubuntu" panose="020B0504030602030204" pitchFamily="34" charset="0"/>
              </a:rPr>
              <a:t>rang</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leren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verkennen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begrijpen</a:t>
            </a:r>
            <a:r>
              <a:rPr lang="en-GB" sz="3200" b="0" i="0" dirty="0">
                <a:solidFill>
                  <a:srgbClr val="000000"/>
                </a:solidFill>
                <a:effectLst/>
                <a:latin typeface="Ubuntu" panose="020B0504030602030204" pitchFamily="34" charset="0"/>
              </a:rPr>
              <a:t>.</a:t>
            </a:r>
            <a:endParaRPr lang="en-NL" sz="4800" dirty="0">
              <a:latin typeface="Ubuntu" panose="020B0504030602030204" pitchFamily="34" charset="0"/>
            </a:endParaRPr>
          </a:p>
        </p:txBody>
      </p:sp>
    </p:spTree>
    <p:extLst>
      <p:ext uri="{BB962C8B-B14F-4D97-AF65-F5344CB8AC3E}">
        <p14:creationId xmlns:p14="http://schemas.microsoft.com/office/powerpoint/2010/main" val="235909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111B9-188D-724C-B8CE-49DCF8972E37}"/>
              </a:ext>
            </a:extLst>
          </p:cNvPr>
          <p:cNvSpPr>
            <a:spLocks noGrp="1"/>
          </p:cNvSpPr>
          <p:nvPr>
            <p:ph type="body" sz="quarter" idx="13"/>
          </p:nvPr>
        </p:nvSpPr>
        <p:spPr/>
        <p:txBody>
          <a:bodyPr/>
          <a:lstStyle/>
          <a:p>
            <a:r>
              <a:rPr lang="en-NL" sz="2000" dirty="0">
                <a:latin typeface="Ubuntu" panose="020B0504030602030204" pitchFamily="34" charset="0"/>
              </a:rPr>
              <a:t>De tien Menselijke Basiswaarden van Schwartz en de vier hoofdclusters zijn gebaseerd op een evolutionair fundament: 1. biologische behoeften, 2. behoefte om samen te werken en 3. behoefte aan groepsvorming om te overleven en groeien. </a:t>
            </a:r>
          </a:p>
          <a:p>
            <a:r>
              <a:rPr lang="en-NL" sz="2000" dirty="0">
                <a:latin typeface="Ubuntu" panose="020B0504030602030204" pitchFamily="34" charset="0"/>
              </a:rPr>
              <a:t>Elk individu heeft alle waarden, gerangschikt in een eigen hiërarchie. Deze wordt beïnvloed door de cultuur waarin iemand leeft. Hoe belangrijker een waarde is, hoe meer men gemotiveerd is om een bijbehorend doel te bereiken.</a:t>
            </a:r>
          </a:p>
          <a:p>
            <a:r>
              <a:rPr lang="en-NL" sz="2000" dirty="0">
                <a:latin typeface="Ubuntu" panose="020B0504030602030204" pitchFamily="34" charset="0"/>
              </a:rPr>
              <a:t>De waarden verhouden zich tot elkaar in de vorm van een circumplex met twee assen: van Sociale focus tot Persoonlijke focus, en van Groei (angst-vrij) tot Zelfbescherming (angst-vermijdend). </a:t>
            </a:r>
          </a:p>
        </p:txBody>
      </p:sp>
    </p:spTree>
    <p:extLst>
      <p:ext uri="{BB962C8B-B14F-4D97-AF65-F5344CB8AC3E}">
        <p14:creationId xmlns:p14="http://schemas.microsoft.com/office/powerpoint/2010/main" val="2778960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84421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Oordeelsvermogen</a:t>
            </a:r>
          </a:p>
          <a:p>
            <a:r>
              <a:rPr lang="en-GB" sz="3200" dirty="0" err="1">
                <a:solidFill>
                  <a:srgbClr val="000000"/>
                </a:solidFill>
                <a:latin typeface="Ubuntu" panose="020B0504030602030204" pitchFamily="34" charset="0"/>
              </a:rPr>
              <a:t>Logisch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kritisch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denken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bij</a:t>
            </a:r>
            <a:r>
              <a:rPr lang="en-GB" sz="3200" dirty="0">
                <a:solidFill>
                  <a:srgbClr val="000000"/>
                </a:solidFill>
                <a:latin typeface="Ubuntu" panose="020B0504030602030204" pitchFamily="34" charset="0"/>
              </a:rPr>
              <a:t> het </a:t>
            </a:r>
            <a:r>
              <a:rPr lang="en-GB" sz="3200" dirty="0" err="1">
                <a:solidFill>
                  <a:srgbClr val="000000"/>
                </a:solidFill>
                <a:latin typeface="Ubuntu" panose="020B0504030602030204" pitchFamily="34" charset="0"/>
              </a:rPr>
              <a:t>verzamelen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analyseren</a:t>
            </a:r>
            <a:r>
              <a:rPr lang="en-GB" sz="3200" dirty="0">
                <a:solidFill>
                  <a:srgbClr val="000000"/>
                </a:solidFill>
                <a:latin typeface="Ubuntu" panose="020B0504030602030204" pitchFamily="34" charset="0"/>
              </a:rPr>
              <a:t> van </a:t>
            </a:r>
            <a:r>
              <a:rPr lang="en-GB" sz="3200" dirty="0" err="1">
                <a:solidFill>
                  <a:srgbClr val="000000"/>
                </a:solidFill>
                <a:latin typeface="Ubuntu" panose="020B0504030602030204" pitchFamily="34" charset="0"/>
              </a:rPr>
              <a:t>informatie</a:t>
            </a:r>
            <a:r>
              <a:rPr lang="en-GB" sz="3200" dirty="0">
                <a:solidFill>
                  <a:srgbClr val="000000"/>
                </a:solidFill>
                <a:latin typeface="Ubuntu" panose="020B0504030602030204" pitchFamily="34" charset="0"/>
              </a:rPr>
              <a:t> om </a:t>
            </a:r>
            <a:r>
              <a:rPr lang="en-GB" sz="3200" dirty="0" err="1">
                <a:solidFill>
                  <a:srgbClr val="000000"/>
                </a:solidFill>
                <a:latin typeface="Ubuntu" panose="020B0504030602030204" pitchFamily="34" charset="0"/>
              </a:rPr>
              <a:t>weloverwogen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beslissingen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nemen</a:t>
            </a:r>
            <a:r>
              <a:rPr lang="en-GB" sz="3200" dirty="0">
                <a:solidFill>
                  <a:srgbClr val="000000"/>
                </a:solidFill>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2711161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285263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Perspectief</a:t>
            </a:r>
          </a:p>
          <a:p>
            <a:r>
              <a:rPr lang="en-GB" sz="3200" dirty="0" err="1">
                <a:solidFill>
                  <a:schemeClr val="tx1"/>
                </a:solidFill>
                <a:latin typeface="Ubuntu" panose="020B0504030602030204" pitchFamily="34" charset="0"/>
              </a:rPr>
              <a:t>Mogelijkheid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standpunten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kiezen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waaruit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ervaring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begrepen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gemeten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wordt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769086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330628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Enthousiasme</a:t>
            </a:r>
          </a:p>
          <a:p>
            <a:r>
              <a:rPr lang="en-GB" sz="3200" b="0" i="0" dirty="0" err="1">
                <a:solidFill>
                  <a:srgbClr val="000000"/>
                </a:solidFill>
                <a:effectLst/>
                <a:latin typeface="Ubuntu" panose="020B0504030602030204" pitchFamily="34" charset="0"/>
              </a:rPr>
              <a:t>Een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positieve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energieke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houding</a:t>
            </a:r>
            <a:r>
              <a:rPr lang="en-GB" sz="3200" b="0" i="0" dirty="0">
                <a:solidFill>
                  <a:srgbClr val="000000"/>
                </a:solidFill>
                <a:effectLst/>
                <a:latin typeface="Ubuntu" panose="020B0504030602030204" pitchFamily="34" charset="0"/>
              </a:rPr>
              <a:t> ten </a:t>
            </a:r>
            <a:r>
              <a:rPr lang="en-GB" sz="3200" b="0" i="0" dirty="0" err="1">
                <a:solidFill>
                  <a:srgbClr val="000000"/>
                </a:solidFill>
                <a:effectLst/>
                <a:latin typeface="Ubuntu" panose="020B0504030602030204" pitchFamily="34" charset="0"/>
              </a:rPr>
              <a:t>opzichte</a:t>
            </a:r>
            <a:r>
              <a:rPr lang="en-GB" sz="3200" b="0" i="0" dirty="0">
                <a:solidFill>
                  <a:srgbClr val="000000"/>
                </a:solidFill>
                <a:effectLst/>
                <a:latin typeface="Ubuntu" panose="020B0504030602030204" pitchFamily="34" charset="0"/>
              </a:rPr>
              <a:t> van </a:t>
            </a:r>
            <a:r>
              <a:rPr lang="en-GB" sz="3200" b="0" i="0" dirty="0" err="1">
                <a:solidFill>
                  <a:srgbClr val="000000"/>
                </a:solidFill>
                <a:effectLst/>
                <a:latin typeface="Ubuntu" panose="020B0504030602030204" pitchFamily="34" charset="0"/>
              </a:rPr>
              <a:t>activiteiten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doelen</a:t>
            </a:r>
            <a:r>
              <a:rPr lang="en-GB" sz="3200" b="0" i="0" dirty="0">
                <a:solidFill>
                  <a:srgbClr val="000000"/>
                </a:solidFill>
                <a:effectLst/>
                <a:latin typeface="Ubuntu" panose="020B0504030602030204" pitchFamily="34" charset="0"/>
              </a:rPr>
              <a:t>, of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ervaringen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1772300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259450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Hoop</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gedurige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verwachting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onzekere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uitkomst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gunstig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blijken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717284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3196504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Humor</a:t>
            </a:r>
          </a:p>
          <a:p>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grappige</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luchtige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manier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kunnen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83407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342037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sz="3600" dirty="0"/>
              <a:t>(waarderen van)</a:t>
            </a:r>
          </a:p>
          <a:p>
            <a:r>
              <a:rPr lang="en-NL" dirty="0"/>
              <a:t>Schoonheid</a:t>
            </a:r>
          </a:p>
          <a:p>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waargenomen</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aangevoelde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object,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levend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wezen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idee of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uiting</a:t>
            </a:r>
            <a:r>
              <a:rPr lang="en-GB" sz="3200" dirty="0">
                <a:solidFill>
                  <a:schemeClr val="tx1"/>
                </a:solidFill>
                <a:latin typeface="Ubuntu" panose="020B0504030602030204" pitchFamily="34" charset="0"/>
              </a:rPr>
              <a:t> van kunst.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60311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1057045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Rechtvaardigheid</a:t>
            </a:r>
          </a:p>
          <a:p>
            <a:r>
              <a:rPr lang="en-GB" sz="3200" dirty="0">
                <a:solidFill>
                  <a:schemeClr val="tx1"/>
                </a:solidFill>
                <a:latin typeface="Ubuntu" panose="020B0504030602030204" pitchFamily="34" charset="0"/>
              </a:rPr>
              <a:t>Juist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naar</a:t>
            </a:r>
            <a:r>
              <a:rPr lang="en-GB" sz="3200" dirty="0">
                <a:solidFill>
                  <a:schemeClr val="tx1"/>
                </a:solidFill>
                <a:latin typeface="Ubuntu" panose="020B0504030602030204" pitchFamily="34" charset="0"/>
              </a:rPr>
              <a:t> de </a:t>
            </a:r>
            <a:r>
              <a:rPr lang="en-GB" sz="3200" dirty="0" err="1">
                <a:solidFill>
                  <a:schemeClr val="tx1"/>
                </a:solidFill>
                <a:latin typeface="Ubuntu" panose="020B0504030602030204" pitchFamily="34" charset="0"/>
              </a:rPr>
              <a:t>situatie</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33429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231407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Eerlijkheid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consistent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volgens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sterke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morele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ethische</a:t>
            </a:r>
            <a:r>
              <a:rPr lang="en-GB" sz="3200" dirty="0">
                <a:solidFill>
                  <a:schemeClr val="tx1"/>
                </a:solidFill>
                <a:latin typeface="Ubuntu" panose="020B0504030602030204" pitchFamily="34" charset="0"/>
              </a:rPr>
              <a:t> principes.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679285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966201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Bescheidenheid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nederig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terughoudend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respectvol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zijn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zelfs</a:t>
            </a:r>
            <a:r>
              <a:rPr lang="en-GB" sz="3200" dirty="0">
                <a:solidFill>
                  <a:schemeClr val="tx1"/>
                </a:solidFill>
                <a:latin typeface="Ubuntu" panose="020B0504030602030204" pitchFamily="34" charset="0"/>
              </a:rPr>
              <a:t> in het </a:t>
            </a:r>
            <a:r>
              <a:rPr lang="en-GB" sz="3200" dirty="0" err="1">
                <a:solidFill>
                  <a:schemeClr val="tx1"/>
                </a:solidFill>
                <a:latin typeface="Ubuntu" panose="020B0504030602030204" pitchFamily="34" charset="0"/>
              </a:rPr>
              <a:t>licht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persoonlijke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prestaties</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kwaliteiten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607822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15376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Leiderschap</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inspireren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begeleiden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gezamenlijke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0416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OpenStaan</a:t>
            </a:r>
          </a:p>
          <a:p>
            <a:r>
              <a:rPr lang="en-NL" sz="2000" dirty="0">
                <a:solidFill>
                  <a:schemeClr val="bg1">
                    <a:lumMod val="75000"/>
                  </a:schemeClr>
                </a:solidFill>
              </a:rPr>
              <a:t>Zelfsturing : Stimulatie : Hedonisme</a:t>
            </a:r>
          </a:p>
          <a:p>
            <a:r>
              <a:rPr lang="en-NL" sz="2000" i="1" dirty="0">
                <a:solidFill>
                  <a:schemeClr val="bg1">
                    <a:lumMod val="75000"/>
                  </a:schemeClr>
                </a:solidFill>
              </a:rPr>
              <a:t>Persoonlijke groei</a:t>
            </a:r>
          </a:p>
        </p:txBody>
      </p:sp>
    </p:spTree>
    <p:extLst>
      <p:ext uri="{BB962C8B-B14F-4D97-AF65-F5344CB8AC3E}">
        <p14:creationId xmlns:p14="http://schemas.microsoft.com/office/powerpoint/2010/main" val="1024230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34295253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Behoedzaamheid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zorgvuldig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nadenken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voordat</a:t>
            </a:r>
            <a:r>
              <a:rPr lang="en-GB" sz="3200" dirty="0">
                <a:solidFill>
                  <a:schemeClr val="tx1"/>
                </a:solidFill>
                <a:latin typeface="Ubuntu" panose="020B0504030602030204" pitchFamily="34" charset="0"/>
              </a:rPr>
              <a:t> men </a:t>
            </a:r>
            <a:r>
              <a:rPr lang="en-GB" sz="3200" dirty="0" err="1">
                <a:solidFill>
                  <a:schemeClr val="tx1"/>
                </a:solidFill>
                <a:latin typeface="Ubuntu" panose="020B0504030602030204" pitchFamily="34" charset="0"/>
              </a:rPr>
              <a:t>handelt</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spreekt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211953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2087173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Zelfbeheersing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emoties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impulsen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gedrag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controle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houden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526807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1874706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Liefde</a:t>
            </a:r>
          </a:p>
          <a:p>
            <a:r>
              <a:rPr lang="en-GB" sz="3200" dirty="0" err="1">
                <a:solidFill>
                  <a:schemeClr val="tx1"/>
                </a:solidFill>
                <a:latin typeface="Ubuntu" panose="020B0504030602030204" pitchFamily="34" charset="0"/>
              </a:rPr>
              <a:t>Diepe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acceptatie</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genegenheid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welgezindheid</a:t>
            </a:r>
            <a:r>
              <a:rPr lang="en-GB" sz="3200" dirty="0">
                <a:solidFill>
                  <a:schemeClr val="tx1"/>
                </a:solidFill>
                <a:latin typeface="Ubuntu" panose="020B0504030602030204" pitchFamily="34" charset="0"/>
              </a:rPr>
              <a:t> tot of </a:t>
            </a:r>
            <a:r>
              <a:rPr lang="en-GB" sz="3200" dirty="0" err="1">
                <a:solidFill>
                  <a:schemeClr val="tx1"/>
                </a:solidFill>
                <a:latin typeface="Ubuntu" panose="020B0504030602030204" pitchFamily="34" charset="0"/>
              </a:rPr>
              <a:t>toewijding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ander</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eventueel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zichzelf</a:t>
            </a:r>
            <a:r>
              <a:rPr lang="en-GB" sz="3200" dirty="0">
                <a:solidFill>
                  <a:schemeClr val="tx1"/>
                </a:solidFill>
                <a:latin typeface="Ubuntu" panose="020B0504030602030204" pitchFamily="34" charset="0"/>
              </a:rPr>
              <a:t>. Ook </a:t>
            </a:r>
            <a:r>
              <a:rPr lang="en-GB" sz="3200" dirty="0" err="1">
                <a:solidFill>
                  <a:schemeClr val="tx1"/>
                </a:solidFill>
                <a:latin typeface="Ubuntu" panose="020B0504030602030204" pitchFamily="34" charset="0"/>
              </a:rPr>
              <a:t>toepasbaar</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dieren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voorwerpen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activiteiten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75549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3204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Vriendelijkheid</a:t>
            </a:r>
          </a:p>
          <a:p>
            <a:r>
              <a:rPr lang="en-GB" sz="3200" dirty="0">
                <a:solidFill>
                  <a:schemeClr val="tx1"/>
                </a:solidFill>
                <a:latin typeface="Ubuntu" panose="020B0504030602030204" pitchFamily="34" charset="0"/>
              </a:rPr>
              <a:t>Tonen van </a:t>
            </a:r>
            <a:r>
              <a:rPr lang="en-GB" sz="3200" dirty="0" err="1">
                <a:solidFill>
                  <a:schemeClr val="tx1"/>
                </a:solidFill>
                <a:latin typeface="Ubuntu" panose="020B0504030602030204" pitchFamily="34" charset="0"/>
              </a:rPr>
              <a:t>sympathie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respect.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677152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2119854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Sociale Intelligentie</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goed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interageren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sociale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relaties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bouwen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effectieve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communicatie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onderhouden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427958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1665927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Vergeving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iemand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meer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nemen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ernstige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overtreft</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gewone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is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waarvoor</a:t>
            </a:r>
            <a:r>
              <a:rPr lang="en-GB" sz="3200" dirty="0">
                <a:solidFill>
                  <a:schemeClr val="tx1"/>
                </a:solidFill>
                <a:latin typeface="Ubuntu" panose="020B0504030602030204" pitchFamily="34" charset="0"/>
              </a:rPr>
              <a:t> sorry </a:t>
            </a:r>
            <a:r>
              <a:rPr lang="en-GB" sz="3200" dirty="0" err="1">
                <a:solidFill>
                  <a:schemeClr val="tx1"/>
                </a:solidFill>
                <a:latin typeface="Ubuntu" panose="020B0504030602030204" pitchFamily="34" charset="0"/>
              </a:rPr>
              <a:t>zeggen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afdoende</a:t>
            </a:r>
            <a:r>
              <a:rPr lang="en-GB" sz="3200" dirty="0">
                <a:solidFill>
                  <a:schemeClr val="tx1"/>
                </a:solidFill>
                <a:latin typeface="Ubuntu" panose="020B0504030602030204" pitchFamily="34" charset="0"/>
              </a:rPr>
              <a:t> is.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45916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22411789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Dankbaarheid</a:t>
            </a:r>
          </a:p>
          <a:p>
            <a:r>
              <a:rPr lang="en-NL" sz="3200" dirty="0">
                <a:solidFill>
                  <a:schemeClr val="tx1"/>
                </a:solidFill>
                <a:latin typeface="Ubuntu" panose="020B0504030602030204" pitchFamily="34" charset="0"/>
              </a:rPr>
              <a:t>Erkentelijk voor ontvangen hulp en bereid hulp te aanvaarden.</a:t>
            </a:r>
          </a:p>
        </p:txBody>
      </p:sp>
    </p:spTree>
    <p:extLst>
      <p:ext uri="{BB962C8B-B14F-4D97-AF65-F5344CB8AC3E}">
        <p14:creationId xmlns:p14="http://schemas.microsoft.com/office/powerpoint/2010/main" val="422660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65429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Samenwerking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werken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gemeenschappelijke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2606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4503835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Moed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angst, </a:t>
            </a:r>
            <a:r>
              <a:rPr lang="en-GB" sz="3200" dirty="0" err="1">
                <a:solidFill>
                  <a:schemeClr val="tx1"/>
                </a:solidFill>
                <a:latin typeface="Ubuntu" panose="020B0504030602030204" pitchFamily="34" charset="0"/>
              </a:rPr>
              <a:t>risico</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onzekerheid</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86449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4319857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Leergierigheid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bereidheid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nieuwe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kennis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vaardigheden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inzichten</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toe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passen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53717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a:p>
            <a:r>
              <a:rPr lang="en-NL" sz="2000" i="1" dirty="0">
                <a:solidFill>
                  <a:schemeClr val="bg1">
                    <a:lumMod val="75000"/>
                  </a:schemeClr>
                </a:solidFill>
              </a:rPr>
              <a:t>Sociale Groei</a:t>
            </a:r>
          </a:p>
        </p:txBody>
      </p:sp>
    </p:spTree>
    <p:extLst>
      <p:ext uri="{BB962C8B-B14F-4D97-AF65-F5344CB8AC3E}">
        <p14:creationId xmlns:p14="http://schemas.microsoft.com/office/powerpoint/2010/main" val="32714380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38512472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Volhardendheid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moeilijkheden</a:t>
            </a:r>
            <a:r>
              <a:rPr lang="en-GB" sz="3200" dirty="0">
                <a:solidFill>
                  <a:schemeClr val="tx1"/>
                </a:solidFill>
                <a:latin typeface="Ubuntu" panose="020B0504030602030204" pitchFamily="34" charset="0"/>
              </a:rPr>
              <a:t> door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gaan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515167938"/>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4124</TotalTime>
  <Words>1724</Words>
  <Application>Microsoft Macintosh PowerPoint</Application>
  <PresentationFormat>Custom</PresentationFormat>
  <Paragraphs>206</Paragraphs>
  <Slides>91</Slides>
  <Notes>26</Notes>
  <HiddenSlides>1</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91</vt:i4>
      </vt:variant>
    </vt:vector>
  </HeadingPairs>
  <TitlesOfParts>
    <vt:vector size="103" baseType="lpstr">
      <vt:lpstr>Calibri</vt:lpstr>
      <vt:lpstr>Ubuntu Light</vt:lpstr>
      <vt:lpstr>Ubuntu</vt:lpstr>
      <vt:lpstr>Marvel</vt:lpstr>
      <vt:lpstr>Aptos</vt:lpstr>
      <vt:lpstr>Roboto</vt:lpstr>
      <vt:lpstr>American Captain</vt:lpstr>
      <vt:lpstr>Arial</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54</cp:revision>
  <cp:lastPrinted>2024-08-22T13:56:27Z</cp:lastPrinted>
  <dcterms:created xsi:type="dcterms:W3CDTF">2024-08-21T12:10:54Z</dcterms:created>
  <dcterms:modified xsi:type="dcterms:W3CDTF">2024-10-02T14:43:51Z</dcterms:modified>
</cp:coreProperties>
</file>