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 id="2147483755" r:id="rId4"/>
  </p:sldMasterIdLst>
  <p:notesMasterIdLst>
    <p:notesMasterId r:id="rId51"/>
  </p:notesMasterIdLst>
  <p:sldIdLst>
    <p:sldId id="256" r:id="rId5"/>
    <p:sldId id="257" r:id="rId6"/>
    <p:sldId id="260" r:id="rId7"/>
    <p:sldId id="259"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170"/>
  </p:normalViewPr>
  <p:slideViewPr>
    <p:cSldViewPr snapToGrid="0">
      <p:cViewPr varScale="1">
        <p:scale>
          <a:sx n="152" d="100"/>
          <a:sy n="152" d="100"/>
        </p:scale>
        <p:origin x="13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CDE13C8-CC49-5F4A-BE4E-A1EF3002F84E}" type="datetimeFigureOut">
              <a:rPr lang="nl-NL" smtClean="0"/>
              <a:t>18-05-2023</a:t>
            </a:fld>
            <a:endParaRPr lang="nl-NL"/>
          </a:p>
        </p:txBody>
      </p:sp>
      <p:sp>
        <p:nvSpPr>
          <p:cNvPr id="4" name="Tijdelijke aanduiding voor dia-afbeelding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7AEA524-2442-6E47-A00E-01438152C848}" type="slidenum">
              <a:rPr lang="nl-NL" smtClean="0"/>
              <a:t>‹nr.›</a:t>
            </a:fld>
            <a:endParaRPr lang="nl-NL"/>
          </a:p>
        </p:txBody>
      </p:sp>
    </p:spTree>
    <p:extLst>
      <p:ext uri="{BB962C8B-B14F-4D97-AF65-F5344CB8AC3E}">
        <p14:creationId xmlns:p14="http://schemas.microsoft.com/office/powerpoint/2010/main" val="148204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40419" y="2018305"/>
            <a:ext cx="3193258"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2981471"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extBox 13">
            <a:extLst>
              <a:ext uri="{FF2B5EF4-FFF2-40B4-BE49-F238E27FC236}">
                <a16:creationId xmlns:a16="http://schemas.microsoft.com/office/drawing/2014/main" id="{B45A800E-3727-C13F-7DDE-B0649F600C6C}"/>
              </a:ext>
            </a:extLst>
          </p:cNvPr>
          <p:cNvSpPr txBox="1"/>
          <p:nvPr/>
        </p:nvSpPr>
        <p:spPr>
          <a:xfrm>
            <a:off x="670095" y="605065"/>
            <a:ext cx="6030852" cy="2816034"/>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Scrum</a:t>
            </a:r>
            <a:endParaRPr lang="en-NL" sz="9600" dirty="0">
              <a:solidFill>
                <a:schemeClr val="bg1"/>
              </a:solidFill>
              <a:latin typeface="American Captain" pitchFamily="2" charset="77"/>
            </a:endParaRPr>
          </a:p>
          <a:p>
            <a:pPr>
              <a:lnSpc>
                <a:spcPts val="10200"/>
              </a:lnSpc>
            </a:pPr>
            <a:r>
              <a:rPr lang="nl-NL" sz="9600" dirty="0">
                <a:solidFill>
                  <a:schemeClr val="bg1"/>
                </a:solidFill>
                <a:latin typeface="American Captain" pitchFamily="2" charset="77"/>
              </a:rPr>
              <a:t>Events</a:t>
            </a:r>
            <a:endParaRPr lang="en-NL" sz="9600" dirty="0">
              <a:solidFill>
                <a:schemeClr val="bg1"/>
              </a:solidFill>
              <a:latin typeface="American Captain" pitchFamily="2" charset="77"/>
            </a:endParaRPr>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are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2.4</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325566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3339426"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3" name="Rectangle 2">
            <a:extLst>
              <a:ext uri="{FF2B5EF4-FFF2-40B4-BE49-F238E27FC236}">
                <a16:creationId xmlns:a16="http://schemas.microsoft.com/office/drawing/2014/main" id="{1C79E33D-A0C7-272F-B30F-76099D7CB9F1}"/>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Scrum Events</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3.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18"/>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51" r:id="rId9"/>
    <p:sldLayoutId id="2147483752" r:id="rId10"/>
    <p:sldLayoutId id="2147483741" r:id="rId11"/>
    <p:sldLayoutId id="2147483750" r:id="rId12"/>
    <p:sldLayoutId id="2147483742" r:id="rId13"/>
    <p:sldLayoutId id="2147483753" r:id="rId14"/>
    <p:sldLayoutId id="2147483770" r:id="rId15"/>
    <p:sldLayoutId id="2147483771" r:id="rId1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9736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Developers create a plan for the next 24 hours</a:t>
            </a:r>
          </a:p>
        </p:txBody>
      </p:sp>
    </p:spTree>
    <p:extLst>
      <p:ext uri="{BB962C8B-B14F-4D97-AF65-F5344CB8AC3E}">
        <p14:creationId xmlns:p14="http://schemas.microsoft.com/office/powerpoint/2010/main" val="3952504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Inspect marketplace changes &amp; potential use of the Product</a:t>
            </a:r>
          </a:p>
        </p:txBody>
      </p:sp>
    </p:spTree>
    <p:extLst>
      <p:ext uri="{BB962C8B-B14F-4D97-AF65-F5344CB8AC3E}">
        <p14:creationId xmlns:p14="http://schemas.microsoft.com/office/powerpoint/2010/main" val="2155068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Inspect marketplace changes &amp; potential use of the Product</a:t>
            </a:r>
          </a:p>
        </p:txBody>
      </p:sp>
    </p:spTree>
    <p:extLst>
      <p:ext uri="{BB962C8B-B14F-4D97-AF65-F5344CB8AC3E}">
        <p14:creationId xmlns:p14="http://schemas.microsoft.com/office/powerpoint/2010/main" val="4039249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The Product Owner informs the team of the velocity required for </a:t>
            </a:r>
            <a:r>
              <a:rPr lang="nl-NL" sz="4400" dirty="0" err="1">
                <a:solidFill>
                  <a:schemeClr val="bg1"/>
                </a:solidFill>
                <a:latin typeface="Ubuntu" panose="020B0504030602030204" pitchFamily="34" charset="0"/>
              </a:rPr>
              <a:t>the</a:t>
            </a:r>
            <a:r>
              <a:rPr lang="en-NL" sz="4400">
                <a:solidFill>
                  <a:schemeClr val="bg1"/>
                </a:solidFill>
                <a:latin typeface="Ubuntu" panose="020B0504030602030204" pitchFamily="34" charset="0"/>
              </a:rPr>
              <a:t> next Sprint</a:t>
            </a:r>
          </a:p>
        </p:txBody>
      </p:sp>
    </p:spTree>
    <p:extLst>
      <p:ext uri="{BB962C8B-B14F-4D97-AF65-F5344CB8AC3E}">
        <p14:creationId xmlns:p14="http://schemas.microsoft.com/office/powerpoint/2010/main" val="147556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The Product Owner informs the team of the velocity required for </a:t>
            </a:r>
            <a:r>
              <a:rPr lang="nl-NL" sz="4400" dirty="0" err="1">
                <a:solidFill>
                  <a:schemeClr val="bg1"/>
                </a:solidFill>
                <a:latin typeface="Ubuntu" panose="020B0504030602030204" pitchFamily="34" charset="0"/>
              </a:rPr>
              <a:t>the</a:t>
            </a:r>
            <a:r>
              <a:rPr lang="en-NL" sz="4400">
                <a:solidFill>
                  <a:schemeClr val="bg1"/>
                </a:solidFill>
                <a:latin typeface="Ubuntu" panose="020B0504030602030204" pitchFamily="34" charset="0"/>
              </a:rPr>
              <a:t> next Sprint</a:t>
            </a:r>
          </a:p>
        </p:txBody>
      </p:sp>
    </p:spTree>
    <p:extLst>
      <p:ext uri="{BB962C8B-B14F-4D97-AF65-F5344CB8AC3E}">
        <p14:creationId xmlns:p14="http://schemas.microsoft.com/office/powerpoint/2010/main" val="1120653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pPr algn="ctr"/>
            <a:r>
              <a:rPr lang="en-NL" sz="4400">
                <a:solidFill>
                  <a:schemeClr val="bg1"/>
                </a:solidFill>
                <a:latin typeface="Ubuntu" panose="020B0504030602030204" pitchFamily="34" charset="0"/>
              </a:rPr>
              <a:t>Adapt the </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Product Backlog</a:t>
            </a:r>
          </a:p>
        </p:txBody>
      </p:sp>
    </p:spTree>
    <p:extLst>
      <p:ext uri="{BB962C8B-B14F-4D97-AF65-F5344CB8AC3E}">
        <p14:creationId xmlns:p14="http://schemas.microsoft.com/office/powerpoint/2010/main" val="2688042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pPr algn="ctr"/>
            <a:r>
              <a:rPr lang="en-NL" sz="4400">
                <a:solidFill>
                  <a:schemeClr val="bg1"/>
                </a:solidFill>
                <a:latin typeface="Ubuntu" panose="020B0504030602030204" pitchFamily="34" charset="0"/>
              </a:rPr>
              <a:t>Adapt the </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Product Backlog</a:t>
            </a:r>
          </a:p>
        </p:txBody>
      </p:sp>
    </p:spTree>
    <p:extLst>
      <p:ext uri="{BB962C8B-B14F-4D97-AF65-F5344CB8AC3E}">
        <p14:creationId xmlns:p14="http://schemas.microsoft.com/office/powerpoint/2010/main" val="2915116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A </a:t>
            </a:r>
            <a:r>
              <a:rPr lang="nl-NL" sz="4400" dirty="0">
                <a:solidFill>
                  <a:schemeClr val="bg1"/>
                </a:solidFill>
                <a:latin typeface="Ubuntu" panose="020B0504030602030204" pitchFamily="34" charset="0"/>
              </a:rPr>
              <a:t>d</a:t>
            </a:r>
            <a:r>
              <a:rPr lang="en-NL" sz="4400">
                <a:solidFill>
                  <a:schemeClr val="bg1"/>
                </a:solidFill>
                <a:latin typeface="Ubuntu" panose="020B0504030602030204" pitchFamily="34" charset="0"/>
              </a:rPr>
              <a:t>aily </a:t>
            </a:r>
            <a:r>
              <a:rPr lang="nl-NL" sz="4400" dirty="0">
                <a:solidFill>
                  <a:schemeClr val="bg1"/>
                </a:solidFill>
                <a:latin typeface="Ubuntu" panose="020B0504030602030204" pitchFamily="34" charset="0"/>
              </a:rPr>
              <a:t>s</a:t>
            </a:r>
            <a:r>
              <a:rPr lang="en-NL" sz="4400">
                <a:solidFill>
                  <a:schemeClr val="bg1"/>
                </a:solidFill>
                <a:latin typeface="Ubuntu" panose="020B0504030602030204" pitchFamily="34" charset="0"/>
              </a:rPr>
              <a:t>tatus </a:t>
            </a:r>
            <a:r>
              <a:rPr lang="nl-NL" sz="4400" dirty="0">
                <a:solidFill>
                  <a:schemeClr val="bg1"/>
                </a:solidFill>
                <a:latin typeface="Ubuntu" panose="020B0504030602030204" pitchFamily="34" charset="0"/>
              </a:rPr>
              <a:t>m</a:t>
            </a:r>
            <a:r>
              <a:rPr lang="en-NL" sz="4400">
                <a:solidFill>
                  <a:schemeClr val="bg1"/>
                </a:solidFill>
                <a:latin typeface="Ubuntu" panose="020B0504030602030204" pitchFamily="34" charset="0"/>
              </a:rPr>
              <a:t>eeting with the Scrum M</a:t>
            </a:r>
            <a:r>
              <a:rPr lang="en-GB" sz="4400" dirty="0">
                <a:solidFill>
                  <a:schemeClr val="bg1"/>
                </a:solidFill>
                <a:latin typeface="Ubuntu" panose="020B0504030602030204" pitchFamily="34" charset="0"/>
              </a:rPr>
              <a:t>a</a:t>
            </a:r>
            <a:r>
              <a:rPr lang="en-NL" sz="4400">
                <a:solidFill>
                  <a:schemeClr val="bg1"/>
                </a:solidFill>
                <a:latin typeface="Ubuntu" panose="020B0504030602030204" pitchFamily="34" charset="0"/>
              </a:rPr>
              <a:t>ster as chairperson</a:t>
            </a:r>
          </a:p>
        </p:txBody>
      </p:sp>
    </p:spTree>
    <p:extLst>
      <p:ext uri="{BB962C8B-B14F-4D97-AF65-F5344CB8AC3E}">
        <p14:creationId xmlns:p14="http://schemas.microsoft.com/office/powerpoint/2010/main" val="4291921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A </a:t>
            </a:r>
            <a:r>
              <a:rPr lang="nl-NL" sz="4400" dirty="0">
                <a:solidFill>
                  <a:schemeClr val="bg1"/>
                </a:solidFill>
                <a:latin typeface="Ubuntu" panose="020B0504030602030204" pitchFamily="34" charset="0"/>
              </a:rPr>
              <a:t>d</a:t>
            </a:r>
            <a:r>
              <a:rPr lang="en-NL" sz="4400">
                <a:solidFill>
                  <a:schemeClr val="bg1"/>
                </a:solidFill>
                <a:latin typeface="Ubuntu" panose="020B0504030602030204" pitchFamily="34" charset="0"/>
              </a:rPr>
              <a:t>aily </a:t>
            </a:r>
            <a:r>
              <a:rPr lang="nl-NL" sz="4400" dirty="0">
                <a:solidFill>
                  <a:schemeClr val="bg1"/>
                </a:solidFill>
                <a:latin typeface="Ubuntu" panose="020B0504030602030204" pitchFamily="34" charset="0"/>
              </a:rPr>
              <a:t>s</a:t>
            </a:r>
            <a:r>
              <a:rPr lang="en-NL" sz="4400">
                <a:solidFill>
                  <a:schemeClr val="bg1"/>
                </a:solidFill>
                <a:latin typeface="Ubuntu" panose="020B0504030602030204" pitchFamily="34" charset="0"/>
              </a:rPr>
              <a:t>tatus </a:t>
            </a:r>
            <a:r>
              <a:rPr lang="nl-NL" sz="4400" dirty="0">
                <a:solidFill>
                  <a:schemeClr val="bg1"/>
                </a:solidFill>
                <a:latin typeface="Ubuntu" panose="020B0504030602030204" pitchFamily="34" charset="0"/>
              </a:rPr>
              <a:t>m</a:t>
            </a:r>
            <a:r>
              <a:rPr lang="en-NL" sz="4400">
                <a:solidFill>
                  <a:schemeClr val="bg1"/>
                </a:solidFill>
                <a:latin typeface="Ubuntu" panose="020B0504030602030204" pitchFamily="34" charset="0"/>
              </a:rPr>
              <a:t>eeting with the Scrum M</a:t>
            </a:r>
            <a:r>
              <a:rPr lang="en-GB" sz="4400" dirty="0">
                <a:solidFill>
                  <a:schemeClr val="bg1"/>
                </a:solidFill>
                <a:latin typeface="Ubuntu" panose="020B0504030602030204" pitchFamily="34" charset="0"/>
              </a:rPr>
              <a:t>a</a:t>
            </a:r>
            <a:r>
              <a:rPr lang="en-NL" sz="4400">
                <a:solidFill>
                  <a:schemeClr val="bg1"/>
                </a:solidFill>
                <a:latin typeface="Ubuntu" panose="020B0504030602030204" pitchFamily="34" charset="0"/>
              </a:rPr>
              <a:t>ster as chairperson</a:t>
            </a:r>
          </a:p>
        </p:txBody>
      </p:sp>
    </p:spTree>
    <p:extLst>
      <p:ext uri="{BB962C8B-B14F-4D97-AF65-F5344CB8AC3E}">
        <p14:creationId xmlns:p14="http://schemas.microsoft.com/office/powerpoint/2010/main" val="3841030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Inspect how the Sprint went with regards to people and</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relationships</a:t>
            </a:r>
          </a:p>
        </p:txBody>
      </p:sp>
    </p:spTree>
    <p:extLst>
      <p:ext uri="{BB962C8B-B14F-4D97-AF65-F5344CB8AC3E}">
        <p14:creationId xmlns:p14="http://schemas.microsoft.com/office/powerpoint/2010/main" val="1811702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19ADDA1C-9A50-2D75-6136-BC109BADA087}"/>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580711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Inspect how the Sprint went with regards to people and relationships</a:t>
            </a:r>
          </a:p>
        </p:txBody>
      </p:sp>
    </p:spTree>
    <p:extLst>
      <p:ext uri="{BB962C8B-B14F-4D97-AF65-F5344CB8AC3E}">
        <p14:creationId xmlns:p14="http://schemas.microsoft.com/office/powerpoint/2010/main" val="449929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Developers inspect their progress towards the Sprint Goal</a:t>
            </a:r>
          </a:p>
        </p:txBody>
      </p:sp>
    </p:spTree>
    <p:extLst>
      <p:ext uri="{BB962C8B-B14F-4D97-AF65-F5344CB8AC3E}">
        <p14:creationId xmlns:p14="http://schemas.microsoft.com/office/powerpoint/2010/main" val="2680390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Developers inspect their progress towards the Sprint Goal</a:t>
            </a:r>
          </a:p>
        </p:txBody>
      </p:sp>
    </p:spTree>
    <p:extLst>
      <p:ext uri="{BB962C8B-B14F-4D97-AF65-F5344CB8AC3E}">
        <p14:creationId xmlns:p14="http://schemas.microsoft.com/office/powerpoint/2010/main" val="3859706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pPr algn="ctr"/>
            <a:r>
              <a:rPr lang="en-NL" sz="4400">
                <a:solidFill>
                  <a:schemeClr val="bg1"/>
                </a:solidFill>
                <a:latin typeface="Ubuntu" panose="020B0504030602030204" pitchFamily="34" charset="0"/>
              </a:rPr>
              <a:t>The Scrum Team</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inspects itself</a:t>
            </a:r>
          </a:p>
        </p:txBody>
      </p:sp>
    </p:spTree>
    <p:extLst>
      <p:ext uri="{BB962C8B-B14F-4D97-AF65-F5344CB8AC3E}">
        <p14:creationId xmlns:p14="http://schemas.microsoft.com/office/powerpoint/2010/main" val="2134458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pPr algn="ctr"/>
            <a:r>
              <a:rPr lang="en-NL" sz="4400">
                <a:solidFill>
                  <a:schemeClr val="bg1"/>
                </a:solidFill>
                <a:latin typeface="Ubuntu" panose="020B0504030602030204" pitchFamily="34" charset="0"/>
              </a:rPr>
              <a:t>The Scrum Team</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inspects itself</a:t>
            </a:r>
          </a:p>
        </p:txBody>
      </p:sp>
    </p:spTree>
    <p:extLst>
      <p:ext uri="{BB962C8B-B14F-4D97-AF65-F5344CB8AC3E}">
        <p14:creationId xmlns:p14="http://schemas.microsoft.com/office/powerpoint/2010/main" val="4159814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The </a:t>
            </a:r>
            <a:r>
              <a:rPr lang="nl-NL" sz="4400" dirty="0">
                <a:solidFill>
                  <a:schemeClr val="bg1"/>
                </a:solidFill>
                <a:latin typeface="Ubuntu" panose="020B0504030602030204" pitchFamily="34" charset="0"/>
              </a:rPr>
              <a:t>s</a:t>
            </a:r>
            <a:r>
              <a:rPr lang="en-NL" sz="4400">
                <a:solidFill>
                  <a:schemeClr val="bg1"/>
                </a:solidFill>
                <a:latin typeface="Ubuntu" panose="020B0504030602030204" pitchFamily="34" charset="0"/>
              </a:rPr>
              <a:t>teering </a:t>
            </a:r>
            <a:r>
              <a:rPr lang="nl-NL" sz="4400" dirty="0"/>
              <a:t>c</a:t>
            </a:r>
            <a:r>
              <a:rPr lang="en-NL" sz="4400">
                <a:solidFill>
                  <a:schemeClr val="bg1"/>
                </a:solidFill>
                <a:latin typeface="Ubuntu" panose="020B0504030602030204" pitchFamily="34" charset="0"/>
              </a:rPr>
              <a:t>ommittee decides what to do next</a:t>
            </a:r>
          </a:p>
        </p:txBody>
      </p:sp>
    </p:spTree>
    <p:extLst>
      <p:ext uri="{BB962C8B-B14F-4D97-AF65-F5344CB8AC3E}">
        <p14:creationId xmlns:p14="http://schemas.microsoft.com/office/powerpoint/2010/main" val="1617318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The </a:t>
            </a:r>
            <a:r>
              <a:rPr lang="nl-NL" sz="4400" dirty="0">
                <a:solidFill>
                  <a:schemeClr val="bg1"/>
                </a:solidFill>
                <a:latin typeface="Ubuntu" panose="020B0504030602030204" pitchFamily="34" charset="0"/>
              </a:rPr>
              <a:t>s</a:t>
            </a:r>
            <a:r>
              <a:rPr lang="en-NL" sz="4400">
                <a:solidFill>
                  <a:schemeClr val="bg1"/>
                </a:solidFill>
                <a:latin typeface="Ubuntu" panose="020B0504030602030204" pitchFamily="34" charset="0"/>
              </a:rPr>
              <a:t>teering </a:t>
            </a:r>
            <a:r>
              <a:rPr lang="nl-NL" sz="4400" dirty="0"/>
              <a:t>c</a:t>
            </a:r>
            <a:r>
              <a:rPr lang="en-NL" sz="4400">
                <a:solidFill>
                  <a:schemeClr val="bg1"/>
                </a:solidFill>
                <a:latin typeface="Ubuntu" panose="020B0504030602030204" pitchFamily="34" charset="0"/>
              </a:rPr>
              <a:t>ommittee decides what to do next</a:t>
            </a:r>
          </a:p>
        </p:txBody>
      </p:sp>
    </p:spTree>
    <p:extLst>
      <p:ext uri="{BB962C8B-B14F-4D97-AF65-F5344CB8AC3E}">
        <p14:creationId xmlns:p14="http://schemas.microsoft.com/office/powerpoint/2010/main" val="1150153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The </a:t>
            </a:r>
            <a:r>
              <a:rPr lang="nl-NL" sz="4400" dirty="0">
                <a:solidFill>
                  <a:schemeClr val="bg1"/>
                </a:solidFill>
                <a:latin typeface="Ubuntu" panose="020B0504030602030204" pitchFamily="34" charset="0"/>
              </a:rPr>
              <a:t>s</a:t>
            </a:r>
            <a:r>
              <a:rPr lang="en-NL" sz="4400">
                <a:solidFill>
                  <a:schemeClr val="bg1"/>
                </a:solidFill>
                <a:latin typeface="Ubuntu" panose="020B0504030602030204" pitchFamily="34" charset="0"/>
              </a:rPr>
              <a:t>takeholders applaud the Developers for their hard work</a:t>
            </a:r>
          </a:p>
        </p:txBody>
      </p:sp>
    </p:spTree>
    <p:extLst>
      <p:ext uri="{BB962C8B-B14F-4D97-AF65-F5344CB8AC3E}">
        <p14:creationId xmlns:p14="http://schemas.microsoft.com/office/powerpoint/2010/main" val="1672928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The </a:t>
            </a:r>
            <a:r>
              <a:rPr lang="nl-NL" sz="4400" dirty="0">
                <a:solidFill>
                  <a:schemeClr val="bg1"/>
                </a:solidFill>
                <a:latin typeface="Ubuntu" panose="020B0504030602030204" pitchFamily="34" charset="0"/>
              </a:rPr>
              <a:t>s</a:t>
            </a:r>
            <a:r>
              <a:rPr lang="en-NL" sz="4400">
                <a:solidFill>
                  <a:schemeClr val="bg1"/>
                </a:solidFill>
                <a:latin typeface="Ubuntu" panose="020B0504030602030204" pitchFamily="34" charset="0"/>
              </a:rPr>
              <a:t>takeholders applaud the Developers for their hard work</a:t>
            </a:r>
          </a:p>
        </p:txBody>
      </p:sp>
    </p:spTree>
    <p:extLst>
      <p:ext uri="{BB962C8B-B14F-4D97-AF65-F5344CB8AC3E}">
        <p14:creationId xmlns:p14="http://schemas.microsoft.com/office/powerpoint/2010/main" val="4177171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Figure out how to make the next Sprint more enjoyable</a:t>
            </a:r>
          </a:p>
        </p:txBody>
      </p:sp>
    </p:spTree>
    <p:extLst>
      <p:ext uri="{BB962C8B-B14F-4D97-AF65-F5344CB8AC3E}">
        <p14:creationId xmlns:p14="http://schemas.microsoft.com/office/powerpoint/2010/main" val="319434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pPr algn="ctr"/>
            <a:r>
              <a:rPr lang="en-NL" sz="4400">
                <a:solidFill>
                  <a:schemeClr val="bg1"/>
                </a:solidFill>
                <a:latin typeface="Ubuntu" panose="020B0504030602030204" pitchFamily="34" charset="0"/>
              </a:rPr>
              <a:t>Inspect Product Backlog and likely completion dates</a:t>
            </a:r>
          </a:p>
        </p:txBody>
      </p:sp>
    </p:spTree>
    <p:extLst>
      <p:ext uri="{BB962C8B-B14F-4D97-AF65-F5344CB8AC3E}">
        <p14:creationId xmlns:p14="http://schemas.microsoft.com/office/powerpoint/2010/main" val="1566666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Figure out how to make the next Sprint more enjoyable</a:t>
            </a:r>
          </a:p>
        </p:txBody>
      </p:sp>
    </p:spTree>
    <p:extLst>
      <p:ext uri="{BB962C8B-B14F-4D97-AF65-F5344CB8AC3E}">
        <p14:creationId xmlns:p14="http://schemas.microsoft.com/office/powerpoint/2010/main" val="2313901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The Developers promote the Increment to stakeholders</a:t>
            </a:r>
          </a:p>
        </p:txBody>
      </p:sp>
    </p:spTree>
    <p:extLst>
      <p:ext uri="{BB962C8B-B14F-4D97-AF65-F5344CB8AC3E}">
        <p14:creationId xmlns:p14="http://schemas.microsoft.com/office/powerpoint/2010/main" val="537570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The Developers promote the Increment to stakeholders</a:t>
            </a:r>
          </a:p>
        </p:txBody>
      </p:sp>
    </p:spTree>
    <p:extLst>
      <p:ext uri="{BB962C8B-B14F-4D97-AF65-F5344CB8AC3E}">
        <p14:creationId xmlns:p14="http://schemas.microsoft.com/office/powerpoint/2010/main" val="912918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pPr algn="ctr"/>
            <a:r>
              <a:rPr lang="en-NL" sz="4400">
                <a:solidFill>
                  <a:schemeClr val="bg1"/>
                </a:solidFill>
                <a:latin typeface="Ubuntu" panose="020B0504030602030204" pitchFamily="34" charset="0"/>
              </a:rPr>
              <a:t>Inspect the Increment</a:t>
            </a:r>
          </a:p>
        </p:txBody>
      </p:sp>
    </p:spTree>
    <p:extLst>
      <p:ext uri="{BB962C8B-B14F-4D97-AF65-F5344CB8AC3E}">
        <p14:creationId xmlns:p14="http://schemas.microsoft.com/office/powerpoint/2010/main" val="4255847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pPr algn="ctr"/>
            <a:r>
              <a:rPr lang="en-NL" sz="4400">
                <a:solidFill>
                  <a:schemeClr val="bg1"/>
                </a:solidFill>
                <a:latin typeface="Ubuntu" panose="020B0504030602030204" pitchFamily="34" charset="0"/>
              </a:rPr>
              <a:t>Inspect the Increment</a:t>
            </a:r>
          </a:p>
        </p:txBody>
      </p:sp>
    </p:spTree>
    <p:extLst>
      <p:ext uri="{BB962C8B-B14F-4D97-AF65-F5344CB8AC3E}">
        <p14:creationId xmlns:p14="http://schemas.microsoft.com/office/powerpoint/2010/main" val="18996487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pPr algn="ctr"/>
            <a:r>
              <a:rPr lang="en-NL" sz="4400">
                <a:solidFill>
                  <a:schemeClr val="bg1"/>
                </a:solidFill>
                <a:latin typeface="Ubuntu" panose="020B0504030602030204" pitchFamily="34" charset="0"/>
              </a:rPr>
              <a:t>Create the </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Sprint Backlog</a:t>
            </a:r>
          </a:p>
        </p:txBody>
      </p:sp>
    </p:spTree>
    <p:extLst>
      <p:ext uri="{BB962C8B-B14F-4D97-AF65-F5344CB8AC3E}">
        <p14:creationId xmlns:p14="http://schemas.microsoft.com/office/powerpoint/2010/main" val="4142721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Create the </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Sprint Backlog</a:t>
            </a:r>
          </a:p>
        </p:txBody>
      </p:sp>
    </p:spTree>
    <p:extLst>
      <p:ext uri="{BB962C8B-B14F-4D97-AF65-F5344CB8AC3E}">
        <p14:creationId xmlns:p14="http://schemas.microsoft.com/office/powerpoint/2010/main" val="4006376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pPr algn="ctr"/>
            <a:r>
              <a:rPr lang="en-NL" sz="4400">
                <a:solidFill>
                  <a:schemeClr val="bg1"/>
                </a:solidFill>
                <a:latin typeface="Ubuntu" panose="020B0504030602030204" pitchFamily="34" charset="0"/>
              </a:rPr>
              <a:t>Adapt the </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Product Backlog</a:t>
            </a:r>
          </a:p>
        </p:txBody>
      </p:sp>
    </p:spTree>
    <p:extLst>
      <p:ext uri="{BB962C8B-B14F-4D97-AF65-F5344CB8AC3E}">
        <p14:creationId xmlns:p14="http://schemas.microsoft.com/office/powerpoint/2010/main" val="3823812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pPr algn="ctr"/>
            <a:r>
              <a:rPr lang="en-NL" sz="4400">
                <a:solidFill>
                  <a:schemeClr val="bg1"/>
                </a:solidFill>
                <a:latin typeface="Ubuntu" panose="020B0504030602030204" pitchFamily="34" charset="0"/>
              </a:rPr>
              <a:t>Adapt the </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Product Backlog</a:t>
            </a:r>
          </a:p>
        </p:txBody>
      </p:sp>
    </p:spTree>
    <p:extLst>
      <p:ext uri="{BB962C8B-B14F-4D97-AF65-F5344CB8AC3E}">
        <p14:creationId xmlns:p14="http://schemas.microsoft.com/office/powerpoint/2010/main" val="3671533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Contains the Sprint Planning, Daily Scrums, development work, Sprint Review and Sprint Retrospective</a:t>
            </a:r>
          </a:p>
        </p:txBody>
      </p:sp>
    </p:spTree>
    <p:extLst>
      <p:ext uri="{BB962C8B-B14F-4D97-AF65-F5344CB8AC3E}">
        <p14:creationId xmlns:p14="http://schemas.microsoft.com/office/powerpoint/2010/main" val="1341498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pPr algn="ctr"/>
            <a:r>
              <a:rPr lang="en-NL" sz="4400">
                <a:solidFill>
                  <a:schemeClr val="bg1"/>
                </a:solidFill>
                <a:latin typeface="Ubuntu" panose="020B0504030602030204" pitchFamily="34" charset="0"/>
              </a:rPr>
              <a:t>Inspect Product Backlog and likely completion dates</a:t>
            </a:r>
          </a:p>
        </p:txBody>
      </p:sp>
    </p:spTree>
    <p:extLst>
      <p:ext uri="{BB962C8B-B14F-4D97-AF65-F5344CB8AC3E}">
        <p14:creationId xmlns:p14="http://schemas.microsoft.com/office/powerpoint/2010/main" val="2092414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Contain</a:t>
            </a:r>
            <a:r>
              <a:rPr lang="nl-NL" sz="4400" dirty="0">
                <a:solidFill>
                  <a:schemeClr val="bg1"/>
                </a:solidFill>
                <a:latin typeface="Ubuntu" panose="020B0504030602030204" pitchFamily="34" charset="0"/>
              </a:rPr>
              <a:t>s </a:t>
            </a:r>
            <a:r>
              <a:rPr lang="nl-NL" sz="4400" dirty="0" err="1">
                <a:solidFill>
                  <a:schemeClr val="bg1"/>
                </a:solidFill>
                <a:latin typeface="Ubuntu" panose="020B0504030602030204" pitchFamily="34" charset="0"/>
              </a:rPr>
              <a:t>the</a:t>
            </a:r>
            <a:r>
              <a:rPr lang="en-NL" sz="4400">
                <a:solidFill>
                  <a:schemeClr val="bg1"/>
                </a:solidFill>
                <a:latin typeface="Ubuntu" panose="020B0504030602030204" pitchFamily="34" charset="0"/>
              </a:rPr>
              <a:t> Sprint Planning, Daily Scrums, development work, Sprint Review and Sprint Retrospective</a:t>
            </a:r>
          </a:p>
        </p:txBody>
      </p:sp>
    </p:spTree>
    <p:extLst>
      <p:ext uri="{BB962C8B-B14F-4D97-AF65-F5344CB8AC3E}">
        <p14:creationId xmlns:p14="http://schemas.microsoft.com/office/powerpoint/2010/main" val="2561953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Get</a:t>
            </a:r>
            <a:r>
              <a:rPr lang="en-GB" sz="4400" dirty="0">
                <a:solidFill>
                  <a:schemeClr val="bg1"/>
                </a:solidFill>
                <a:latin typeface="Ubuntu" panose="020B0504030602030204" pitchFamily="34" charset="0"/>
              </a:rPr>
              <a:t>s</a:t>
            </a:r>
            <a:r>
              <a:rPr lang="en-NL" sz="4400">
                <a:solidFill>
                  <a:schemeClr val="bg1"/>
                </a:solidFill>
                <a:latin typeface="Ubuntu" panose="020B0504030602030204" pitchFamily="34" charset="0"/>
              </a:rPr>
              <a:t> cancelled if the Sprint Goal becomes obsolete</a:t>
            </a:r>
          </a:p>
        </p:txBody>
      </p:sp>
    </p:spTree>
    <p:extLst>
      <p:ext uri="{BB962C8B-B14F-4D97-AF65-F5344CB8AC3E}">
        <p14:creationId xmlns:p14="http://schemas.microsoft.com/office/powerpoint/2010/main" val="7033531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Get</a:t>
            </a:r>
            <a:r>
              <a:rPr lang="en-GB" sz="4400" dirty="0">
                <a:solidFill>
                  <a:schemeClr val="bg1"/>
                </a:solidFill>
                <a:latin typeface="Ubuntu" panose="020B0504030602030204" pitchFamily="34" charset="0"/>
              </a:rPr>
              <a:t>s</a:t>
            </a:r>
            <a:r>
              <a:rPr lang="en-NL" sz="4400">
                <a:solidFill>
                  <a:schemeClr val="bg1"/>
                </a:solidFill>
                <a:latin typeface="Ubuntu" panose="020B0504030602030204" pitchFamily="34" charset="0"/>
              </a:rPr>
              <a:t> cancelled if the Sprint Goal becomes obsolete</a:t>
            </a:r>
          </a:p>
        </p:txBody>
      </p:sp>
    </p:spTree>
    <p:extLst>
      <p:ext uri="{BB962C8B-B14F-4D97-AF65-F5344CB8AC3E}">
        <p14:creationId xmlns:p14="http://schemas.microsoft.com/office/powerpoint/2010/main" val="31392829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May be considered a project with no more than a one-month horizon</a:t>
            </a:r>
          </a:p>
        </p:txBody>
      </p:sp>
    </p:spTree>
    <p:extLst>
      <p:ext uri="{BB962C8B-B14F-4D97-AF65-F5344CB8AC3E}">
        <p14:creationId xmlns:p14="http://schemas.microsoft.com/office/powerpoint/2010/main" val="24961212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May be considered a project with no more than a one-month horizon</a:t>
            </a:r>
          </a:p>
        </p:txBody>
      </p:sp>
    </p:spTree>
    <p:extLst>
      <p:ext uri="{BB962C8B-B14F-4D97-AF65-F5344CB8AC3E}">
        <p14:creationId xmlns:p14="http://schemas.microsoft.com/office/powerpoint/2010/main" val="94559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a:xfrm>
            <a:off x="610740" y="1776412"/>
            <a:ext cx="6554094" cy="1990725"/>
          </a:xfrm>
        </p:spPr>
        <p:txBody>
          <a:bodyPr/>
          <a:lstStyle/>
          <a:p>
            <a:r>
              <a:rPr lang="en-GB" sz="4400" dirty="0">
                <a:solidFill>
                  <a:schemeClr val="bg1"/>
                </a:solidFill>
              </a:rPr>
              <a:t>A timebox of one month or less during which a ‘Done</a:t>
            </a:r>
            <a:r>
              <a:rPr lang="en-GB" sz="4400" dirty="0"/>
              <a:t>’</a:t>
            </a:r>
            <a:r>
              <a:rPr lang="en-GB" sz="4400" dirty="0">
                <a:solidFill>
                  <a:schemeClr val="bg1"/>
                </a:solidFill>
              </a:rPr>
              <a:t>, useable, and potentially releasable Increment is created</a:t>
            </a:r>
            <a:endParaRPr lang="en-NL" sz="4400">
              <a:solidFill>
                <a:schemeClr val="bg1"/>
              </a:solidFill>
              <a:latin typeface="Ubuntu" panose="020B0504030602030204" pitchFamily="34" charset="0"/>
            </a:endParaRPr>
          </a:p>
        </p:txBody>
      </p:sp>
    </p:spTree>
    <p:extLst>
      <p:ext uri="{BB962C8B-B14F-4D97-AF65-F5344CB8AC3E}">
        <p14:creationId xmlns:p14="http://schemas.microsoft.com/office/powerpoint/2010/main" val="25401012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1">
            <a:extLst>
              <a:ext uri="{FF2B5EF4-FFF2-40B4-BE49-F238E27FC236}">
                <a16:creationId xmlns:a16="http://schemas.microsoft.com/office/drawing/2014/main" id="{D3DDC29A-7A6F-C0D8-2926-0B3DA1212674}"/>
              </a:ext>
            </a:extLst>
          </p:cNvPr>
          <p:cNvSpPr>
            <a:spLocks noGrp="1"/>
          </p:cNvSpPr>
          <p:nvPr>
            <p:ph type="body" sz="quarter" idx="12"/>
          </p:nvPr>
        </p:nvSpPr>
        <p:spPr>
          <a:xfrm>
            <a:off x="610740" y="1776412"/>
            <a:ext cx="6554094" cy="1990725"/>
          </a:xfrm>
        </p:spPr>
        <p:txBody>
          <a:bodyPr/>
          <a:lstStyle/>
          <a:p>
            <a:r>
              <a:rPr lang="en-GB" sz="4400" dirty="0">
                <a:solidFill>
                  <a:schemeClr val="bg1"/>
                </a:solidFill>
              </a:rPr>
              <a:t>A timebox of one month or less during which a ‘Done</a:t>
            </a:r>
            <a:r>
              <a:rPr lang="en-GB" sz="4400" dirty="0"/>
              <a:t>’</a:t>
            </a:r>
            <a:r>
              <a:rPr lang="en-GB" sz="4400" dirty="0">
                <a:solidFill>
                  <a:schemeClr val="bg1"/>
                </a:solidFill>
              </a:rPr>
              <a:t>, useable, and potentially releasable Increment is created</a:t>
            </a:r>
            <a:endParaRPr lang="en-NL" sz="4400">
              <a:solidFill>
                <a:schemeClr val="bg1"/>
              </a:solidFill>
              <a:latin typeface="Ubuntu" panose="020B0504030602030204" pitchFamily="34" charset="0"/>
            </a:endParaRPr>
          </a:p>
        </p:txBody>
      </p:sp>
    </p:spTree>
    <p:extLst>
      <p:ext uri="{BB962C8B-B14F-4D97-AF65-F5344CB8AC3E}">
        <p14:creationId xmlns:p14="http://schemas.microsoft.com/office/powerpoint/2010/main" val="3060547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pPr algn="ctr"/>
            <a:r>
              <a:rPr lang="en-NL" sz="4400">
                <a:solidFill>
                  <a:schemeClr val="bg1"/>
                </a:solidFill>
                <a:latin typeface="Ubuntu" panose="020B0504030602030204" pitchFamily="34" charset="0"/>
              </a:rPr>
              <a:t>Define a shared </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Sprint Goal</a:t>
            </a:r>
          </a:p>
        </p:txBody>
      </p:sp>
    </p:spTree>
    <p:extLst>
      <p:ext uri="{BB962C8B-B14F-4D97-AF65-F5344CB8AC3E}">
        <p14:creationId xmlns:p14="http://schemas.microsoft.com/office/powerpoint/2010/main" val="810404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Define a shared </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Sprint Goal</a:t>
            </a:r>
          </a:p>
        </p:txBody>
      </p:sp>
    </p:spTree>
    <p:extLst>
      <p:ext uri="{BB962C8B-B14F-4D97-AF65-F5344CB8AC3E}">
        <p14:creationId xmlns:p14="http://schemas.microsoft.com/office/powerpoint/2010/main" val="4044786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Adap</a:t>
            </a:r>
            <a:r>
              <a:rPr lang="nl-NL" sz="4400" dirty="0">
                <a:solidFill>
                  <a:schemeClr val="bg1"/>
                </a:solidFill>
                <a:latin typeface="Ubuntu" panose="020B0504030602030204" pitchFamily="34" charset="0"/>
              </a:rPr>
              <a:t>t</a:t>
            </a:r>
            <a:r>
              <a:rPr lang="en-NL" sz="4400">
                <a:solidFill>
                  <a:schemeClr val="bg1"/>
                </a:solidFill>
                <a:latin typeface="Ubuntu" panose="020B0504030602030204" pitchFamily="34" charset="0"/>
              </a:rPr>
              <a:t> the</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Definition of </a:t>
            </a:r>
            <a:r>
              <a:rPr lang="nl-NL" sz="4400" dirty="0">
                <a:solidFill>
                  <a:schemeClr val="bg1"/>
                </a:solidFill>
                <a:latin typeface="Ubuntu" panose="020B0504030602030204" pitchFamily="34" charset="0"/>
              </a:rPr>
              <a:t>‘</a:t>
            </a:r>
            <a:r>
              <a:rPr lang="en-NL" sz="4400">
                <a:solidFill>
                  <a:schemeClr val="bg1"/>
                </a:solidFill>
                <a:latin typeface="Ubuntu" panose="020B0504030602030204" pitchFamily="34" charset="0"/>
              </a:rPr>
              <a:t>Done</a:t>
            </a:r>
            <a:r>
              <a:rPr lang="nl-NL" sz="4400" dirty="0">
                <a:solidFill>
                  <a:schemeClr val="bg1"/>
                </a:solidFill>
                <a:latin typeface="Ubuntu" panose="020B0504030602030204" pitchFamily="34" charset="0"/>
              </a:rPr>
              <a:t>’</a:t>
            </a:r>
            <a:r>
              <a:rPr lang="en-NL" sz="4400">
                <a:solidFill>
                  <a:schemeClr val="bg1"/>
                </a:solidFill>
                <a:latin typeface="Ubuntu" panose="020B0504030602030204" pitchFamily="34" charset="0"/>
              </a:rPr>
              <a:t> to</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increase product</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quality</a:t>
            </a:r>
          </a:p>
        </p:txBody>
      </p:sp>
    </p:spTree>
    <p:extLst>
      <p:ext uri="{BB962C8B-B14F-4D97-AF65-F5344CB8AC3E}">
        <p14:creationId xmlns:p14="http://schemas.microsoft.com/office/powerpoint/2010/main" val="913736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Adapt the</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Definition of </a:t>
            </a:r>
            <a:r>
              <a:rPr lang="nl-NL" sz="4400" dirty="0">
                <a:solidFill>
                  <a:schemeClr val="bg1"/>
                </a:solidFill>
                <a:latin typeface="Ubuntu" panose="020B0504030602030204" pitchFamily="34" charset="0"/>
              </a:rPr>
              <a:t>‘</a:t>
            </a:r>
            <a:r>
              <a:rPr lang="en-NL" sz="4400">
                <a:solidFill>
                  <a:schemeClr val="bg1"/>
                </a:solidFill>
                <a:latin typeface="Ubuntu" panose="020B0504030602030204" pitchFamily="34" charset="0"/>
              </a:rPr>
              <a:t>Done</a:t>
            </a:r>
            <a:r>
              <a:rPr lang="nl-NL" sz="4400" dirty="0">
                <a:solidFill>
                  <a:schemeClr val="bg1"/>
                </a:solidFill>
                <a:latin typeface="Ubuntu" panose="020B0504030602030204" pitchFamily="34" charset="0"/>
              </a:rPr>
              <a:t>’</a:t>
            </a:r>
            <a:r>
              <a:rPr lang="en-NL" sz="4400">
                <a:solidFill>
                  <a:schemeClr val="bg1"/>
                </a:solidFill>
                <a:latin typeface="Ubuntu" panose="020B0504030602030204" pitchFamily="34" charset="0"/>
              </a:rPr>
              <a:t> to</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increase product</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quality</a:t>
            </a:r>
          </a:p>
        </p:txBody>
      </p:sp>
    </p:spTree>
    <p:extLst>
      <p:ext uri="{BB962C8B-B14F-4D97-AF65-F5344CB8AC3E}">
        <p14:creationId xmlns:p14="http://schemas.microsoft.com/office/powerpoint/2010/main" val="383502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Developers create a plan for the next 24</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hours</a:t>
            </a:r>
          </a:p>
        </p:txBody>
      </p:sp>
    </p:spTree>
    <p:extLst>
      <p:ext uri="{BB962C8B-B14F-4D97-AF65-F5344CB8AC3E}">
        <p14:creationId xmlns:p14="http://schemas.microsoft.com/office/powerpoint/2010/main" val="1864277809"/>
      </p:ext>
    </p:extLst>
  </p:cSld>
  <p:clrMapOvr>
    <a:masterClrMapping/>
  </p:clrMapOvr>
</p:sld>
</file>

<file path=ppt/theme/theme1.xml><?xml version="1.0" encoding="utf-8"?>
<a:theme xmlns:a="http://schemas.openxmlformats.org/drawingml/2006/main" name="SF Games PPT Theme A5 v2.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4" id="{BD9FB36D-0057-B944-B950-EF115CF840C4}" vid="{FC20C013-F514-F34C-8C21-627BD2DE82C0}"/>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Template>
  <TotalTime>2200</TotalTime>
  <Words>412</Words>
  <Application>Microsoft Macintosh PowerPoint</Application>
  <PresentationFormat>Aangepast</PresentationFormat>
  <Paragraphs>45</Paragraphs>
  <Slides>46</Slides>
  <Notes>0</Notes>
  <HiddenSlides>0</HiddenSlides>
  <MMClips>0</MMClips>
  <ScaleCrop>false</ScaleCrop>
  <HeadingPairs>
    <vt:vector size="6" baseType="variant">
      <vt:variant>
        <vt:lpstr>Gebruikte lettertypen</vt:lpstr>
      </vt:variant>
      <vt:variant>
        <vt:i4>6</vt:i4>
      </vt:variant>
      <vt:variant>
        <vt:lpstr>Thema</vt:lpstr>
      </vt:variant>
      <vt:variant>
        <vt:i4>4</vt:i4>
      </vt:variant>
      <vt:variant>
        <vt:lpstr>Diatitels</vt:lpstr>
      </vt:variant>
      <vt:variant>
        <vt:i4>46</vt:i4>
      </vt:variant>
    </vt:vector>
  </HeadingPairs>
  <TitlesOfParts>
    <vt:vector size="56" baseType="lpstr">
      <vt:lpstr>American Captain</vt:lpstr>
      <vt:lpstr>Arial</vt:lpstr>
      <vt:lpstr>Calibri</vt:lpstr>
      <vt:lpstr>Marvel</vt:lpstr>
      <vt:lpstr>Ubuntu</vt:lpstr>
      <vt:lpstr>Ubuntu Light</vt:lpstr>
      <vt:lpstr>SF Games PPT Theme A5 v2.4</vt:lpstr>
      <vt:lpstr>SF 2023 split</vt:lpstr>
      <vt:lpstr>SF 2023 Full Background</vt:lpstr>
      <vt:lpstr>SF 2023 Full Background w/ name game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Linden - Bal, Rosanne van der</dc:creator>
  <cp:lastModifiedBy>Linden - Bal, Rosanne van der</cp:lastModifiedBy>
  <cp:revision>2</cp:revision>
  <dcterms:created xsi:type="dcterms:W3CDTF">2023-05-17T07:39:30Z</dcterms:created>
  <dcterms:modified xsi:type="dcterms:W3CDTF">2023-05-18T20:22:18Z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c6f62-bb58-4b94-b6ca-9af54699d31b_Enabled">
    <vt:lpwstr>true</vt:lpwstr>
  </property>
  <property fmtid="{D5CDD505-2E9C-101B-9397-08002B2CF9AE}" pid="3" name="MSIP_Label_d2dc6f62-bb58-4b94-b6ca-9af54699d31b_SetDate">
    <vt:lpwstr>2023-05-17T07:42:02Z</vt:lpwstr>
  </property>
  <property fmtid="{D5CDD505-2E9C-101B-9397-08002B2CF9AE}" pid="4" name="MSIP_Label_d2dc6f62-bb58-4b94-b6ca-9af54699d31b_Method">
    <vt:lpwstr>Standard</vt:lpwstr>
  </property>
  <property fmtid="{D5CDD505-2E9C-101B-9397-08002B2CF9AE}" pid="5" name="MSIP_Label_d2dc6f62-bb58-4b94-b6ca-9af54699d31b_Name">
    <vt:lpwstr>d2dc6f62-bb58-4b94-b6ca-9af54699d31b</vt:lpwstr>
  </property>
  <property fmtid="{D5CDD505-2E9C-101B-9397-08002B2CF9AE}" pid="6" name="MSIP_Label_d2dc6f62-bb58-4b94-b6ca-9af54699d31b_SiteId">
    <vt:lpwstr>d7790549-8c35-40ea-ad75-954ac3e86be8</vt:lpwstr>
  </property>
  <property fmtid="{D5CDD505-2E9C-101B-9397-08002B2CF9AE}" pid="7" name="MSIP_Label_d2dc6f62-bb58-4b94-b6ca-9af54699d31b_ActionId">
    <vt:lpwstr>bdf56b69-3a0d-41b8-bd0e-8709232fa4b7</vt:lpwstr>
  </property>
  <property fmtid="{D5CDD505-2E9C-101B-9397-08002B2CF9AE}" pid="8" name="MSIP_Label_d2dc6f62-bb58-4b94-b6ca-9af54699d31b_ContentBits">
    <vt:lpwstr>0</vt:lpwstr>
  </property>
</Properties>
</file>