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sldIdLst>
    <p:sldId id="256" r:id="rId2"/>
    <p:sldId id="355" r:id="rId3"/>
    <p:sldId id="257" r:id="rId4"/>
    <p:sldId id="261" r:id="rId5"/>
    <p:sldId id="260" r:id="rId6"/>
    <p:sldId id="350" r:id="rId7"/>
    <p:sldId id="262" r:id="rId8"/>
    <p:sldId id="351" r:id="rId9"/>
    <p:sldId id="264" r:id="rId10"/>
    <p:sldId id="352" r:id="rId11"/>
    <p:sldId id="353" r:id="rId12"/>
    <p:sldId id="354" r:id="rId13"/>
    <p:sldId id="356" r:id="rId14"/>
    <p:sldId id="400" r:id="rId15"/>
    <p:sldId id="401" r:id="rId16"/>
    <p:sldId id="426" r:id="rId17"/>
    <p:sldId id="403" r:id="rId18"/>
    <p:sldId id="427" r:id="rId19"/>
    <p:sldId id="405" r:id="rId20"/>
    <p:sldId id="428" r:id="rId21"/>
    <p:sldId id="407" r:id="rId22"/>
    <p:sldId id="429" r:id="rId23"/>
    <p:sldId id="357" r:id="rId24"/>
    <p:sldId id="430" r:id="rId25"/>
    <p:sldId id="358" r:id="rId26"/>
    <p:sldId id="431" r:id="rId27"/>
    <p:sldId id="359" r:id="rId28"/>
    <p:sldId id="432" r:id="rId29"/>
    <p:sldId id="360" r:id="rId30"/>
    <p:sldId id="433" r:id="rId31"/>
    <p:sldId id="361" r:id="rId32"/>
    <p:sldId id="434" r:id="rId33"/>
    <p:sldId id="362" r:id="rId34"/>
    <p:sldId id="435" r:id="rId35"/>
    <p:sldId id="363" r:id="rId36"/>
    <p:sldId id="436" r:id="rId37"/>
    <p:sldId id="364" r:id="rId38"/>
    <p:sldId id="437" r:id="rId39"/>
    <p:sldId id="365" r:id="rId40"/>
    <p:sldId id="438" r:id="rId41"/>
    <p:sldId id="366" r:id="rId42"/>
    <p:sldId id="439" r:id="rId43"/>
    <p:sldId id="367" r:id="rId44"/>
    <p:sldId id="440" r:id="rId45"/>
    <p:sldId id="368" r:id="rId46"/>
    <p:sldId id="441" r:id="rId47"/>
    <p:sldId id="369" r:id="rId48"/>
    <p:sldId id="442" r:id="rId49"/>
    <p:sldId id="370" r:id="rId50"/>
    <p:sldId id="443" r:id="rId51"/>
    <p:sldId id="373" r:id="rId52"/>
    <p:sldId id="444" r:id="rId53"/>
    <p:sldId id="374" r:id="rId54"/>
    <p:sldId id="445" r:id="rId55"/>
    <p:sldId id="425" r:id="rId56"/>
    <p:sldId id="446" r:id="rId57"/>
  </p:sldIdLst>
  <p:sldSz cx="7559675" cy="5327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/>
    <p:restoredTop sz="94694"/>
  </p:normalViewPr>
  <p:slideViewPr>
    <p:cSldViewPr snapToGrid="0" snapToObjects="1">
      <p:cViewPr varScale="1">
        <p:scale>
          <a:sx n="156" d="100"/>
          <a:sy n="156" d="100"/>
        </p:scale>
        <p:origin x="1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2:42:23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36 511,'0'0'0,"-3"-7"0,-1-1 0,0 0 512,1 2 96,3 6 32,-4-7 0,4 7-512,0 0-128,0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6C635-B507-3A47-A506-1F6352676DF0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43000"/>
            <a:ext cx="4378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484A7-88DA-F541-AED5-26275B7C201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6512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4537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1458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51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0318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52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071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53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9451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54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3556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55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9747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56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556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832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1937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6863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9051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272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5343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4122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484A7-88DA-F541-AED5-26275B7C2014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904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71910"/>
            <a:ext cx="6425724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506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997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3648"/>
            <a:ext cx="1630055" cy="451493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3648"/>
            <a:ext cx="4795669" cy="451493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711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527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28214"/>
            <a:ext cx="6520220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565334"/>
            <a:ext cx="6520220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995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18240"/>
            <a:ext cx="3212862" cy="338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18240"/>
            <a:ext cx="3212862" cy="338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284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649"/>
            <a:ext cx="6520220" cy="10297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06014"/>
            <a:ext cx="3198096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46072"/>
            <a:ext cx="3198096" cy="2862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06014"/>
            <a:ext cx="3213847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46072"/>
            <a:ext cx="3213847" cy="2862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539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261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462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67084"/>
            <a:ext cx="3827085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976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67084"/>
            <a:ext cx="3827085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32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7B70A-7B5A-CD46-AB8A-22F48E5A62CC}" type="datetimeFigureOut">
              <a:rPr lang="en-NL" smtClean="0"/>
              <a:t>22/10/2022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EAB66-1208-8D46-BBFC-E1405CD115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396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22D72B-6C2B-0B49-BEAF-249B9A8FCF22}"/>
              </a:ext>
            </a:extLst>
          </p:cNvPr>
          <p:cNvSpPr/>
          <p:nvPr/>
        </p:nvSpPr>
        <p:spPr>
          <a:xfrm>
            <a:off x="-1" y="208935"/>
            <a:ext cx="7559675" cy="5327650"/>
          </a:xfrm>
          <a:prstGeom prst="roundRect">
            <a:avLst>
              <a:gd name="adj" fmla="val 0"/>
            </a:avLst>
          </a:prstGeom>
          <a:solidFill>
            <a:srgbClr val="DF8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27F92-BDCB-374C-9F9E-A563FB640429}"/>
              </a:ext>
            </a:extLst>
          </p:cNvPr>
          <p:cNvSpPr/>
          <p:nvPr/>
        </p:nvSpPr>
        <p:spPr>
          <a:xfrm>
            <a:off x="376287" y="395924"/>
            <a:ext cx="6841151" cy="452800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pic>
        <p:nvPicPr>
          <p:cNvPr id="6" name="Picture 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E6DCFE4-B5B3-2D49-A9D1-E6DF35219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116" y="208935"/>
            <a:ext cx="1749371" cy="17493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9062D1-AD9C-FB42-B1AA-4F29843BE1D5}"/>
              </a:ext>
            </a:extLst>
          </p:cNvPr>
          <p:cNvSpPr/>
          <p:nvPr/>
        </p:nvSpPr>
        <p:spPr>
          <a:xfrm>
            <a:off x="691298" y="726847"/>
            <a:ext cx="2925481" cy="12314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2A852-6407-2A48-8A6D-0BDE2FA72976}"/>
              </a:ext>
            </a:extLst>
          </p:cNvPr>
          <p:cNvSpPr txBox="1"/>
          <p:nvPr/>
        </p:nvSpPr>
        <p:spPr>
          <a:xfrm>
            <a:off x="691297" y="528933"/>
            <a:ext cx="29989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0" dirty="0">
                <a:solidFill>
                  <a:schemeClr val="bg1"/>
                </a:solidFill>
                <a:latin typeface="American Captain" pitchFamily="2" charset="77"/>
              </a:rPr>
              <a:t>SCRUM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781B86-DEED-5C4A-BD45-ACF5B48C8A2F}"/>
              </a:ext>
            </a:extLst>
          </p:cNvPr>
          <p:cNvSpPr/>
          <p:nvPr/>
        </p:nvSpPr>
        <p:spPr>
          <a:xfrm>
            <a:off x="691298" y="2160149"/>
            <a:ext cx="5064524" cy="12314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A8E55-1419-8E4E-B51A-44BE8E103798}"/>
              </a:ext>
            </a:extLst>
          </p:cNvPr>
          <p:cNvSpPr txBox="1"/>
          <p:nvPr/>
        </p:nvSpPr>
        <p:spPr>
          <a:xfrm>
            <a:off x="691296" y="1958306"/>
            <a:ext cx="53910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0" dirty="0">
                <a:solidFill>
                  <a:schemeClr val="bg1"/>
                </a:solidFill>
                <a:latin typeface="American Captain" pitchFamily="2" charset="77"/>
              </a:rPr>
              <a:t>Event game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667C422-0C48-78C5-2B8C-1F5DD6ABB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094" y="4490356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2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7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3240-90A9-2045-9B24-092DEDC3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52F0-3A96-5E4D-B754-B812A863C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878E023-EBA1-A649-9F84-9426DC737CAD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DE8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46A24F-F843-6F43-B798-8E0A66AEBE9A}"/>
              </a:ext>
            </a:extLst>
          </p:cNvPr>
          <p:cNvSpPr/>
          <p:nvPr/>
        </p:nvSpPr>
        <p:spPr>
          <a:xfrm>
            <a:off x="665619" y="629684"/>
            <a:ext cx="6218758" cy="399229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50E24-2CD2-814A-A9DD-F395442C528E}"/>
              </a:ext>
            </a:extLst>
          </p:cNvPr>
          <p:cNvSpPr txBox="1"/>
          <p:nvPr/>
        </p:nvSpPr>
        <p:spPr>
          <a:xfrm>
            <a:off x="595692" y="1674535"/>
            <a:ext cx="5451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latin typeface="American Captain" pitchFamily="2" charset="77"/>
              </a:rPr>
              <a:t>SPRINT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DA28C8-614B-6148-91A9-4A5382FECA0C}"/>
              </a:ext>
            </a:extLst>
          </p:cNvPr>
          <p:cNvSpPr txBox="1"/>
          <p:nvPr/>
        </p:nvSpPr>
        <p:spPr>
          <a:xfrm>
            <a:off x="2762541" y="2903534"/>
            <a:ext cx="2024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>
                <a:solidFill>
                  <a:srgbClr val="FF0000"/>
                </a:solidFill>
                <a:latin typeface="Manrope" pitchFamily="2" charset="0"/>
              </a:rPr>
              <a:t>Timebox:  1 month of less </a:t>
            </a:r>
          </a:p>
          <a:p>
            <a:pPr algn="ctr"/>
            <a:r>
              <a:rPr lang="en-GB" sz="1000" b="1" dirty="0">
                <a:solidFill>
                  <a:srgbClr val="FF0000"/>
                </a:solidFill>
                <a:latin typeface="Manrope" pitchFamily="2" charset="0"/>
              </a:rPr>
              <a:t>Attended by: The Scrum Team</a:t>
            </a:r>
            <a:endParaRPr lang="en-NL" sz="1000" b="1" dirty="0">
              <a:solidFill>
                <a:srgbClr val="FF0000"/>
              </a:solidFill>
              <a:latin typeface="Manrope" pitchFamily="2" charset="0"/>
            </a:endParaRPr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89EC103F-2B39-214D-BA34-CB6DDD42E949}"/>
              </a:ext>
            </a:extLst>
          </p:cNvPr>
          <p:cNvSpPr/>
          <p:nvPr/>
        </p:nvSpPr>
        <p:spPr>
          <a:xfrm>
            <a:off x="46792" y="1010543"/>
            <a:ext cx="544376" cy="523953"/>
          </a:xfrm>
          <a:prstGeom prst="su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9" name="Sun 38">
            <a:extLst>
              <a:ext uri="{FF2B5EF4-FFF2-40B4-BE49-F238E27FC236}">
                <a16:creationId xmlns:a16="http://schemas.microsoft.com/office/drawing/2014/main" id="{BD15D6C6-4D59-174F-BD8E-4377BCE18833}"/>
              </a:ext>
            </a:extLst>
          </p:cNvPr>
          <p:cNvSpPr/>
          <p:nvPr/>
        </p:nvSpPr>
        <p:spPr>
          <a:xfrm>
            <a:off x="45286" y="1689884"/>
            <a:ext cx="544376" cy="523953"/>
          </a:xfrm>
          <a:prstGeom prst="su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1" name="Sun 40">
            <a:extLst>
              <a:ext uri="{FF2B5EF4-FFF2-40B4-BE49-F238E27FC236}">
                <a16:creationId xmlns:a16="http://schemas.microsoft.com/office/drawing/2014/main" id="{8E85E136-431D-CD4F-B26B-1BF118247E92}"/>
              </a:ext>
            </a:extLst>
          </p:cNvPr>
          <p:cNvSpPr/>
          <p:nvPr/>
        </p:nvSpPr>
        <p:spPr>
          <a:xfrm>
            <a:off x="51829" y="2363854"/>
            <a:ext cx="544376" cy="523953"/>
          </a:xfrm>
          <a:prstGeom prst="su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2" name="Sun 41">
            <a:extLst>
              <a:ext uri="{FF2B5EF4-FFF2-40B4-BE49-F238E27FC236}">
                <a16:creationId xmlns:a16="http://schemas.microsoft.com/office/drawing/2014/main" id="{F55809C6-3E21-D94D-8837-B9E74070CAB8}"/>
              </a:ext>
            </a:extLst>
          </p:cNvPr>
          <p:cNvSpPr/>
          <p:nvPr/>
        </p:nvSpPr>
        <p:spPr>
          <a:xfrm>
            <a:off x="51829" y="2989932"/>
            <a:ext cx="544376" cy="523953"/>
          </a:xfrm>
          <a:prstGeom prst="su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3" name="Sun 42">
            <a:extLst>
              <a:ext uri="{FF2B5EF4-FFF2-40B4-BE49-F238E27FC236}">
                <a16:creationId xmlns:a16="http://schemas.microsoft.com/office/drawing/2014/main" id="{25758531-21BC-9140-8502-50144AC4E83E}"/>
              </a:ext>
            </a:extLst>
          </p:cNvPr>
          <p:cNvSpPr/>
          <p:nvPr/>
        </p:nvSpPr>
        <p:spPr>
          <a:xfrm>
            <a:off x="51829" y="3612888"/>
            <a:ext cx="544376" cy="523953"/>
          </a:xfrm>
          <a:prstGeom prst="su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4" name="Sun 43">
            <a:extLst>
              <a:ext uri="{FF2B5EF4-FFF2-40B4-BE49-F238E27FC236}">
                <a16:creationId xmlns:a16="http://schemas.microsoft.com/office/drawing/2014/main" id="{F66B8CBD-2289-1F40-926E-0215FD89735C}"/>
              </a:ext>
            </a:extLst>
          </p:cNvPr>
          <p:cNvSpPr/>
          <p:nvPr/>
        </p:nvSpPr>
        <p:spPr>
          <a:xfrm>
            <a:off x="6963797" y="1010543"/>
            <a:ext cx="544376" cy="523953"/>
          </a:xfrm>
          <a:prstGeom prst="su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5" name="Sun 44">
            <a:extLst>
              <a:ext uri="{FF2B5EF4-FFF2-40B4-BE49-F238E27FC236}">
                <a16:creationId xmlns:a16="http://schemas.microsoft.com/office/drawing/2014/main" id="{16B1D115-30A8-704F-9F8D-A765A3AF5732}"/>
              </a:ext>
            </a:extLst>
          </p:cNvPr>
          <p:cNvSpPr/>
          <p:nvPr/>
        </p:nvSpPr>
        <p:spPr>
          <a:xfrm>
            <a:off x="6962291" y="1689884"/>
            <a:ext cx="544376" cy="523953"/>
          </a:xfrm>
          <a:prstGeom prst="su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6" name="Sun 45">
            <a:extLst>
              <a:ext uri="{FF2B5EF4-FFF2-40B4-BE49-F238E27FC236}">
                <a16:creationId xmlns:a16="http://schemas.microsoft.com/office/drawing/2014/main" id="{B512A5A7-685B-8442-AD31-EC84D2003F1B}"/>
              </a:ext>
            </a:extLst>
          </p:cNvPr>
          <p:cNvSpPr/>
          <p:nvPr/>
        </p:nvSpPr>
        <p:spPr>
          <a:xfrm>
            <a:off x="6968834" y="2363854"/>
            <a:ext cx="544376" cy="523953"/>
          </a:xfrm>
          <a:prstGeom prst="su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7" name="Sun 46">
            <a:extLst>
              <a:ext uri="{FF2B5EF4-FFF2-40B4-BE49-F238E27FC236}">
                <a16:creationId xmlns:a16="http://schemas.microsoft.com/office/drawing/2014/main" id="{5C27B994-1C27-B341-BC5D-5EA601BDE6B5}"/>
              </a:ext>
            </a:extLst>
          </p:cNvPr>
          <p:cNvSpPr/>
          <p:nvPr/>
        </p:nvSpPr>
        <p:spPr>
          <a:xfrm>
            <a:off x="6968834" y="2989932"/>
            <a:ext cx="544376" cy="523953"/>
          </a:xfrm>
          <a:prstGeom prst="su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8" name="Sun 47">
            <a:extLst>
              <a:ext uri="{FF2B5EF4-FFF2-40B4-BE49-F238E27FC236}">
                <a16:creationId xmlns:a16="http://schemas.microsoft.com/office/drawing/2014/main" id="{DB154E50-C544-1B4F-BEF1-F3E8E224C4E9}"/>
              </a:ext>
            </a:extLst>
          </p:cNvPr>
          <p:cNvSpPr/>
          <p:nvPr/>
        </p:nvSpPr>
        <p:spPr>
          <a:xfrm>
            <a:off x="6968834" y="3612888"/>
            <a:ext cx="544376" cy="523953"/>
          </a:xfrm>
          <a:prstGeom prst="su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A4FE49-AAAC-C34C-878A-CE9CE65FB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583" y="1959126"/>
            <a:ext cx="1021673" cy="889175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7520A47-524B-8B64-337D-F05815E22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2093" y="4182579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5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0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10C471-4AE6-6940-BA62-E468BE980D6A}"/>
              </a:ext>
            </a:extLst>
          </p:cNvPr>
          <p:cNvSpPr txBox="1"/>
          <p:nvPr/>
        </p:nvSpPr>
        <p:spPr>
          <a:xfrm>
            <a:off x="698763" y="1463495"/>
            <a:ext cx="61621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Inspect Product Backlog and likely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completion dates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F6E79AA-ABC6-0841-8AA6-7963B2D02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20AC2C-270C-1E52-56C7-6E96A9CE9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10C471-4AE6-6940-BA62-E468BE980D6A}"/>
              </a:ext>
            </a:extLst>
          </p:cNvPr>
          <p:cNvSpPr txBox="1"/>
          <p:nvPr/>
        </p:nvSpPr>
        <p:spPr>
          <a:xfrm>
            <a:off x="698763" y="1463496"/>
            <a:ext cx="61621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Inspect Product Backlog and likely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completion dates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C524E60-A2BE-FE44-ABF0-187A257E1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B9F2AE7-242E-1092-3D50-1C22DA53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0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9D10D5-3FEC-D14A-98F1-AECB576C2F35}"/>
              </a:ext>
            </a:extLst>
          </p:cNvPr>
          <p:cNvSpPr txBox="1"/>
          <p:nvPr/>
        </p:nvSpPr>
        <p:spPr>
          <a:xfrm>
            <a:off x="1072322" y="1848216"/>
            <a:ext cx="54150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Define a shared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Sprint Goal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B3FE7037-39FC-7741-80F9-95F3727BC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6197586-9E83-4928-CDF7-B4A6C4A67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49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9D10D5-3FEC-D14A-98F1-AECB576C2F35}"/>
              </a:ext>
            </a:extLst>
          </p:cNvPr>
          <p:cNvSpPr txBox="1"/>
          <p:nvPr/>
        </p:nvSpPr>
        <p:spPr>
          <a:xfrm>
            <a:off x="1072322" y="1848216"/>
            <a:ext cx="54150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Define a shared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Sprint Goal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B3FE7037-39FC-7741-80F9-95F3727BC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37B4E7-F12E-4D67-5522-3F6735D2B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24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C85194-D38B-E04D-8A95-EDFDB3B3B06C}"/>
              </a:ext>
            </a:extLst>
          </p:cNvPr>
          <p:cNvSpPr txBox="1"/>
          <p:nvPr/>
        </p:nvSpPr>
        <p:spPr>
          <a:xfrm>
            <a:off x="698763" y="1078774"/>
            <a:ext cx="61621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Adapting the Definition of “Done” to increase product quality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A8082DC-DDE5-6940-95DE-1950C8087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A0F972A-C62A-C12B-37CF-357297EAD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C85194-D38B-E04D-8A95-EDFDB3B3B06C}"/>
              </a:ext>
            </a:extLst>
          </p:cNvPr>
          <p:cNvSpPr txBox="1"/>
          <p:nvPr/>
        </p:nvSpPr>
        <p:spPr>
          <a:xfrm>
            <a:off x="698763" y="1078774"/>
            <a:ext cx="61621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Adapting the Definition of “Done” to increase product quality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A8082DC-DDE5-6940-95DE-1950C8087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A7A2B5-2406-E308-6E42-B4386C407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54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114219-A69E-7E47-B1C1-5E05769217F0}"/>
              </a:ext>
            </a:extLst>
          </p:cNvPr>
          <p:cNvSpPr txBox="1"/>
          <p:nvPr/>
        </p:nvSpPr>
        <p:spPr>
          <a:xfrm>
            <a:off x="698763" y="1463495"/>
            <a:ext cx="61621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Developers creates a plan for the next 24 hours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47D234FD-06CD-3648-B677-D241610555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E27A592-8F43-5B8E-8F89-840627B0A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2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114219-A69E-7E47-B1C1-5E05769217F0}"/>
              </a:ext>
            </a:extLst>
          </p:cNvPr>
          <p:cNvSpPr txBox="1"/>
          <p:nvPr/>
        </p:nvSpPr>
        <p:spPr>
          <a:xfrm>
            <a:off x="698763" y="1463495"/>
            <a:ext cx="61621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Developers creates a plan for the next 24 hours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47D234FD-06CD-3648-B677-D241610555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8A696-678A-676D-9DDE-34518B58A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18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20637D-D613-2D4B-B42D-EA9BC033FB11}"/>
              </a:ext>
            </a:extLst>
          </p:cNvPr>
          <p:cNvSpPr txBox="1"/>
          <p:nvPr/>
        </p:nvSpPr>
        <p:spPr>
          <a:xfrm>
            <a:off x="497951" y="1463495"/>
            <a:ext cx="65637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Inspect marketplace changes &amp; potential use of the Product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7DAC522-9B93-9847-A372-12C038078C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4C570E1-CA52-8B4B-6769-30CCC410A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4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20637D-D613-2D4B-B42D-EA9BC033FB11}"/>
              </a:ext>
            </a:extLst>
          </p:cNvPr>
          <p:cNvSpPr txBox="1"/>
          <p:nvPr/>
        </p:nvSpPr>
        <p:spPr>
          <a:xfrm>
            <a:off x="497951" y="1463495"/>
            <a:ext cx="65637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Inspect marketplace changes &amp; potential use of the Product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7DAC522-9B93-9847-A372-12C038078C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3C6B53-93F6-B04A-A3A8-022FC6E7B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08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288EA3-B7BD-EF48-894A-9F68B81DFE74}"/>
              </a:ext>
            </a:extLst>
          </p:cNvPr>
          <p:cNvSpPr txBox="1"/>
          <p:nvPr/>
        </p:nvSpPr>
        <p:spPr>
          <a:xfrm>
            <a:off x="540450" y="1078774"/>
            <a:ext cx="64787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The Product Owner informs the team of the velocity required for the next Sprint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6989BDC0-ED8A-2843-8449-45171D334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574DD65-DD4D-1E9A-3B49-3BBFE0995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26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288EA3-B7BD-EF48-894A-9F68B81DFE74}"/>
              </a:ext>
            </a:extLst>
          </p:cNvPr>
          <p:cNvSpPr txBox="1"/>
          <p:nvPr/>
        </p:nvSpPr>
        <p:spPr>
          <a:xfrm>
            <a:off x="540450" y="1078774"/>
            <a:ext cx="64787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The Product Owner informs the team of the velocity required for the next Sprint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6989BDC0-ED8A-2843-8449-45171D334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15B972F-450D-4DB9-8612-B02450476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56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C6353F-B1EC-2D4B-BCA9-47FFD3B33BF0}"/>
              </a:ext>
            </a:extLst>
          </p:cNvPr>
          <p:cNvSpPr txBox="1"/>
          <p:nvPr/>
        </p:nvSpPr>
        <p:spPr>
          <a:xfrm>
            <a:off x="698763" y="1848216"/>
            <a:ext cx="61621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Adapt the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Product Backlog</a:t>
            </a:r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96AF08C-CC76-304D-AC0C-5ED3F7CC9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0609E07-B2FC-BCC1-0B13-79E7211A7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13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C6353F-B1EC-2D4B-BCA9-47FFD3B33BF0}"/>
              </a:ext>
            </a:extLst>
          </p:cNvPr>
          <p:cNvSpPr txBox="1"/>
          <p:nvPr/>
        </p:nvSpPr>
        <p:spPr>
          <a:xfrm>
            <a:off x="698763" y="1848216"/>
            <a:ext cx="61621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Adapt the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Product Backlog</a:t>
            </a:r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96AF08C-CC76-304D-AC0C-5ED3F7CC9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A55DB0-C0E0-2BDF-3A04-CE6D77ACB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21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EC5B64-ADFC-B045-A1F5-3AB6FBDF2200}"/>
              </a:ext>
            </a:extLst>
          </p:cNvPr>
          <p:cNvSpPr txBox="1"/>
          <p:nvPr/>
        </p:nvSpPr>
        <p:spPr>
          <a:xfrm>
            <a:off x="497951" y="1078774"/>
            <a:ext cx="65637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A Daily Status Meeting with the Scrum M</a:t>
            </a:r>
            <a:r>
              <a:rPr lang="en-GB" sz="5000" dirty="0">
                <a:solidFill>
                  <a:schemeClr val="bg1"/>
                </a:solidFill>
                <a:latin typeface="Manrope" pitchFamily="2" charset="0"/>
              </a:rPr>
              <a:t>a</a:t>
            </a:r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ster as chairperson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D99EFF65-FEB4-E745-9FCB-4C56DE9BD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D9A694-76A3-B53B-A628-C2733CFE2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59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EC5B64-ADFC-B045-A1F5-3AB6FBDF2200}"/>
              </a:ext>
            </a:extLst>
          </p:cNvPr>
          <p:cNvSpPr txBox="1"/>
          <p:nvPr/>
        </p:nvSpPr>
        <p:spPr>
          <a:xfrm>
            <a:off x="497951" y="1078774"/>
            <a:ext cx="65637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A Daily Status Meeting with the Scrum M</a:t>
            </a:r>
            <a:r>
              <a:rPr lang="en-GB" sz="5000" dirty="0">
                <a:solidFill>
                  <a:schemeClr val="bg1"/>
                </a:solidFill>
                <a:latin typeface="Manrope" pitchFamily="2" charset="0"/>
              </a:rPr>
              <a:t>a</a:t>
            </a:r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ster as chairperson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D99EFF65-FEB4-E745-9FCB-4C56DE9BD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5DEAF5B-F399-FD95-1938-A89A8171A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1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3513C6-7BF6-674E-BE00-71D8CCB4823D}"/>
              </a:ext>
            </a:extLst>
          </p:cNvPr>
          <p:cNvSpPr txBox="1"/>
          <p:nvPr/>
        </p:nvSpPr>
        <p:spPr>
          <a:xfrm>
            <a:off x="497951" y="1078774"/>
            <a:ext cx="65637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Inspect how the Sprint went with regards to people and relationships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E6B6E5C2-DEA6-E342-8005-581B7D596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2820D6D-89A2-0E6A-E09D-7EFC6EAB6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1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8656E71-C2B4-0F4F-93C2-2FE01E15243E}"/>
              </a:ext>
            </a:extLst>
          </p:cNvPr>
          <p:cNvSpPr/>
          <p:nvPr/>
        </p:nvSpPr>
        <p:spPr>
          <a:xfrm>
            <a:off x="0" y="0"/>
            <a:ext cx="7565791" cy="5327650"/>
          </a:xfrm>
          <a:prstGeom prst="roundRect">
            <a:avLst>
              <a:gd name="adj" fmla="val 0"/>
            </a:avLst>
          </a:prstGeom>
          <a:solidFill>
            <a:srgbClr val="DE8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Reveals the value that the product delivers to customers, </a:t>
            </a:r>
            <a:r>
              <a:rPr lang="en-GB" dirty="0" err="1"/>
              <a:t>todayÇ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7C9767-773C-644A-A638-0001139EE025}"/>
              </a:ext>
            </a:extLst>
          </p:cNvPr>
          <p:cNvSpPr/>
          <p:nvPr/>
        </p:nvSpPr>
        <p:spPr>
          <a:xfrm>
            <a:off x="654576" y="629685"/>
            <a:ext cx="6326488" cy="39922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7ED43-6E86-FA4F-94F4-5B177664B785}"/>
              </a:ext>
            </a:extLst>
          </p:cNvPr>
          <p:cNvSpPr txBox="1"/>
          <p:nvPr/>
        </p:nvSpPr>
        <p:spPr>
          <a:xfrm>
            <a:off x="549773" y="1187493"/>
            <a:ext cx="5451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latin typeface="American Captain" pitchFamily="2" charset="77"/>
              </a:rPr>
              <a:t>SPRINT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491A28-9097-6F43-9DB2-81A447868F1E}"/>
              </a:ext>
            </a:extLst>
          </p:cNvPr>
          <p:cNvSpPr txBox="1"/>
          <p:nvPr/>
        </p:nvSpPr>
        <p:spPr>
          <a:xfrm>
            <a:off x="2793028" y="3443344"/>
            <a:ext cx="1973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>
                <a:solidFill>
                  <a:srgbClr val="FF0000"/>
                </a:solidFill>
                <a:latin typeface="Manrope" pitchFamily="2" charset="0"/>
              </a:rPr>
              <a:t>Timebox: </a:t>
            </a:r>
            <a:r>
              <a:rPr lang="en-GB" sz="1000" dirty="0">
                <a:solidFill>
                  <a:srgbClr val="FF0000"/>
                </a:solidFill>
                <a:latin typeface="Manrope" pitchFamily="2" charset="0"/>
              </a:rPr>
              <a:t>max. 3 hours</a:t>
            </a:r>
          </a:p>
          <a:p>
            <a:pPr algn="ctr"/>
            <a:r>
              <a:rPr lang="en-GB" sz="1000" b="1" dirty="0">
                <a:solidFill>
                  <a:srgbClr val="FF0000"/>
                </a:solidFill>
                <a:latin typeface="Manrope" pitchFamily="2" charset="0"/>
              </a:rPr>
              <a:t>Attended by: </a:t>
            </a:r>
            <a:r>
              <a:rPr lang="en-GB" sz="1000" dirty="0">
                <a:solidFill>
                  <a:srgbClr val="FF0000"/>
                </a:solidFill>
                <a:latin typeface="Manrope" pitchFamily="2" charset="0"/>
              </a:rPr>
              <a:t>The Scrum Team</a:t>
            </a:r>
            <a:endParaRPr lang="en-NL" sz="1000" dirty="0">
              <a:solidFill>
                <a:srgbClr val="FF0000"/>
              </a:solidFill>
              <a:latin typeface="Manrope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A414F0-FCE5-2E45-A339-248A82CA3769}"/>
              </a:ext>
            </a:extLst>
          </p:cNvPr>
          <p:cNvSpPr/>
          <p:nvPr/>
        </p:nvSpPr>
        <p:spPr>
          <a:xfrm>
            <a:off x="-205353" y="769750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333F93C-0F67-C146-84E2-9B869646EE60}"/>
              </a:ext>
            </a:extLst>
          </p:cNvPr>
          <p:cNvSpPr/>
          <p:nvPr/>
        </p:nvSpPr>
        <p:spPr>
          <a:xfrm>
            <a:off x="-186093" y="1325099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A9F6613-2A28-7048-A742-95677A05CBD2}"/>
              </a:ext>
            </a:extLst>
          </p:cNvPr>
          <p:cNvSpPr/>
          <p:nvPr/>
        </p:nvSpPr>
        <p:spPr>
          <a:xfrm>
            <a:off x="-205353" y="1880462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035461B-5D95-774C-8E4D-3CB256D762EA}"/>
              </a:ext>
            </a:extLst>
          </p:cNvPr>
          <p:cNvSpPr/>
          <p:nvPr/>
        </p:nvSpPr>
        <p:spPr>
          <a:xfrm>
            <a:off x="-228076" y="2435818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8111FD-544B-3749-B4C7-6C0601A72685}"/>
              </a:ext>
            </a:extLst>
          </p:cNvPr>
          <p:cNvSpPr/>
          <p:nvPr/>
        </p:nvSpPr>
        <p:spPr>
          <a:xfrm>
            <a:off x="-199978" y="2991174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4B1E9C1-F51F-E349-A7D6-273F919A86DE}"/>
              </a:ext>
            </a:extLst>
          </p:cNvPr>
          <p:cNvSpPr/>
          <p:nvPr/>
        </p:nvSpPr>
        <p:spPr>
          <a:xfrm>
            <a:off x="-205353" y="3546530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BB192FA-7562-6C45-B5B6-0487D9CB90FC}"/>
              </a:ext>
            </a:extLst>
          </p:cNvPr>
          <p:cNvSpPr/>
          <p:nvPr/>
        </p:nvSpPr>
        <p:spPr>
          <a:xfrm>
            <a:off x="-199426" y="4101886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FF58212-847B-D248-84DE-5532419AD67A}"/>
              </a:ext>
            </a:extLst>
          </p:cNvPr>
          <p:cNvSpPr/>
          <p:nvPr/>
        </p:nvSpPr>
        <p:spPr>
          <a:xfrm>
            <a:off x="7348208" y="769746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C0CF75B-D58A-4840-8464-3D74529F5933}"/>
              </a:ext>
            </a:extLst>
          </p:cNvPr>
          <p:cNvSpPr/>
          <p:nvPr/>
        </p:nvSpPr>
        <p:spPr>
          <a:xfrm>
            <a:off x="7348208" y="1325100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6339E88-CF46-694D-8472-C7F78C4EBDDB}"/>
              </a:ext>
            </a:extLst>
          </p:cNvPr>
          <p:cNvSpPr/>
          <p:nvPr/>
        </p:nvSpPr>
        <p:spPr>
          <a:xfrm>
            <a:off x="7348396" y="1880460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E08CE49-2BDF-7E47-93A6-34A667AEB601}"/>
              </a:ext>
            </a:extLst>
          </p:cNvPr>
          <p:cNvSpPr/>
          <p:nvPr/>
        </p:nvSpPr>
        <p:spPr>
          <a:xfrm>
            <a:off x="7348208" y="2435817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B4B9A8D-960F-1A49-BC4D-3FC55095C91E}"/>
              </a:ext>
            </a:extLst>
          </p:cNvPr>
          <p:cNvSpPr/>
          <p:nvPr/>
        </p:nvSpPr>
        <p:spPr>
          <a:xfrm>
            <a:off x="7348208" y="2991173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0B90E96-DA65-3844-A895-A8E4275F2E9E}"/>
              </a:ext>
            </a:extLst>
          </p:cNvPr>
          <p:cNvSpPr/>
          <p:nvPr/>
        </p:nvSpPr>
        <p:spPr>
          <a:xfrm>
            <a:off x="7348208" y="3546526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950A2A1-25A0-624E-8059-D651F019971A}"/>
              </a:ext>
            </a:extLst>
          </p:cNvPr>
          <p:cNvSpPr/>
          <p:nvPr/>
        </p:nvSpPr>
        <p:spPr>
          <a:xfrm>
            <a:off x="7348207" y="4101879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51E063-59C3-FB41-972C-5F9254B730D2}"/>
              </a:ext>
            </a:extLst>
          </p:cNvPr>
          <p:cNvSpPr txBox="1"/>
          <p:nvPr/>
        </p:nvSpPr>
        <p:spPr>
          <a:xfrm>
            <a:off x="892345" y="2184085"/>
            <a:ext cx="5850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latin typeface="American Captain" pitchFamily="2" charset="77"/>
              </a:rPr>
              <a:t>RETROSPECTIVE</a:t>
            </a:r>
          </a:p>
        </p:txBody>
      </p:sp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270C1C60-1112-1144-B021-BD3721D721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87396" y="1278449"/>
            <a:ext cx="1422400" cy="1422400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70A6637-2FD0-9BFC-B2D1-DF696EB88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953" y="4185296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8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3513C6-7BF6-674E-BE00-71D8CCB4823D}"/>
              </a:ext>
            </a:extLst>
          </p:cNvPr>
          <p:cNvSpPr txBox="1"/>
          <p:nvPr/>
        </p:nvSpPr>
        <p:spPr>
          <a:xfrm>
            <a:off x="497951" y="1078774"/>
            <a:ext cx="65637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Inspect how the Sprint went with regards to people and relationships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E6B6E5C2-DEA6-E342-8005-581B7D596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A0C1A44-DC72-6A12-9BA1-5ACBAEE61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59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A7C15A-7D0A-A64F-92EE-A29E4258F57F}"/>
              </a:ext>
            </a:extLst>
          </p:cNvPr>
          <p:cNvSpPr txBox="1"/>
          <p:nvPr/>
        </p:nvSpPr>
        <p:spPr>
          <a:xfrm>
            <a:off x="497951" y="1078774"/>
            <a:ext cx="65637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Developers inspects their progress towards the Sprint Goal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F7A7817-44EB-1646-B715-F1555048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0E0CDDF-F904-96C0-80EB-0ECFEF5A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34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A7C15A-7D0A-A64F-92EE-A29E4258F57F}"/>
              </a:ext>
            </a:extLst>
          </p:cNvPr>
          <p:cNvSpPr txBox="1"/>
          <p:nvPr/>
        </p:nvSpPr>
        <p:spPr>
          <a:xfrm>
            <a:off x="497951" y="1078774"/>
            <a:ext cx="65637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Developers inspects their progress towards the Sprint Goal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F7A7817-44EB-1646-B715-F1555048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98D72E9-B779-8E48-C963-C15A53EDE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94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53C1BA-820A-B649-9717-7321C5FA7B72}"/>
              </a:ext>
            </a:extLst>
          </p:cNvPr>
          <p:cNvSpPr txBox="1"/>
          <p:nvPr/>
        </p:nvSpPr>
        <p:spPr>
          <a:xfrm>
            <a:off x="698763" y="1848216"/>
            <a:ext cx="61621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The Scrum Team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inspects itself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6D417C65-F92B-E649-B4ED-0E1971B45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5259D79-6EBE-6AEA-F8E4-26D628DAA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95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53C1BA-820A-B649-9717-7321C5FA7B72}"/>
              </a:ext>
            </a:extLst>
          </p:cNvPr>
          <p:cNvSpPr txBox="1"/>
          <p:nvPr/>
        </p:nvSpPr>
        <p:spPr>
          <a:xfrm>
            <a:off x="698763" y="1848216"/>
            <a:ext cx="61621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The Scrum Team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inspects itself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6D417C65-F92B-E649-B4ED-0E1971B45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91A8C17-038F-663E-32B0-A423E3C52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15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1CE0F3-C403-A24F-B05A-30959EA6B6AF}"/>
              </a:ext>
            </a:extLst>
          </p:cNvPr>
          <p:cNvSpPr txBox="1"/>
          <p:nvPr/>
        </p:nvSpPr>
        <p:spPr>
          <a:xfrm>
            <a:off x="698763" y="1463495"/>
            <a:ext cx="61621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The Steering Committee decides what to do next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B92D044B-FC9E-2943-909F-9C56D53CD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9CCE46-3E04-C5B3-7C2C-91BD8022F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34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1CE0F3-C403-A24F-B05A-30959EA6B6AF}"/>
              </a:ext>
            </a:extLst>
          </p:cNvPr>
          <p:cNvSpPr txBox="1"/>
          <p:nvPr/>
        </p:nvSpPr>
        <p:spPr>
          <a:xfrm>
            <a:off x="698763" y="1463495"/>
            <a:ext cx="61621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The Steering Committee decides what to do next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B92D044B-FC9E-2943-909F-9C56D53CD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2B378D7-5E7D-13E9-8DBA-9EE157EAC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82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24D5CD-E55B-4348-9ACA-FA965B214A3C}"/>
              </a:ext>
            </a:extLst>
          </p:cNvPr>
          <p:cNvSpPr txBox="1"/>
          <p:nvPr/>
        </p:nvSpPr>
        <p:spPr>
          <a:xfrm>
            <a:off x="501316" y="1078774"/>
            <a:ext cx="65570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The Stakeholders applaud the Developers for their hard work</a:t>
            </a:r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06FA3AD-DBBB-3647-9256-8824068FF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CD4DF0-27D3-AC4A-1579-892747DCC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68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24D5CD-E55B-4348-9ACA-FA965B214A3C}"/>
              </a:ext>
            </a:extLst>
          </p:cNvPr>
          <p:cNvSpPr txBox="1"/>
          <p:nvPr/>
        </p:nvSpPr>
        <p:spPr>
          <a:xfrm>
            <a:off x="501316" y="1078774"/>
            <a:ext cx="65570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The Stakeholders applaud the Developers for their hard work</a:t>
            </a:r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06FA3AD-DBBB-3647-9256-8824068FF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BE7FD9A-7BB0-63AF-0294-A36B0FA4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30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4AF83-94C1-1149-A10A-E4D8EAEBB31B}"/>
              </a:ext>
            </a:extLst>
          </p:cNvPr>
          <p:cNvSpPr txBox="1"/>
          <p:nvPr/>
        </p:nvSpPr>
        <p:spPr>
          <a:xfrm>
            <a:off x="698763" y="1078774"/>
            <a:ext cx="61621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Figure out how to make the next Sprint more enjoyable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8749CBC-9B22-D643-8A36-750943788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1386C32-A1F0-2511-1372-4FDEDCF7A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6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03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4AF83-94C1-1149-A10A-E4D8EAEBB31B}"/>
              </a:ext>
            </a:extLst>
          </p:cNvPr>
          <p:cNvSpPr txBox="1"/>
          <p:nvPr/>
        </p:nvSpPr>
        <p:spPr>
          <a:xfrm>
            <a:off x="698763" y="1078774"/>
            <a:ext cx="61621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Figure out how to make the next Sprint more enjoyable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8749CBC-9B22-D643-8A36-750943788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33F316-6C28-E2ED-E0CD-06765C2D2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5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B7F231-1F29-E643-948A-9866DBE56FA7}"/>
              </a:ext>
            </a:extLst>
          </p:cNvPr>
          <p:cNvSpPr txBox="1"/>
          <p:nvPr/>
        </p:nvSpPr>
        <p:spPr>
          <a:xfrm>
            <a:off x="631666" y="1078774"/>
            <a:ext cx="62963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The Developers promotes the Increment to stakeholders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FE918EA8-0542-ED4C-9B4E-9CDDA4E517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2713EF6-FDCF-05B5-3FF4-8C1830F61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93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B7F231-1F29-E643-948A-9866DBE56FA7}"/>
              </a:ext>
            </a:extLst>
          </p:cNvPr>
          <p:cNvSpPr txBox="1"/>
          <p:nvPr/>
        </p:nvSpPr>
        <p:spPr>
          <a:xfrm>
            <a:off x="631666" y="1078774"/>
            <a:ext cx="62963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The Developers promotes the Increment to stakeholders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FE918EA8-0542-ED4C-9B4E-9CDDA4E517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E202AE4-BDC5-1895-D1FD-4558EF5CF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92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90C1E-B591-B34B-B106-54D0DF0C6275}"/>
              </a:ext>
            </a:extLst>
          </p:cNvPr>
          <p:cNvSpPr txBox="1"/>
          <p:nvPr/>
        </p:nvSpPr>
        <p:spPr>
          <a:xfrm>
            <a:off x="698763" y="1848216"/>
            <a:ext cx="61621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Inspect the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Increment</a:t>
            </a:r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09AE237-C017-684F-BDFB-AEDBDE0D1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D5D7FAD-38C6-1B5B-5341-E134AA062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656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90C1E-B591-B34B-B106-54D0DF0C6275}"/>
              </a:ext>
            </a:extLst>
          </p:cNvPr>
          <p:cNvSpPr txBox="1"/>
          <p:nvPr/>
        </p:nvSpPr>
        <p:spPr>
          <a:xfrm>
            <a:off x="698763" y="1848216"/>
            <a:ext cx="61621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Inspect the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Increment</a:t>
            </a:r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09AE237-C017-684F-BDFB-AEDBDE0D1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E7E531-1050-7127-F64D-7886C92F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06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4BC245-C057-9C47-81BE-F921247E8C7B}"/>
              </a:ext>
            </a:extLst>
          </p:cNvPr>
          <p:cNvSpPr txBox="1"/>
          <p:nvPr/>
        </p:nvSpPr>
        <p:spPr>
          <a:xfrm>
            <a:off x="698763" y="1848216"/>
            <a:ext cx="61621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Create the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Sprint Backlog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A6872D2-BC04-9A4F-8E7B-EC92C6E6C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D0FC7F-24B2-94D8-EE0F-A41A904CA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622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4BC245-C057-9C47-81BE-F921247E8C7B}"/>
              </a:ext>
            </a:extLst>
          </p:cNvPr>
          <p:cNvSpPr txBox="1"/>
          <p:nvPr/>
        </p:nvSpPr>
        <p:spPr>
          <a:xfrm>
            <a:off x="698763" y="1848216"/>
            <a:ext cx="61621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Create the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Sprint Backlog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0A6872D2-BC04-9A4F-8E7B-EC92C6E6C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D1FE749-3DB2-BA44-9F62-077E1D8D9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571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A4825-A231-0B4E-8F61-4692B0A225C8}"/>
              </a:ext>
            </a:extLst>
          </p:cNvPr>
          <p:cNvSpPr txBox="1"/>
          <p:nvPr/>
        </p:nvSpPr>
        <p:spPr>
          <a:xfrm>
            <a:off x="698763" y="1848216"/>
            <a:ext cx="61621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Adapt the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Product Backlog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437477B-8176-764A-9575-BC03D89F3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5B76C7F-4B32-7030-8733-3938E582D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714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A4825-A231-0B4E-8F61-4692B0A225C8}"/>
              </a:ext>
            </a:extLst>
          </p:cNvPr>
          <p:cNvSpPr txBox="1"/>
          <p:nvPr/>
        </p:nvSpPr>
        <p:spPr>
          <a:xfrm>
            <a:off x="698763" y="1848216"/>
            <a:ext cx="61621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Adapt the </a:t>
            </a:r>
          </a:p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Product Backlog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437477B-8176-764A-9575-BC03D89F3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2AB7AB7-A33C-2124-4D67-D4616DF2F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90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A7C15A-7D0A-A64F-92EE-A29E4258F57F}"/>
              </a:ext>
            </a:extLst>
          </p:cNvPr>
          <p:cNvSpPr txBox="1"/>
          <p:nvPr/>
        </p:nvSpPr>
        <p:spPr>
          <a:xfrm>
            <a:off x="499211" y="1078774"/>
            <a:ext cx="65612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4000" dirty="0">
                <a:solidFill>
                  <a:schemeClr val="bg1"/>
                </a:solidFill>
                <a:latin typeface="Manrope" pitchFamily="2" charset="0"/>
              </a:rPr>
              <a:t>Contains and consist of the Sprint Planning, Daily Scrums, the development work, the Sprint Review and Sprint Retrospective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C342358-4B54-014D-B8BC-FD2F3B185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036EC89-35BF-4497-D9DA-5AFA7E2F7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9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00D1D70-D204-BF4A-9602-567DB820D549}"/>
              </a:ext>
            </a:extLst>
          </p:cNvPr>
          <p:cNvSpPr/>
          <p:nvPr/>
        </p:nvSpPr>
        <p:spPr>
          <a:xfrm>
            <a:off x="-1" y="10178"/>
            <a:ext cx="7559675" cy="5327650"/>
          </a:xfrm>
          <a:prstGeom prst="roundRect">
            <a:avLst>
              <a:gd name="adj" fmla="val 0"/>
            </a:avLst>
          </a:prstGeom>
          <a:solidFill>
            <a:srgbClr val="DE8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842025-A047-8846-9CCB-E08050201251}"/>
              </a:ext>
            </a:extLst>
          </p:cNvPr>
          <p:cNvSpPr/>
          <p:nvPr/>
        </p:nvSpPr>
        <p:spPr>
          <a:xfrm>
            <a:off x="654576" y="629685"/>
            <a:ext cx="6326488" cy="39922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EF5895-CE02-491E-B177-225424A65A3C}"/>
                  </a:ext>
                </a:extLst>
              </p14:cNvPr>
              <p14:cNvContentPartPr/>
              <p14:nvPr/>
            </p14:nvContentPartPr>
            <p14:xfrm>
              <a:off x="1426583" y="647501"/>
              <a:ext cx="6840" cy="1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EF5895-CE02-491E-B177-225424A65A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7583" y="638501"/>
                <a:ext cx="2448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CB22E5B2-FA17-4B48-B310-B555E9419D05}"/>
              </a:ext>
            </a:extLst>
          </p:cNvPr>
          <p:cNvSpPr/>
          <p:nvPr/>
        </p:nvSpPr>
        <p:spPr>
          <a:xfrm>
            <a:off x="-216977" y="707315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8BCC1F-2516-0641-ACED-473982C4D4A6}"/>
              </a:ext>
            </a:extLst>
          </p:cNvPr>
          <p:cNvSpPr/>
          <p:nvPr/>
        </p:nvSpPr>
        <p:spPr>
          <a:xfrm>
            <a:off x="-216977" y="1278168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45A372-1A6E-B748-8D2B-273DBD603BC2}"/>
              </a:ext>
            </a:extLst>
          </p:cNvPr>
          <p:cNvSpPr/>
          <p:nvPr/>
        </p:nvSpPr>
        <p:spPr>
          <a:xfrm>
            <a:off x="-204735" y="1849021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5B015A-14B7-254B-8260-ECA2B725362D}"/>
              </a:ext>
            </a:extLst>
          </p:cNvPr>
          <p:cNvSpPr/>
          <p:nvPr/>
        </p:nvSpPr>
        <p:spPr>
          <a:xfrm>
            <a:off x="-196141" y="2419874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BFBD28-2840-F048-B334-97AD5F8308FD}"/>
              </a:ext>
            </a:extLst>
          </p:cNvPr>
          <p:cNvSpPr/>
          <p:nvPr/>
        </p:nvSpPr>
        <p:spPr>
          <a:xfrm>
            <a:off x="-196142" y="2990727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D730787-7DEA-9F4E-B44A-D157DAD54A64}"/>
              </a:ext>
            </a:extLst>
          </p:cNvPr>
          <p:cNvSpPr/>
          <p:nvPr/>
        </p:nvSpPr>
        <p:spPr>
          <a:xfrm>
            <a:off x="-196142" y="3561580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A91956-9974-F341-8972-1220C4D250F4}"/>
              </a:ext>
            </a:extLst>
          </p:cNvPr>
          <p:cNvSpPr/>
          <p:nvPr/>
        </p:nvSpPr>
        <p:spPr>
          <a:xfrm>
            <a:off x="-196142" y="4132433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33A7C0-8064-F14C-B970-177190F6A48A}"/>
              </a:ext>
            </a:extLst>
          </p:cNvPr>
          <p:cNvSpPr/>
          <p:nvPr/>
        </p:nvSpPr>
        <p:spPr>
          <a:xfrm>
            <a:off x="7343228" y="707315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5BB55B-2D0F-984C-B8F6-6220CB2433DB}"/>
              </a:ext>
            </a:extLst>
          </p:cNvPr>
          <p:cNvSpPr/>
          <p:nvPr/>
        </p:nvSpPr>
        <p:spPr>
          <a:xfrm>
            <a:off x="7343228" y="1278168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3BFDC5-8DCA-1648-A952-401D5F4F1B5B}"/>
              </a:ext>
            </a:extLst>
          </p:cNvPr>
          <p:cNvSpPr/>
          <p:nvPr/>
        </p:nvSpPr>
        <p:spPr>
          <a:xfrm>
            <a:off x="7355470" y="1849021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DF8339-A069-9444-95F6-AC27AB77D2DB}"/>
              </a:ext>
            </a:extLst>
          </p:cNvPr>
          <p:cNvSpPr/>
          <p:nvPr/>
        </p:nvSpPr>
        <p:spPr>
          <a:xfrm>
            <a:off x="7364064" y="2419874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416932-3C92-C244-B477-4F0E3EF33021}"/>
              </a:ext>
            </a:extLst>
          </p:cNvPr>
          <p:cNvSpPr/>
          <p:nvPr/>
        </p:nvSpPr>
        <p:spPr>
          <a:xfrm>
            <a:off x="7364063" y="2990727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A26D1F-2D34-8645-8A32-D647AFBDBC8A}"/>
              </a:ext>
            </a:extLst>
          </p:cNvPr>
          <p:cNvSpPr/>
          <p:nvPr/>
        </p:nvSpPr>
        <p:spPr>
          <a:xfrm>
            <a:off x="7364063" y="3561580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93D3F0-E97A-A344-A8BB-BE7CDB2E2253}"/>
              </a:ext>
            </a:extLst>
          </p:cNvPr>
          <p:cNvSpPr/>
          <p:nvPr/>
        </p:nvSpPr>
        <p:spPr>
          <a:xfrm>
            <a:off x="7364063" y="4132433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DFCB24-6732-A541-9B28-D2CD6449DF92}"/>
              </a:ext>
            </a:extLst>
          </p:cNvPr>
          <p:cNvSpPr txBox="1"/>
          <p:nvPr/>
        </p:nvSpPr>
        <p:spPr>
          <a:xfrm>
            <a:off x="691986" y="1178057"/>
            <a:ext cx="5451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latin typeface="American Captain" pitchFamily="2" charset="77"/>
              </a:rPr>
              <a:t>SPRINT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D13597-9579-C847-81BC-BF82AF7995A2}"/>
              </a:ext>
            </a:extLst>
          </p:cNvPr>
          <p:cNvSpPr txBox="1"/>
          <p:nvPr/>
        </p:nvSpPr>
        <p:spPr>
          <a:xfrm>
            <a:off x="2376560" y="3500200"/>
            <a:ext cx="2882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>
                <a:solidFill>
                  <a:srgbClr val="FF0000"/>
                </a:solidFill>
                <a:latin typeface="Manrope" pitchFamily="2" charset="0"/>
              </a:rPr>
              <a:t>Timebox: </a:t>
            </a:r>
            <a:r>
              <a:rPr lang="en-GB" sz="1000" dirty="0">
                <a:solidFill>
                  <a:srgbClr val="FF0000"/>
                </a:solidFill>
                <a:latin typeface="Manrope" pitchFamily="2" charset="0"/>
              </a:rPr>
              <a:t>max. 4 hours</a:t>
            </a:r>
          </a:p>
          <a:p>
            <a:pPr algn="ctr"/>
            <a:r>
              <a:rPr lang="en-GB" sz="1000" b="1" dirty="0">
                <a:solidFill>
                  <a:srgbClr val="FF0000"/>
                </a:solidFill>
                <a:latin typeface="Manrope" pitchFamily="2" charset="0"/>
              </a:rPr>
              <a:t>Attended by: </a:t>
            </a:r>
            <a:r>
              <a:rPr lang="en-GB" sz="1000" dirty="0">
                <a:solidFill>
                  <a:srgbClr val="FF0000"/>
                </a:solidFill>
                <a:latin typeface="Manrope" pitchFamily="2" charset="0"/>
              </a:rPr>
              <a:t>The Scrum Team &amp; Stakeholders</a:t>
            </a:r>
            <a:endParaRPr lang="en-NL" sz="1000" dirty="0">
              <a:solidFill>
                <a:srgbClr val="FF0000"/>
              </a:solidFill>
              <a:latin typeface="Manrope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34C297-2F1B-784B-929D-FA8BD3199A60}"/>
              </a:ext>
            </a:extLst>
          </p:cNvPr>
          <p:cNvSpPr txBox="1"/>
          <p:nvPr/>
        </p:nvSpPr>
        <p:spPr>
          <a:xfrm>
            <a:off x="1054150" y="2222927"/>
            <a:ext cx="5451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latin typeface="American Captain" pitchFamily="2" charset="77"/>
              </a:rPr>
              <a:t>REVIEW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72E88F1-9695-DF49-8DCE-89961470BEF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186" y="1513634"/>
            <a:ext cx="870554" cy="840545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8025DD-D605-7A38-7735-D6E68AEE3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953" y="4185296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882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A7C15A-7D0A-A64F-92EE-A29E4258F57F}"/>
              </a:ext>
            </a:extLst>
          </p:cNvPr>
          <p:cNvSpPr txBox="1"/>
          <p:nvPr/>
        </p:nvSpPr>
        <p:spPr>
          <a:xfrm>
            <a:off x="499211" y="1078774"/>
            <a:ext cx="65612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4000" dirty="0">
                <a:solidFill>
                  <a:schemeClr val="bg1"/>
                </a:solidFill>
                <a:latin typeface="Manrope" pitchFamily="2" charset="0"/>
              </a:rPr>
              <a:t>Contains and consist of the Sprint Planning, Daily Scrums, the development work, the Sprint Review and Sprint Retrospective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C342358-4B54-014D-B8BC-FD2F3B185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8A38B1F-E335-BD6A-A9D9-599BC6FD6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60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53C1BA-820A-B649-9717-7321C5FA7B72}"/>
              </a:ext>
            </a:extLst>
          </p:cNvPr>
          <p:cNvSpPr txBox="1"/>
          <p:nvPr/>
        </p:nvSpPr>
        <p:spPr>
          <a:xfrm>
            <a:off x="512238" y="1463495"/>
            <a:ext cx="65351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Get cancelled if the Sprint Goal becomes obsolete</a:t>
            </a:r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FBBF757A-3B61-8048-B3AC-3E2849A6F8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F902CEF-B204-B165-F423-E1179B03C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531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53C1BA-820A-B649-9717-7321C5FA7B72}"/>
              </a:ext>
            </a:extLst>
          </p:cNvPr>
          <p:cNvSpPr txBox="1"/>
          <p:nvPr/>
        </p:nvSpPr>
        <p:spPr>
          <a:xfrm>
            <a:off x="512238" y="1463495"/>
            <a:ext cx="65351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Get cancelled if the Sprint Goal becomes obsolete</a:t>
            </a:r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FBBF757A-3B61-8048-B3AC-3E2849A6F8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1205850-A9BB-9B52-55A5-4A4F44D28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830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90C1E-B591-B34B-B106-54D0DF0C6275}"/>
              </a:ext>
            </a:extLst>
          </p:cNvPr>
          <p:cNvSpPr txBox="1"/>
          <p:nvPr/>
        </p:nvSpPr>
        <p:spPr>
          <a:xfrm>
            <a:off x="698763" y="1078774"/>
            <a:ext cx="61621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May be considered a project with no more than a one-month horizon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FE4EC73C-FD76-FB43-91B7-ACAD198D1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A37529A-21D9-12AD-A4CC-C56F4C4F0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916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90C1E-B591-B34B-B106-54D0DF0C6275}"/>
              </a:ext>
            </a:extLst>
          </p:cNvPr>
          <p:cNvSpPr txBox="1"/>
          <p:nvPr/>
        </p:nvSpPr>
        <p:spPr>
          <a:xfrm>
            <a:off x="698763" y="1078774"/>
            <a:ext cx="61621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solidFill>
                  <a:schemeClr val="bg1"/>
                </a:solidFill>
                <a:latin typeface="Manrope" pitchFamily="2" charset="0"/>
              </a:rPr>
              <a:t>May be considered a project with no more than a one-month horizon</a:t>
            </a: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FE4EC73C-FD76-FB43-91B7-ACAD198D1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AAF7AC-E346-39D2-C0EF-FCC1DD3AB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126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C85194-D38B-E04D-8A95-EDFDB3B3B06C}"/>
              </a:ext>
            </a:extLst>
          </p:cNvPr>
          <p:cNvSpPr txBox="1"/>
          <p:nvPr/>
        </p:nvSpPr>
        <p:spPr>
          <a:xfrm>
            <a:off x="474800" y="1078774"/>
            <a:ext cx="66100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Manrope" pitchFamily="2" charset="0"/>
              </a:rPr>
              <a:t>A time-box of one month or less during which a "Done", useable, and potentially releasable product Increment is created</a:t>
            </a:r>
            <a:endParaRPr lang="en-NL" sz="4000" dirty="0">
              <a:solidFill>
                <a:schemeClr val="bg1"/>
              </a:solidFill>
              <a:latin typeface="Manrope" pitchFamily="2" charset="0"/>
            </a:endParaRP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D462DF1-ECB9-D047-810E-992B90DC6F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0171B39-2D74-4969-2E51-A4031FAB1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280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C85194-D38B-E04D-8A95-EDFDB3B3B06C}"/>
              </a:ext>
            </a:extLst>
          </p:cNvPr>
          <p:cNvSpPr txBox="1"/>
          <p:nvPr/>
        </p:nvSpPr>
        <p:spPr>
          <a:xfrm>
            <a:off x="474800" y="1078774"/>
            <a:ext cx="66100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Manrope" pitchFamily="2" charset="0"/>
              </a:rPr>
              <a:t>A time-box of one month or less during which a "Done", useable, and potentially releasable product Increment is created</a:t>
            </a:r>
            <a:endParaRPr lang="en-NL" sz="4000" dirty="0">
              <a:solidFill>
                <a:schemeClr val="bg1"/>
              </a:solidFill>
              <a:latin typeface="Manrope" pitchFamily="2" charset="0"/>
            </a:endParaRPr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D462DF1-ECB9-D047-810E-992B90DC6F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6" t="25471" r="19821" b="29132"/>
          <a:stretch/>
        </p:blipFill>
        <p:spPr>
          <a:xfrm>
            <a:off x="6130576" y="237603"/>
            <a:ext cx="1060488" cy="68393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3638AAE-52A4-FA2F-76EB-0985DAAAC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69" y="4822111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5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9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58124E1-646A-9D46-81BB-5DACA7B70E9A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DE8445"/>
          </a:solidFill>
          <a:ln>
            <a:solidFill>
              <a:srgbClr val="DE8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54C59E-773E-0543-8F8A-6757A8E8C125}"/>
              </a:ext>
            </a:extLst>
          </p:cNvPr>
          <p:cNvSpPr/>
          <p:nvPr/>
        </p:nvSpPr>
        <p:spPr>
          <a:xfrm>
            <a:off x="654576" y="629685"/>
            <a:ext cx="6326488" cy="399229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8000">
              <a:solidFill>
                <a:schemeClr val="tx1"/>
              </a:solidFill>
              <a:latin typeface="Marvel" pitchFamily="2" charset="0"/>
            </a:endParaRP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31391397-9583-1649-93D1-2E183E99AFBD}"/>
              </a:ext>
            </a:extLst>
          </p:cNvPr>
          <p:cNvSpPr/>
          <p:nvPr/>
        </p:nvSpPr>
        <p:spPr>
          <a:xfrm>
            <a:off x="-310936" y="856291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54F6DD97-0D41-C643-8E3E-5ADC3418B8E1}"/>
              </a:ext>
            </a:extLst>
          </p:cNvPr>
          <p:cNvSpPr/>
          <p:nvPr/>
        </p:nvSpPr>
        <p:spPr>
          <a:xfrm>
            <a:off x="-310936" y="1481389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AF6C5CDF-4B04-AC44-AA28-D34CE05B0F44}"/>
              </a:ext>
            </a:extLst>
          </p:cNvPr>
          <p:cNvSpPr/>
          <p:nvPr/>
        </p:nvSpPr>
        <p:spPr>
          <a:xfrm>
            <a:off x="-325465" y="2106487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6BAB6629-BEA3-0F45-A825-3A147A0E6C5E}"/>
              </a:ext>
            </a:extLst>
          </p:cNvPr>
          <p:cNvSpPr/>
          <p:nvPr/>
        </p:nvSpPr>
        <p:spPr>
          <a:xfrm>
            <a:off x="-325465" y="2731585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C4817735-F14F-244E-AC4E-3B263439659D}"/>
              </a:ext>
            </a:extLst>
          </p:cNvPr>
          <p:cNvSpPr/>
          <p:nvPr/>
        </p:nvSpPr>
        <p:spPr>
          <a:xfrm>
            <a:off x="-310936" y="3355363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FE89E9E4-E8C3-984B-B1A5-338667B6F5B8}"/>
              </a:ext>
            </a:extLst>
          </p:cNvPr>
          <p:cNvSpPr/>
          <p:nvPr/>
        </p:nvSpPr>
        <p:spPr>
          <a:xfrm>
            <a:off x="-310936" y="3980461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248D87B3-342C-444A-BD91-1636DD89D64F}"/>
              </a:ext>
            </a:extLst>
          </p:cNvPr>
          <p:cNvSpPr/>
          <p:nvPr/>
        </p:nvSpPr>
        <p:spPr>
          <a:xfrm>
            <a:off x="7248741" y="856291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E0F639FA-3E36-204F-A19D-618D4A34F9D9}"/>
              </a:ext>
            </a:extLst>
          </p:cNvPr>
          <p:cNvSpPr/>
          <p:nvPr/>
        </p:nvSpPr>
        <p:spPr>
          <a:xfrm>
            <a:off x="7248741" y="1481389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F1600DEA-971A-F144-A1D0-6A879217A7C9}"/>
              </a:ext>
            </a:extLst>
          </p:cNvPr>
          <p:cNvSpPr/>
          <p:nvPr/>
        </p:nvSpPr>
        <p:spPr>
          <a:xfrm>
            <a:off x="7234212" y="2106487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0DCBD7D8-0ADD-5542-9CE4-CD377AAB9C5B}"/>
              </a:ext>
            </a:extLst>
          </p:cNvPr>
          <p:cNvSpPr/>
          <p:nvPr/>
        </p:nvSpPr>
        <p:spPr>
          <a:xfrm>
            <a:off x="7234212" y="2731585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99A096DC-C570-1844-8D1C-ADD73B48A244}"/>
              </a:ext>
            </a:extLst>
          </p:cNvPr>
          <p:cNvSpPr/>
          <p:nvPr/>
        </p:nvSpPr>
        <p:spPr>
          <a:xfrm>
            <a:off x="7248741" y="3355363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FB33549E-9D5A-D34D-B74D-5EB0E0016B2C}"/>
              </a:ext>
            </a:extLst>
          </p:cNvPr>
          <p:cNvSpPr/>
          <p:nvPr/>
        </p:nvSpPr>
        <p:spPr>
          <a:xfrm>
            <a:off x="7248741" y="3980461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F3DAA9-16D3-A548-9D17-55F1080D53FB}"/>
              </a:ext>
            </a:extLst>
          </p:cNvPr>
          <p:cNvSpPr txBox="1"/>
          <p:nvPr/>
        </p:nvSpPr>
        <p:spPr>
          <a:xfrm>
            <a:off x="317085" y="1225069"/>
            <a:ext cx="5451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latin typeface="American Captain" pitchFamily="2" charset="77"/>
              </a:rPr>
              <a:t>DAILY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27CC30-F5BA-A748-92A7-0211447A8C99}"/>
              </a:ext>
            </a:extLst>
          </p:cNvPr>
          <p:cNvSpPr txBox="1"/>
          <p:nvPr/>
        </p:nvSpPr>
        <p:spPr>
          <a:xfrm>
            <a:off x="1760441" y="3527356"/>
            <a:ext cx="411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1">
                    <a:lumMod val="50000"/>
                  </a:schemeClr>
                </a:solidFill>
                <a:latin typeface="Manrope" pitchFamily="2" charset="0"/>
              </a:rPr>
              <a:t>Timebox: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Manrope" pitchFamily="2" charset="0"/>
              </a:rPr>
              <a:t>15 mins</a:t>
            </a:r>
          </a:p>
          <a:p>
            <a:pPr algn="ctr"/>
            <a:r>
              <a:rPr lang="en-GB" sz="1000" b="1" dirty="0">
                <a:solidFill>
                  <a:schemeClr val="bg1">
                    <a:lumMod val="50000"/>
                  </a:schemeClr>
                </a:solidFill>
                <a:latin typeface="Manrope" pitchFamily="2" charset="0"/>
              </a:rPr>
              <a:t>Attended by: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Manrope" pitchFamily="2" charset="0"/>
              </a:rPr>
              <a:t>Developers</a:t>
            </a:r>
            <a:endParaRPr lang="en-NL" sz="1000" dirty="0">
              <a:solidFill>
                <a:schemeClr val="bg1">
                  <a:lumMod val="50000"/>
                </a:schemeClr>
              </a:solidFill>
              <a:latin typeface="Manrope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33DAC2-11E0-C941-BD59-D99B525D83C9}"/>
              </a:ext>
            </a:extLst>
          </p:cNvPr>
          <p:cNvSpPr txBox="1"/>
          <p:nvPr/>
        </p:nvSpPr>
        <p:spPr>
          <a:xfrm>
            <a:off x="343640" y="2277587"/>
            <a:ext cx="5451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latin typeface="American Captain" pitchFamily="2" charset="77"/>
              </a:rPr>
              <a:t>SCRUM</a:t>
            </a:r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FC83EB2A-0267-5F4E-9211-C5E20C76380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634" y="1703199"/>
            <a:ext cx="1489710" cy="1489710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1726563-23B6-C2CD-D667-8156B79A0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953" y="4185296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9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5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3240-90A9-2045-9B24-092DEDC3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52F0-3A96-5E4D-B754-B812A863C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878E023-EBA1-A649-9F84-9426DC737CAD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DE8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46A24F-F843-6F43-B798-8E0A66AEBE9A}"/>
              </a:ext>
            </a:extLst>
          </p:cNvPr>
          <p:cNvSpPr/>
          <p:nvPr/>
        </p:nvSpPr>
        <p:spPr>
          <a:xfrm>
            <a:off x="654576" y="629685"/>
            <a:ext cx="6326488" cy="39922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B77BC908-5A71-5648-86F4-1DD501B1A47A}"/>
              </a:ext>
            </a:extLst>
          </p:cNvPr>
          <p:cNvSpPr/>
          <p:nvPr/>
        </p:nvSpPr>
        <p:spPr>
          <a:xfrm>
            <a:off x="-263472" y="887581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CA52172E-44FE-964B-8A80-395B31A859C7}"/>
              </a:ext>
            </a:extLst>
          </p:cNvPr>
          <p:cNvSpPr/>
          <p:nvPr/>
        </p:nvSpPr>
        <p:spPr>
          <a:xfrm>
            <a:off x="-267574" y="1402464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08EC8FA2-7049-534E-A372-EC6A91A4CE79}"/>
              </a:ext>
            </a:extLst>
          </p:cNvPr>
          <p:cNvSpPr/>
          <p:nvPr/>
        </p:nvSpPr>
        <p:spPr>
          <a:xfrm>
            <a:off x="-267574" y="1917347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718BA15D-DE98-8D43-9A3F-36F37A37AF2D}"/>
              </a:ext>
            </a:extLst>
          </p:cNvPr>
          <p:cNvSpPr/>
          <p:nvPr/>
        </p:nvSpPr>
        <p:spPr>
          <a:xfrm>
            <a:off x="-271676" y="2432230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EF61F84-17B4-324C-9CD3-E07B3D18F12C}"/>
              </a:ext>
            </a:extLst>
          </p:cNvPr>
          <p:cNvSpPr/>
          <p:nvPr/>
        </p:nvSpPr>
        <p:spPr>
          <a:xfrm>
            <a:off x="-269625" y="2949651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6099D7E0-C13A-7847-84ED-EA0C5524E554}"/>
              </a:ext>
            </a:extLst>
          </p:cNvPr>
          <p:cNvSpPr/>
          <p:nvPr/>
        </p:nvSpPr>
        <p:spPr>
          <a:xfrm>
            <a:off x="-273727" y="3464534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0910FA-5581-F04C-9A39-2A4938FE8099}"/>
              </a:ext>
            </a:extLst>
          </p:cNvPr>
          <p:cNvSpPr/>
          <p:nvPr/>
        </p:nvSpPr>
        <p:spPr>
          <a:xfrm>
            <a:off x="-263472" y="3976879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8BBDE08F-BA25-4943-9CD6-08F91133CB36}"/>
              </a:ext>
            </a:extLst>
          </p:cNvPr>
          <p:cNvSpPr/>
          <p:nvPr/>
        </p:nvSpPr>
        <p:spPr>
          <a:xfrm>
            <a:off x="7276165" y="887581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1FBA123F-FD40-8849-9469-AF75E6B929B7}"/>
              </a:ext>
            </a:extLst>
          </p:cNvPr>
          <p:cNvSpPr/>
          <p:nvPr/>
        </p:nvSpPr>
        <p:spPr>
          <a:xfrm>
            <a:off x="7272063" y="1402464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A5F73996-9447-1848-B658-78DFF6A9C779}"/>
              </a:ext>
            </a:extLst>
          </p:cNvPr>
          <p:cNvSpPr/>
          <p:nvPr/>
        </p:nvSpPr>
        <p:spPr>
          <a:xfrm>
            <a:off x="7272063" y="1917347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275693F2-68C2-3E4F-BA5E-B253F0E64904}"/>
              </a:ext>
            </a:extLst>
          </p:cNvPr>
          <p:cNvSpPr/>
          <p:nvPr/>
        </p:nvSpPr>
        <p:spPr>
          <a:xfrm>
            <a:off x="7267961" y="2432230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0037A2A0-8D75-B940-835C-26E592882C69}"/>
              </a:ext>
            </a:extLst>
          </p:cNvPr>
          <p:cNvSpPr/>
          <p:nvPr/>
        </p:nvSpPr>
        <p:spPr>
          <a:xfrm>
            <a:off x="7270012" y="2949651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34ABA7B3-653A-E24D-B127-F6F5AEBE2C7B}"/>
              </a:ext>
            </a:extLst>
          </p:cNvPr>
          <p:cNvSpPr/>
          <p:nvPr/>
        </p:nvSpPr>
        <p:spPr>
          <a:xfrm>
            <a:off x="7265910" y="3464534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980F8705-E6AE-3E4B-9146-F98BFFE8E753}"/>
              </a:ext>
            </a:extLst>
          </p:cNvPr>
          <p:cNvSpPr/>
          <p:nvPr/>
        </p:nvSpPr>
        <p:spPr>
          <a:xfrm>
            <a:off x="7276165" y="3976879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50E24-2CD2-814A-A9DD-F395442C528E}"/>
              </a:ext>
            </a:extLst>
          </p:cNvPr>
          <p:cNvSpPr txBox="1"/>
          <p:nvPr/>
        </p:nvSpPr>
        <p:spPr>
          <a:xfrm>
            <a:off x="390115" y="1167819"/>
            <a:ext cx="5451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latin typeface="American Captain" pitchFamily="2" charset="77"/>
              </a:rPr>
              <a:t>SPRINT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DA28C8-614B-6148-91A9-4A5382FECA0C}"/>
              </a:ext>
            </a:extLst>
          </p:cNvPr>
          <p:cNvSpPr txBox="1"/>
          <p:nvPr/>
        </p:nvSpPr>
        <p:spPr>
          <a:xfrm>
            <a:off x="2793027" y="3386266"/>
            <a:ext cx="1973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>
                <a:solidFill>
                  <a:srgbClr val="FF0000"/>
                </a:solidFill>
                <a:latin typeface="Manrope" pitchFamily="2" charset="0"/>
              </a:rPr>
              <a:t>Timebox: </a:t>
            </a:r>
            <a:r>
              <a:rPr lang="en-GB" sz="1000" dirty="0">
                <a:solidFill>
                  <a:srgbClr val="FF0000"/>
                </a:solidFill>
                <a:latin typeface="Manrope" pitchFamily="2" charset="0"/>
              </a:rPr>
              <a:t>max. 8 hours</a:t>
            </a:r>
          </a:p>
          <a:p>
            <a:pPr algn="ctr"/>
            <a:r>
              <a:rPr lang="en-GB" sz="1000" b="1" dirty="0">
                <a:solidFill>
                  <a:srgbClr val="FF0000"/>
                </a:solidFill>
                <a:latin typeface="Manrope" pitchFamily="2" charset="0"/>
              </a:rPr>
              <a:t>Attended by: </a:t>
            </a:r>
            <a:r>
              <a:rPr lang="en-GB" sz="1000" dirty="0">
                <a:solidFill>
                  <a:srgbClr val="FF0000"/>
                </a:solidFill>
                <a:latin typeface="Manrope" pitchFamily="2" charset="0"/>
              </a:rPr>
              <a:t>The Scrum Team</a:t>
            </a:r>
            <a:endParaRPr lang="en-NL" sz="1000" dirty="0">
              <a:solidFill>
                <a:srgbClr val="FF0000"/>
              </a:solidFill>
              <a:latin typeface="Manrope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5A3B2A-B356-BE49-980D-04FD291F1822}"/>
              </a:ext>
            </a:extLst>
          </p:cNvPr>
          <p:cNvSpPr txBox="1"/>
          <p:nvPr/>
        </p:nvSpPr>
        <p:spPr>
          <a:xfrm>
            <a:off x="1054151" y="2159359"/>
            <a:ext cx="5451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latin typeface="American Captain" pitchFamily="2" charset="77"/>
              </a:rPr>
              <a:t>PLANNING</a:t>
            </a:r>
          </a:p>
        </p:txBody>
      </p:sp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850AFF-79E9-2544-95A4-303C3D4C2B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59" y="1509167"/>
            <a:ext cx="938257" cy="816360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43663F0-BE05-9E73-D401-DA7829CA1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953" y="4185296"/>
            <a:ext cx="1005146" cy="3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9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503</Words>
  <Application>Microsoft Macintosh PowerPoint</Application>
  <PresentationFormat>Custom</PresentationFormat>
  <Paragraphs>96</Paragraphs>
  <Slides>56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American Captain</vt:lpstr>
      <vt:lpstr>Arial</vt:lpstr>
      <vt:lpstr>Calibri</vt:lpstr>
      <vt:lpstr>Calibri Light</vt:lpstr>
      <vt:lpstr>Manrope</vt:lpstr>
      <vt:lpstr>Marvel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Chee-Hong Hsia</dc:creator>
  <cp:lastModifiedBy>Chee-Hong Hsia</cp:lastModifiedBy>
  <cp:revision>62</cp:revision>
  <dcterms:created xsi:type="dcterms:W3CDTF">2020-03-02T19:27:51Z</dcterms:created>
  <dcterms:modified xsi:type="dcterms:W3CDTF">2022-10-22T13:42:04Z</dcterms:modified>
</cp:coreProperties>
</file>