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61"/>
  </p:notesMasterIdLst>
  <p:sldIdLst>
    <p:sldId id="256" r:id="rId5"/>
    <p:sldId id="258" r:id="rId6"/>
    <p:sldId id="259" r:id="rId7"/>
    <p:sldId id="257" r:id="rId8"/>
    <p:sldId id="260" r:id="rId9"/>
    <p:sldId id="261" r:id="rId10"/>
    <p:sldId id="262" r:id="rId11"/>
    <p:sldId id="263" r:id="rId12"/>
    <p:sldId id="264" r:id="rId13"/>
    <p:sldId id="265" r:id="rId14"/>
    <p:sldId id="266" r:id="rId15"/>
    <p:sldId id="267"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4"/>
    <p:restoredTop sz="96181"/>
  </p:normalViewPr>
  <p:slideViewPr>
    <p:cSldViewPr snapToGrid="0">
      <p:cViewPr varScale="1">
        <p:scale>
          <a:sx n="149" d="100"/>
          <a:sy n="149" d="100"/>
        </p:scale>
        <p:origin x="14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0AA8601-2368-0949-9856-70EFA5E18BB8}" type="datetimeFigureOut">
              <a:rPr lang="nl-NL" smtClean="0"/>
              <a:t>23-06-2023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BDB4E95-6718-0E46-8DB5-A6F45C87D957}" type="slidenum">
              <a:rPr lang="nl-NL" smtClean="0"/>
              <a:t>‹nr.›</a:t>
            </a:fld>
            <a:endParaRPr lang="nl-NL"/>
          </a:p>
        </p:txBody>
      </p:sp>
    </p:spTree>
    <p:extLst>
      <p:ext uri="{BB962C8B-B14F-4D97-AF65-F5344CB8AC3E}">
        <p14:creationId xmlns:p14="http://schemas.microsoft.com/office/powerpoint/2010/main" val="2378164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3182733"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2989783"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Scrum</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Events</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3970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650960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2.4</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Events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events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Events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3.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20"/>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20"/>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73" r:id="rId16"/>
    <p:sldLayoutId id="2147483774"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8"/>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 id="2147483770" r:id="rId15"/>
    <p:sldLayoutId id="214748377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468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1A7A103-B6EB-9990-F120-967FF3BC910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12118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434E8DE-D56F-35BC-1479-B05EBDEA44B0}"/>
              </a:ext>
            </a:extLst>
          </p:cNvPr>
          <p:cNvSpPr>
            <a:spLocks noGrp="1"/>
          </p:cNvSpPr>
          <p:nvPr>
            <p:ph type="body" sz="quarter" idx="13"/>
          </p:nvPr>
        </p:nvSpPr>
        <p:spPr/>
        <p:txBody>
          <a:bodyPr/>
          <a:lstStyle/>
          <a:p>
            <a:r>
              <a:rPr lang="nl-NL" dirty="0"/>
              <a:t>Sprint</a:t>
            </a:r>
          </a:p>
        </p:txBody>
      </p:sp>
      <p:sp>
        <p:nvSpPr>
          <p:cNvPr id="3" name="TextBox 1">
            <a:extLst>
              <a:ext uri="{FF2B5EF4-FFF2-40B4-BE49-F238E27FC236}">
                <a16:creationId xmlns:a16="http://schemas.microsoft.com/office/drawing/2014/main" id="{F3F187C7-8ED2-7B5B-08F9-AE2B737EBCFD}"/>
              </a:ext>
            </a:extLst>
          </p:cNvPr>
          <p:cNvSpPr txBox="1"/>
          <p:nvPr/>
        </p:nvSpPr>
        <p:spPr>
          <a:xfrm>
            <a:off x="2882569" y="4424857"/>
            <a:ext cx="2024721"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1 month or less</a:t>
            </a:r>
          </a:p>
          <a:p>
            <a:pPr algn="ctr"/>
            <a:r>
              <a:rPr lang="en-GB" sz="1200" b="1" dirty="0">
                <a:latin typeface="Ubuntu" panose="020B0504030602030204" pitchFamily="34" charset="0"/>
              </a:rPr>
              <a:t>Attended by: </a:t>
            </a:r>
            <a:r>
              <a:rPr lang="en-GB" sz="1200" dirty="0">
                <a:latin typeface="Ubuntu" panose="020B0504030602030204" pitchFamily="34" charset="0"/>
              </a:rPr>
              <a:t>Scrum Team</a:t>
            </a:r>
            <a:endParaRPr lang="en-NL" sz="1200" dirty="0">
              <a:latin typeface="Ubuntu" panose="020B0504030602030204" pitchFamily="34" charset="0"/>
            </a:endParaRPr>
          </a:p>
        </p:txBody>
      </p:sp>
    </p:spTree>
    <p:extLst>
      <p:ext uri="{BB962C8B-B14F-4D97-AF65-F5344CB8AC3E}">
        <p14:creationId xmlns:p14="http://schemas.microsoft.com/office/powerpoint/2010/main" val="323017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4EEF09B-5E7B-E4A6-59ED-3DE88D1D6A33}"/>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427034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Inspect Product Backlog and likely completion dates</a:t>
            </a:r>
          </a:p>
        </p:txBody>
      </p:sp>
    </p:spTree>
    <p:extLst>
      <p:ext uri="{BB962C8B-B14F-4D97-AF65-F5344CB8AC3E}">
        <p14:creationId xmlns:p14="http://schemas.microsoft.com/office/powerpoint/2010/main" val="156666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Inspect Product Backlog and likely completion dates</a:t>
            </a:r>
          </a:p>
        </p:txBody>
      </p:sp>
    </p:spTree>
    <p:extLst>
      <p:ext uri="{BB962C8B-B14F-4D97-AF65-F5344CB8AC3E}">
        <p14:creationId xmlns:p14="http://schemas.microsoft.com/office/powerpoint/2010/main" val="209241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Define a shared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Sprint Goal</a:t>
            </a:r>
          </a:p>
        </p:txBody>
      </p:sp>
    </p:spTree>
    <p:extLst>
      <p:ext uri="{BB962C8B-B14F-4D97-AF65-F5344CB8AC3E}">
        <p14:creationId xmlns:p14="http://schemas.microsoft.com/office/powerpoint/2010/main" val="810404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Define a shared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Sprint Goal</a:t>
            </a:r>
          </a:p>
        </p:txBody>
      </p:sp>
    </p:spTree>
    <p:extLst>
      <p:ext uri="{BB962C8B-B14F-4D97-AF65-F5344CB8AC3E}">
        <p14:creationId xmlns:p14="http://schemas.microsoft.com/office/powerpoint/2010/main" val="4044786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Adap</a:t>
            </a:r>
            <a:r>
              <a:rPr lang="nl-NL" sz="4400" dirty="0">
                <a:solidFill>
                  <a:schemeClr val="bg1"/>
                </a:solidFill>
                <a:latin typeface="Ubuntu" panose="020B0504030602030204" pitchFamily="34" charset="0"/>
              </a:rPr>
              <a:t>t</a:t>
            </a:r>
            <a:r>
              <a:rPr lang="en-NL" sz="4400">
                <a:solidFill>
                  <a:schemeClr val="bg1"/>
                </a:solidFill>
                <a:latin typeface="Ubuntu" panose="020B0504030602030204" pitchFamily="34" charset="0"/>
              </a:rPr>
              <a:t> the</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Definition of </a:t>
            </a:r>
            <a:r>
              <a:rPr lang="nl-NL" sz="4400" dirty="0">
                <a:solidFill>
                  <a:schemeClr val="bg1"/>
                </a:solidFill>
                <a:latin typeface="Ubuntu" panose="020B0504030602030204" pitchFamily="34" charset="0"/>
              </a:rPr>
              <a:t>‘</a:t>
            </a:r>
            <a:r>
              <a:rPr lang="en-NL" sz="4400">
                <a:solidFill>
                  <a:schemeClr val="bg1"/>
                </a:solidFill>
                <a:latin typeface="Ubuntu" panose="020B0504030602030204" pitchFamily="34" charset="0"/>
              </a:rPr>
              <a:t>Done</a:t>
            </a:r>
            <a:r>
              <a:rPr lang="nl-NL" sz="4400" dirty="0">
                <a:solidFill>
                  <a:schemeClr val="bg1"/>
                </a:solidFill>
                <a:latin typeface="Ubuntu" panose="020B0504030602030204" pitchFamily="34" charset="0"/>
              </a:rPr>
              <a:t>’</a:t>
            </a:r>
            <a:r>
              <a:rPr lang="en-NL" sz="4400">
                <a:solidFill>
                  <a:schemeClr val="bg1"/>
                </a:solidFill>
                <a:latin typeface="Ubuntu" panose="020B0504030602030204" pitchFamily="34" charset="0"/>
              </a:rPr>
              <a:t> to</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increase product</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quality</a:t>
            </a:r>
          </a:p>
        </p:txBody>
      </p:sp>
    </p:spTree>
    <p:extLst>
      <p:ext uri="{BB962C8B-B14F-4D97-AF65-F5344CB8AC3E}">
        <p14:creationId xmlns:p14="http://schemas.microsoft.com/office/powerpoint/2010/main" val="91373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Adapt the</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Definition of </a:t>
            </a:r>
            <a:r>
              <a:rPr lang="nl-NL" sz="4400" dirty="0">
                <a:solidFill>
                  <a:schemeClr val="bg1"/>
                </a:solidFill>
                <a:latin typeface="Ubuntu" panose="020B0504030602030204" pitchFamily="34" charset="0"/>
              </a:rPr>
              <a:t>‘</a:t>
            </a:r>
            <a:r>
              <a:rPr lang="en-NL" sz="4400">
                <a:solidFill>
                  <a:schemeClr val="bg1"/>
                </a:solidFill>
                <a:latin typeface="Ubuntu" panose="020B0504030602030204" pitchFamily="34" charset="0"/>
              </a:rPr>
              <a:t>Done</a:t>
            </a:r>
            <a:r>
              <a:rPr lang="nl-NL" sz="4400" dirty="0">
                <a:solidFill>
                  <a:schemeClr val="bg1"/>
                </a:solidFill>
                <a:latin typeface="Ubuntu" panose="020B0504030602030204" pitchFamily="34" charset="0"/>
              </a:rPr>
              <a:t>’</a:t>
            </a:r>
            <a:r>
              <a:rPr lang="en-NL" sz="4400">
                <a:solidFill>
                  <a:schemeClr val="bg1"/>
                </a:solidFill>
                <a:latin typeface="Ubuntu" panose="020B0504030602030204" pitchFamily="34" charset="0"/>
              </a:rPr>
              <a:t> to</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increase product</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quality</a:t>
            </a:r>
          </a:p>
        </p:txBody>
      </p:sp>
    </p:spTree>
    <p:extLst>
      <p:ext uri="{BB962C8B-B14F-4D97-AF65-F5344CB8AC3E}">
        <p14:creationId xmlns:p14="http://schemas.microsoft.com/office/powerpoint/2010/main" val="383502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Developers create a plan for the next 24</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hours</a:t>
            </a:r>
          </a:p>
        </p:txBody>
      </p:sp>
    </p:spTree>
    <p:extLst>
      <p:ext uri="{BB962C8B-B14F-4D97-AF65-F5344CB8AC3E}">
        <p14:creationId xmlns:p14="http://schemas.microsoft.com/office/powerpoint/2010/main" val="186427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7A2F4F-CAB2-3DCD-73D4-968B9A21BC23}"/>
              </a:ext>
            </a:extLst>
          </p:cNvPr>
          <p:cNvSpPr>
            <a:spLocks noGrp="1"/>
          </p:cNvSpPr>
          <p:nvPr>
            <p:ph type="title"/>
          </p:nvPr>
        </p:nvSpPr>
        <p:spPr/>
        <p:txBody>
          <a:bodyPr/>
          <a:lstStyle/>
          <a:p>
            <a:endParaRPr lang="nl-NL"/>
          </a:p>
        </p:txBody>
      </p:sp>
      <p:sp>
        <p:nvSpPr>
          <p:cNvPr id="3" name="Tijdelijke aanduiding voor tekst 2">
            <a:extLst>
              <a:ext uri="{FF2B5EF4-FFF2-40B4-BE49-F238E27FC236}">
                <a16:creationId xmlns:a16="http://schemas.microsoft.com/office/drawing/2014/main" id="{9D7E183D-F08C-9BAD-89C0-D7B793C24065}"/>
              </a:ext>
            </a:extLst>
          </p:cNvPr>
          <p:cNvSpPr>
            <a:spLocks noGrp="1"/>
          </p:cNvSpPr>
          <p:nvPr>
            <p:ph type="body" sz="quarter" idx="11"/>
          </p:nvPr>
        </p:nvSpPr>
        <p:spPr>
          <a:xfrm>
            <a:off x="203200" y="2052818"/>
            <a:ext cx="3471863" cy="2960158"/>
          </a:xfrm>
        </p:spPr>
        <p:txBody>
          <a:bodyPr/>
          <a:lstStyle/>
          <a:p>
            <a:r>
              <a:rPr lang="en-NL" sz="1050">
                <a:solidFill>
                  <a:schemeClr val="bg1"/>
                </a:solidFill>
                <a:latin typeface="Ubuntu Light" panose="020B0304030602030204" pitchFamily="34" charset="0"/>
              </a:rPr>
              <a:t>As a Scrum Facilitator put the </a:t>
            </a:r>
            <a:r>
              <a:rPr lang="nl-NL" sz="1050" dirty="0">
                <a:solidFill>
                  <a:schemeClr val="bg1"/>
                </a:solidFill>
                <a:latin typeface="Ubuntu Light" panose="020B0304030602030204" pitchFamily="34" charset="0"/>
              </a:rPr>
              <a:t>Scrum events cards on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floor</a:t>
            </a:r>
            <a:r>
              <a:rPr lang="en-NL" sz="1050">
                <a:solidFill>
                  <a:schemeClr val="bg1"/>
                </a:solidFill>
                <a:latin typeface="Ubuntu Light" panose="020B0304030602030204" pitchFamily="34" charset="0"/>
              </a:rPr>
              <a:t>. </a:t>
            </a:r>
            <a:endParaRPr lang="nl-NL" sz="1050" dirty="0"/>
          </a:p>
          <a:p>
            <a:r>
              <a:rPr lang="en-NL" sz="1050">
                <a:solidFill>
                  <a:schemeClr val="bg1"/>
                </a:solidFill>
                <a:latin typeface="Ubuntu Light" panose="020B0304030602030204" pitchFamily="34" charset="0"/>
              </a:rPr>
              <a:t>Invite participants to form groups and hand each </a:t>
            </a:r>
            <a:r>
              <a:rPr lang="nl-NL" sz="1050" dirty="0" err="1">
                <a:solidFill>
                  <a:schemeClr val="bg1"/>
                </a:solidFill>
                <a:latin typeface="Ubuntu Light" panose="020B0304030602030204" pitchFamily="34" charset="0"/>
              </a:rPr>
              <a:t>group</a:t>
            </a:r>
            <a:r>
              <a:rPr lang="nl-NL" sz="1050" dirty="0">
                <a:solidFill>
                  <a:schemeClr val="bg1"/>
                </a:solidFill>
                <a:latin typeface="Ubuntu Light" panose="020B0304030602030204" pitchFamily="34" charset="0"/>
              </a:rPr>
              <a:t> </a:t>
            </a:r>
            <a:r>
              <a:rPr lang="en-NL" sz="1050">
                <a:solidFill>
                  <a:schemeClr val="bg1"/>
                </a:solidFill>
                <a:latin typeface="Ubuntu Light" panose="020B0304030602030204" pitchFamily="34" charset="0"/>
              </a:rPr>
              <a:t>a subset of the </a:t>
            </a:r>
            <a:r>
              <a:rPr lang="nl-NL" sz="1050" dirty="0">
                <a:solidFill>
                  <a:schemeClr val="bg1"/>
                </a:solidFill>
                <a:latin typeface="Ubuntu Light" panose="020B0304030602030204" pitchFamily="34" charset="0"/>
              </a:rPr>
              <a:t>red/green</a:t>
            </a:r>
            <a:r>
              <a:rPr lang="en-NL" sz="1050">
                <a:solidFill>
                  <a:schemeClr val="bg1"/>
                </a:solidFill>
                <a:latin typeface="Ubuntu Light" panose="020B0304030602030204" pitchFamily="34" charset="0"/>
              </a:rPr>
              <a:t> cards. </a:t>
            </a:r>
            <a:endParaRPr lang="nl-NL" sz="1050" dirty="0"/>
          </a:p>
          <a:p>
            <a:r>
              <a:rPr lang="en-NL" sz="1050">
                <a:solidFill>
                  <a:schemeClr val="bg1"/>
                </a:solidFill>
                <a:latin typeface="Ubuntu Light" panose="020B0304030602030204" pitchFamily="34" charset="0"/>
              </a:rPr>
              <a:t>In the first round, </a:t>
            </a:r>
            <a:r>
              <a:rPr lang="nl-NL" sz="1050" dirty="0" err="1">
                <a:solidFill>
                  <a:schemeClr val="bg1"/>
                </a:solidFill>
                <a:latin typeface="Ubuntu Light" panose="020B0304030602030204" pitchFamily="34" charset="0"/>
              </a:rPr>
              <a:t>ask</a:t>
            </a:r>
            <a:r>
              <a:rPr lang="en-NL" sz="1050">
                <a:solidFill>
                  <a:schemeClr val="bg1"/>
                </a:solidFill>
                <a:latin typeface="Ubuntu Light" panose="020B0304030602030204" pitchFamily="34" charset="0"/>
              </a:rPr>
              <a:t> the group(s) to put the cards under the </a:t>
            </a:r>
            <a:r>
              <a:rPr lang="nl-NL" sz="1050" dirty="0">
                <a:solidFill>
                  <a:schemeClr val="bg1"/>
                </a:solidFill>
                <a:latin typeface="Ubuntu Light" panose="020B0304030602030204" pitchFamily="34" charset="0"/>
              </a:rPr>
              <a:t>correct event. </a:t>
            </a:r>
            <a:r>
              <a:rPr lang="nl-NL" sz="1050" dirty="0" err="1">
                <a:solidFill>
                  <a:schemeClr val="bg1"/>
                </a:solidFill>
                <a:latin typeface="Ubuntu Light" panose="020B0304030602030204" pitchFamily="34" charset="0"/>
              </a:rPr>
              <a:t>If</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group</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thinks</a:t>
            </a:r>
            <a:r>
              <a:rPr lang="nl-NL" sz="1050" dirty="0">
                <a:solidFill>
                  <a:schemeClr val="bg1"/>
                </a:solidFill>
                <a:latin typeface="Ubuntu Light" panose="020B0304030602030204" pitchFamily="34" charset="0"/>
              </a:rPr>
              <a:t> a statement is correct, green side </a:t>
            </a:r>
            <a:r>
              <a:rPr lang="nl-NL" sz="1050" dirty="0" err="1">
                <a:solidFill>
                  <a:schemeClr val="bg1"/>
                </a:solidFill>
                <a:latin typeface="Ubuntu Light" panose="020B0304030602030204" pitchFamily="34" charset="0"/>
              </a:rPr>
              <a:t>should</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be</a:t>
            </a:r>
            <a:r>
              <a:rPr lang="nl-NL" sz="1050" dirty="0">
                <a:solidFill>
                  <a:schemeClr val="bg1"/>
                </a:solidFill>
                <a:latin typeface="Ubuntu Light" panose="020B0304030602030204" pitchFamily="34" charset="0"/>
              </a:rPr>
              <a:t> up; </a:t>
            </a:r>
            <a:r>
              <a:rPr lang="nl-NL" sz="1050" dirty="0" err="1">
                <a:solidFill>
                  <a:schemeClr val="bg1"/>
                </a:solidFill>
                <a:latin typeface="Ubuntu Light" panose="020B0304030602030204" pitchFamily="34" charset="0"/>
              </a:rPr>
              <a:t>if</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statement is incorrect, red </a:t>
            </a:r>
            <a:r>
              <a:rPr lang="nl-NL" sz="1050" dirty="0" err="1">
                <a:solidFill>
                  <a:schemeClr val="bg1"/>
                </a:solidFill>
                <a:latin typeface="Ubuntu Light" panose="020B0304030602030204" pitchFamily="34" charset="0"/>
              </a:rPr>
              <a:t>should</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be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displayed</a:t>
            </a:r>
            <a:r>
              <a:rPr lang="nl-NL" sz="1050" dirty="0">
                <a:solidFill>
                  <a:schemeClr val="bg1"/>
                </a:solidFill>
                <a:latin typeface="Ubuntu Light" panose="020B0304030602030204" pitchFamily="34" charset="0"/>
              </a:rPr>
              <a:t>. In </a:t>
            </a:r>
            <a:r>
              <a:rPr lang="nl-NL" sz="1050" dirty="0" err="1">
                <a:solidFill>
                  <a:schemeClr val="bg1"/>
                </a:solidFill>
                <a:latin typeface="Ubuntu Light" panose="020B0304030602030204" pitchFamily="34" charset="0"/>
              </a:rPr>
              <a:t>total</a:t>
            </a:r>
            <a:r>
              <a:rPr lang="nl-NL" sz="1050" dirty="0">
                <a:solidFill>
                  <a:schemeClr val="bg1"/>
                </a:solidFill>
                <a:latin typeface="Ubuntu Light" panose="020B0304030602030204" pitchFamily="34" charset="0"/>
              </a:rPr>
              <a:t>, 5 statements </a:t>
            </a:r>
            <a:r>
              <a:rPr lang="nl-NL" sz="1050">
                <a:solidFill>
                  <a:schemeClr val="bg1"/>
                </a:solidFill>
                <a:latin typeface="Ubuntu Light" panose="020B0304030602030204" pitchFamily="34" charset="0"/>
              </a:rPr>
              <a:t>are incorrect.</a:t>
            </a:r>
            <a:endParaRPr lang="nl-NL" sz="1050" dirty="0">
              <a:solidFill>
                <a:schemeClr val="bg1"/>
              </a:solidFill>
              <a:latin typeface="Ubuntu Light" panose="020B0304030602030204" pitchFamily="34" charset="0"/>
            </a:endParaRPr>
          </a:p>
          <a:p>
            <a:r>
              <a:rPr lang="en-NL" sz="1050">
                <a:solidFill>
                  <a:schemeClr val="bg1"/>
                </a:solidFill>
                <a:latin typeface="Ubuntu Light" panose="020B0304030602030204" pitchFamily="34" charset="0"/>
              </a:rPr>
              <a:t>In the second round, invite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groups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to</a:t>
            </a:r>
            <a:r>
              <a:rPr lang="nl-NL" sz="1050" dirty="0">
                <a:solidFill>
                  <a:schemeClr val="bg1"/>
                </a:solidFill>
                <a:latin typeface="Ubuntu Light" panose="020B0304030602030204" pitchFamily="34" charset="0"/>
              </a:rPr>
              <a:t> have a look at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cards of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other</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group</a:t>
            </a:r>
            <a:r>
              <a:rPr lang="nl-NL" sz="1050" dirty="0">
                <a:solidFill>
                  <a:schemeClr val="bg1"/>
                </a:solidFill>
                <a:latin typeface="Ubuntu Light" panose="020B0304030602030204" pitchFamily="34" charset="0"/>
              </a:rPr>
              <a:t>(s). </a:t>
            </a:r>
            <a:r>
              <a:rPr lang="nl-NL" sz="1050" dirty="0" err="1">
                <a:solidFill>
                  <a:schemeClr val="bg1"/>
                </a:solidFill>
                <a:latin typeface="Ubuntu Light" panose="020B0304030602030204" pitchFamily="34" charset="0"/>
              </a:rPr>
              <a:t>If</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they</a:t>
            </a:r>
            <a:r>
              <a:rPr lang="nl-NL" sz="1050" dirty="0">
                <a:solidFill>
                  <a:schemeClr val="bg1"/>
                </a:solidFill>
                <a:latin typeface="Ubuntu Light" panose="020B0304030602030204" pitchFamily="34" charset="0"/>
              </a:rPr>
              <a:t> have </a:t>
            </a:r>
            <a:r>
              <a:rPr lang="nl-NL" sz="1050" dirty="0" err="1">
                <a:solidFill>
                  <a:schemeClr val="bg1"/>
                </a:solidFill>
                <a:latin typeface="Ubuntu Light" panose="020B0304030602030204" pitchFamily="34" charset="0"/>
              </a:rPr>
              <a:t>questions</a:t>
            </a:r>
            <a:r>
              <a:rPr lang="nl-NL" sz="1050" dirty="0">
                <a:solidFill>
                  <a:schemeClr val="bg1"/>
                </a:solidFill>
                <a:latin typeface="Ubuntu Light" panose="020B0304030602030204" pitchFamily="34" charset="0"/>
              </a:rPr>
              <a:t> or </a:t>
            </a:r>
            <a:r>
              <a:rPr lang="nl-NL" sz="1050" dirty="0" err="1">
                <a:solidFill>
                  <a:schemeClr val="bg1"/>
                </a:solidFill>
                <a:latin typeface="Ubuntu Light" panose="020B0304030602030204" pitchFamily="34" charset="0"/>
              </a:rPr>
              <a:t>doubts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they</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can</a:t>
            </a:r>
            <a:r>
              <a:rPr lang="nl-NL" sz="1050" dirty="0">
                <a:solidFill>
                  <a:schemeClr val="bg1"/>
                </a:solidFill>
                <a:latin typeface="Ubuntu Light" panose="020B0304030602030204" pitchFamily="34" charset="0"/>
              </a:rPr>
              <a:t> turn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card 90 </a:t>
            </a:r>
            <a:r>
              <a:rPr lang="nl-NL" sz="1050" dirty="0" err="1">
                <a:solidFill>
                  <a:schemeClr val="bg1"/>
                </a:solidFill>
                <a:latin typeface="Ubuntu Light" panose="020B0304030602030204" pitchFamily="34" charset="0"/>
              </a:rPr>
              <a:t>degrees</a:t>
            </a:r>
            <a:r>
              <a:rPr lang="nl-NL" sz="1050" dirty="0">
                <a:solidFill>
                  <a:schemeClr val="bg1"/>
                </a:solidFill>
                <a:latin typeface="Ubuntu Light" panose="020B0304030602030204" pitchFamily="34" charset="0"/>
              </a:rPr>
              <a:t>.</a:t>
            </a:r>
          </a:p>
          <a:p>
            <a:r>
              <a:rPr lang="en-NL" sz="1050">
                <a:solidFill>
                  <a:schemeClr val="bg1"/>
                </a:solidFill>
                <a:latin typeface="Ubuntu Light" panose="020B0304030602030204" pitchFamily="34" charset="0"/>
              </a:rPr>
              <a:t>In the final round, </a:t>
            </a:r>
            <a:r>
              <a:rPr lang="nl-NL" sz="1050" dirty="0" err="1">
                <a:solidFill>
                  <a:schemeClr val="bg1"/>
                </a:solidFill>
                <a:latin typeface="Ubuntu Light" panose="020B0304030602030204" pitchFamily="34" charset="0"/>
              </a:rPr>
              <a:t>discuss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all</a:t>
            </a:r>
            <a:r>
              <a:rPr lang="nl-NL" sz="1050" dirty="0">
                <a:solidFill>
                  <a:schemeClr val="bg1"/>
                </a:solidFill>
                <a:latin typeface="Ubuntu Light" panose="020B0304030602030204" pitchFamily="34" charset="0"/>
              </a:rPr>
              <a:t> cards </a:t>
            </a:r>
            <a:r>
              <a:rPr lang="nl-NL" sz="1050" dirty="0" err="1">
                <a:solidFill>
                  <a:schemeClr val="bg1"/>
                </a:solidFill>
                <a:latin typeface="Ubuntu Light" panose="020B0304030602030204" pitchFamily="34" charset="0"/>
              </a:rPr>
              <a:t>and</a:t>
            </a:r>
            <a:r>
              <a:rPr lang="nl-NL" sz="1050" dirty="0">
                <a:solidFill>
                  <a:schemeClr val="bg1"/>
                </a:solidFill>
                <a:latin typeface="Ubuntu Light" panose="020B0304030602030204" pitchFamily="34" charset="0"/>
              </a:rPr>
              <a:t>/or highlight </a:t>
            </a:r>
            <a:r>
              <a:rPr lang="nl-NL" sz="1050" dirty="0" err="1">
                <a:solidFill>
                  <a:schemeClr val="bg1"/>
                </a:solidFill>
                <a:latin typeface="Ubuntu Light" panose="020B0304030602030204" pitchFamily="34" charset="0"/>
              </a:rPr>
              <a:t>the</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questions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and</a:t>
            </a:r>
            <a:r>
              <a:rPr lang="nl-NL" sz="1050" dirty="0">
                <a:solidFill>
                  <a:schemeClr val="bg1"/>
                </a:solidFill>
                <a:latin typeface="Ubuntu Light" panose="020B0304030602030204" pitchFamily="34" charset="0"/>
              </a:rPr>
              <a:t> important </a:t>
            </a:r>
            <a:r>
              <a:rPr lang="nl-NL" sz="1050" dirty="0" err="1">
                <a:solidFill>
                  <a:schemeClr val="bg1"/>
                </a:solidFill>
                <a:latin typeface="Ubuntu Light" panose="020B0304030602030204" pitchFamily="34" charset="0"/>
              </a:rPr>
              <a:t>things</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to</a:t>
            </a:r>
            <a:r>
              <a:rPr lang="nl-NL" sz="1050" dirty="0">
                <a:solidFill>
                  <a:schemeClr val="bg1"/>
                </a:solidFill>
                <a:latin typeface="Ubuntu Light" panose="020B0304030602030204" pitchFamily="34" charset="0"/>
              </a:rPr>
              <a:t> </a:t>
            </a:r>
            <a:r>
              <a:rPr lang="nl-NL" sz="1050" dirty="0" err="1">
                <a:solidFill>
                  <a:schemeClr val="bg1"/>
                </a:solidFill>
                <a:latin typeface="Ubuntu Light" panose="020B0304030602030204" pitchFamily="34" charset="0"/>
              </a:rPr>
              <a:t>remember</a:t>
            </a:r>
            <a:r>
              <a:rPr lang="en-NL" sz="1050">
                <a:solidFill>
                  <a:schemeClr val="bg1"/>
                </a:solidFill>
                <a:latin typeface="Ubuntu Light" panose="020B0304030602030204" pitchFamily="34" charset="0"/>
              </a:rPr>
              <a:t>.</a:t>
            </a:r>
          </a:p>
          <a:p>
            <a:pPr marL="106316" indent="-106316">
              <a:buFont typeface="Arial" panose="020B0604020202020204" pitchFamily="34" charset="0"/>
              <a:buChar char="•"/>
            </a:pPr>
            <a:endParaRPr lang="en-NL" sz="1050">
              <a:solidFill>
                <a:schemeClr val="bg1"/>
              </a:solidFill>
              <a:latin typeface="Ubuntu Light" panose="020B0304030602030204" pitchFamily="34" charset="0"/>
            </a:endParaRPr>
          </a:p>
          <a:p>
            <a:endParaRPr lang="nl-NL" dirty="0"/>
          </a:p>
        </p:txBody>
      </p:sp>
      <p:sp>
        <p:nvSpPr>
          <p:cNvPr id="4" name="Tijdelijke aanduiding voor tekst 3">
            <a:extLst>
              <a:ext uri="{FF2B5EF4-FFF2-40B4-BE49-F238E27FC236}">
                <a16:creationId xmlns:a16="http://schemas.microsoft.com/office/drawing/2014/main" id="{6DCC7D75-CF11-70A8-E1AE-40181164D55A}"/>
              </a:ext>
            </a:extLst>
          </p:cNvPr>
          <p:cNvSpPr>
            <a:spLocks noGrp="1"/>
          </p:cNvSpPr>
          <p:nvPr>
            <p:ph type="body" sz="quarter" idx="12"/>
          </p:nvPr>
        </p:nvSpPr>
        <p:spPr/>
        <p:txBody>
          <a:bodyPr/>
          <a:lstStyle/>
          <a:p>
            <a:endParaRPr lang="nl-NL"/>
          </a:p>
        </p:txBody>
      </p:sp>
      <p:sp>
        <p:nvSpPr>
          <p:cNvPr id="5" name="Tijdelijke aanduiding voor tekst 4">
            <a:extLst>
              <a:ext uri="{FF2B5EF4-FFF2-40B4-BE49-F238E27FC236}">
                <a16:creationId xmlns:a16="http://schemas.microsoft.com/office/drawing/2014/main" id="{9BC64ADE-2B4F-0BD9-279B-FC7CBDAB7FA6}"/>
              </a:ext>
            </a:extLst>
          </p:cNvPr>
          <p:cNvSpPr>
            <a:spLocks noGrp="1"/>
          </p:cNvSpPr>
          <p:nvPr>
            <p:ph type="body" sz="quarter" idx="13"/>
          </p:nvPr>
        </p:nvSpPr>
        <p:spPr/>
        <p:txBody>
          <a:bodyPr/>
          <a:lstStyle/>
          <a:p>
            <a:r>
              <a:rPr lang="en-NL" sz="1050">
                <a:solidFill>
                  <a:schemeClr val="bg1"/>
                </a:solidFill>
                <a:latin typeface="Ubuntu" panose="020B0504030602030204" pitchFamily="34" charset="0"/>
              </a:rPr>
              <a:t>This exercise </a:t>
            </a:r>
            <a:r>
              <a:rPr lang="nl-NL" sz="1050" dirty="0" err="1">
                <a:solidFill>
                  <a:schemeClr val="bg1"/>
                </a:solidFill>
                <a:latin typeface="Ubuntu" panose="020B0504030602030204" pitchFamily="34" charset="0"/>
              </a:rPr>
              <a:t>helps</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participants</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to</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understand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how</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empiricism</a:t>
            </a:r>
            <a:r>
              <a:rPr lang="nl-NL" sz="1050" dirty="0">
                <a:solidFill>
                  <a:schemeClr val="bg1"/>
                </a:solidFill>
                <a:latin typeface="Ubuntu" panose="020B0504030602030204" pitchFamily="34" charset="0"/>
              </a:rPr>
              <a:t> is </a:t>
            </a:r>
            <a:r>
              <a:rPr lang="nl-NL" sz="1050" dirty="0" err="1">
                <a:solidFill>
                  <a:schemeClr val="bg1"/>
                </a:solidFill>
                <a:latin typeface="Ubuntu" panose="020B0504030602030204" pitchFamily="34" charset="0"/>
              </a:rPr>
              <a:t>incorporated</a:t>
            </a:r>
            <a:r>
              <a:rPr lang="nl-NL" sz="1050" dirty="0">
                <a:solidFill>
                  <a:schemeClr val="bg1"/>
                </a:solidFill>
                <a:latin typeface="Ubuntu" panose="020B0504030602030204" pitchFamily="34" charset="0"/>
              </a:rPr>
              <a:t> in </a:t>
            </a:r>
            <a:r>
              <a:rPr lang="nl-NL" sz="1050" dirty="0" err="1">
                <a:solidFill>
                  <a:schemeClr val="bg1"/>
                </a:solidFill>
                <a:latin typeface="Ubuntu" panose="020B0504030602030204" pitchFamily="34" charset="0"/>
              </a:rPr>
              <a:t>the</a:t>
            </a:r>
            <a:r>
              <a:rPr lang="nl-NL" sz="1050" dirty="0">
                <a:solidFill>
                  <a:schemeClr val="bg1"/>
                </a:solidFill>
                <a:latin typeface="Ubuntu" panose="020B0504030602030204" pitchFamily="34" charset="0"/>
              </a:rPr>
              <a:t> Scrum events. </a:t>
            </a:r>
            <a:r>
              <a:rPr lang="nl-NL" sz="1050" dirty="0" err="1">
                <a:solidFill>
                  <a:schemeClr val="bg1"/>
                </a:solidFill>
                <a:latin typeface="Ubuntu" panose="020B0504030602030204" pitchFamily="34" charset="0"/>
              </a:rPr>
              <a:t>What</a:t>
            </a:r>
            <a:r>
              <a:rPr lang="nl-NL" sz="1050" dirty="0">
                <a:solidFill>
                  <a:schemeClr val="bg1"/>
                </a:solidFill>
                <a:latin typeface="Ubuntu" panose="020B0504030602030204" pitchFamily="34" charset="0"/>
              </a:rPr>
              <a:t> is </a:t>
            </a:r>
            <a:r>
              <a:rPr lang="nl-NL" sz="1050" dirty="0" err="1">
                <a:solidFill>
                  <a:schemeClr val="bg1"/>
                </a:solidFill>
                <a:latin typeface="Ubuntu" panose="020B0504030602030204" pitchFamily="34" charset="0"/>
              </a:rPr>
              <a:t>the</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timebox</a:t>
            </a:r>
            <a:r>
              <a:rPr lang="nl-NL" sz="1050" dirty="0">
                <a:solidFill>
                  <a:schemeClr val="bg1"/>
                </a:solidFill>
                <a:latin typeface="Ubuntu" panose="020B0504030602030204" pitchFamily="34" charset="0"/>
              </a:rPr>
              <a:t> of </a:t>
            </a:r>
            <a:r>
              <a:rPr lang="nl-NL" sz="1050" dirty="0" err="1">
                <a:solidFill>
                  <a:schemeClr val="bg1"/>
                </a:solidFill>
                <a:latin typeface="Ubuntu" panose="020B0504030602030204" pitchFamily="34" charset="0"/>
              </a:rPr>
              <a:t>each</a:t>
            </a:r>
            <a:r>
              <a:rPr lang="nl-NL" sz="1050" dirty="0">
                <a:solidFill>
                  <a:schemeClr val="bg1"/>
                </a:solidFill>
                <a:latin typeface="Ubuntu" panose="020B0504030602030204" pitchFamily="34" charset="0"/>
              </a:rPr>
              <a:t> event? </a:t>
            </a:r>
            <a:r>
              <a:rPr lang="nl-NL" sz="1050" dirty="0" err="1">
                <a:solidFill>
                  <a:schemeClr val="bg1"/>
                </a:solidFill>
                <a:latin typeface="Ubuntu" panose="020B0504030602030204" pitchFamily="34" charset="0"/>
              </a:rPr>
              <a:t>Who</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attends</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And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what</a:t>
            </a:r>
            <a:r>
              <a:rPr lang="nl-NL" sz="1050" dirty="0">
                <a:solidFill>
                  <a:schemeClr val="bg1"/>
                </a:solidFill>
                <a:latin typeface="Ubuntu" panose="020B0504030602030204" pitchFamily="34" charset="0"/>
              </a:rPr>
              <a:t> is </a:t>
            </a:r>
            <a:r>
              <a:rPr lang="nl-NL" sz="1050" dirty="0" err="1">
                <a:solidFill>
                  <a:schemeClr val="bg1"/>
                </a:solidFill>
                <a:latin typeface="Ubuntu" panose="020B0504030602030204" pitchFamily="34" charset="0"/>
              </a:rPr>
              <a:t>inspected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and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adapted</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during</a:t>
            </a:r>
            <a:r>
              <a:rPr lang="nl-NL" sz="1050" dirty="0">
                <a:solidFill>
                  <a:schemeClr val="bg1"/>
                </a:solidFill>
                <a:latin typeface="Ubuntu" panose="020B0504030602030204" pitchFamily="34" charset="0"/>
              </a:rPr>
              <a:t> </a:t>
            </a:r>
            <a:r>
              <a:rPr lang="nl-NL" sz="1050" dirty="0" err="1">
                <a:solidFill>
                  <a:schemeClr val="bg1"/>
                </a:solidFill>
                <a:latin typeface="Ubuntu" panose="020B0504030602030204" pitchFamily="34" charset="0"/>
              </a:rPr>
              <a:t>each</a:t>
            </a:r>
            <a:r>
              <a:rPr lang="nl-NL" sz="1050" dirty="0">
                <a:solidFill>
                  <a:schemeClr val="bg1"/>
                </a:solidFill>
                <a:latin typeface="Ubuntu" panose="020B0504030602030204" pitchFamily="34" charset="0"/>
              </a:rPr>
              <a:t> event?</a:t>
            </a:r>
            <a:endParaRPr lang="en-NL" sz="1050">
              <a:solidFill>
                <a:schemeClr val="bg1"/>
              </a:solidFill>
              <a:latin typeface="Ubuntu" panose="020B0504030602030204" pitchFamily="34" charset="0"/>
            </a:endParaRPr>
          </a:p>
        </p:txBody>
      </p:sp>
      <p:sp>
        <p:nvSpPr>
          <p:cNvPr id="6" name="Tijdelijke aanduiding voor voettekst 5">
            <a:extLst>
              <a:ext uri="{FF2B5EF4-FFF2-40B4-BE49-F238E27FC236}">
                <a16:creationId xmlns:a16="http://schemas.microsoft.com/office/drawing/2014/main" id="{1C86F8F8-913B-B216-FFE5-FC8772665CF4}"/>
              </a:ext>
            </a:extLst>
          </p:cNvPr>
          <p:cNvSpPr>
            <a:spLocks noGrp="1"/>
          </p:cNvSpPr>
          <p:nvPr>
            <p:ph type="ftr" sz="quarter" idx="3"/>
          </p:nvPr>
        </p:nvSpPr>
        <p:spPr/>
        <p:txBody>
          <a:bodyPr/>
          <a:lstStyle/>
          <a:p>
            <a:r>
              <a:rPr lang="en-GB"/>
              <a:t>V 1.0</a:t>
            </a:r>
            <a:endParaRPr lang="en-NL" dirty="0"/>
          </a:p>
        </p:txBody>
      </p:sp>
    </p:spTree>
    <p:extLst>
      <p:ext uri="{BB962C8B-B14F-4D97-AF65-F5344CB8AC3E}">
        <p14:creationId xmlns:p14="http://schemas.microsoft.com/office/powerpoint/2010/main" val="3989261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Developers create a plan for the next 24 hours</a:t>
            </a:r>
          </a:p>
        </p:txBody>
      </p:sp>
    </p:spTree>
    <p:extLst>
      <p:ext uri="{BB962C8B-B14F-4D97-AF65-F5344CB8AC3E}">
        <p14:creationId xmlns:p14="http://schemas.microsoft.com/office/powerpoint/2010/main" val="395250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Inspect marketplace changes &amp; potential use of the Product</a:t>
            </a:r>
          </a:p>
        </p:txBody>
      </p:sp>
    </p:spTree>
    <p:extLst>
      <p:ext uri="{BB962C8B-B14F-4D97-AF65-F5344CB8AC3E}">
        <p14:creationId xmlns:p14="http://schemas.microsoft.com/office/powerpoint/2010/main" val="2155068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Inspect marketplace changes &amp; potential use of the Product</a:t>
            </a:r>
          </a:p>
        </p:txBody>
      </p:sp>
    </p:spTree>
    <p:extLst>
      <p:ext uri="{BB962C8B-B14F-4D97-AF65-F5344CB8AC3E}">
        <p14:creationId xmlns:p14="http://schemas.microsoft.com/office/powerpoint/2010/main" val="403924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Product Owner informs the team of the velocity required for </a:t>
            </a:r>
            <a:r>
              <a:rPr lang="nl-NL" sz="4400" dirty="0" err="1">
                <a:solidFill>
                  <a:schemeClr val="bg1"/>
                </a:solidFill>
                <a:latin typeface="Ubuntu" panose="020B0504030602030204" pitchFamily="34" charset="0"/>
              </a:rPr>
              <a:t>the</a:t>
            </a:r>
            <a:r>
              <a:rPr lang="en-NL" sz="4400">
                <a:solidFill>
                  <a:schemeClr val="bg1"/>
                </a:solidFill>
                <a:latin typeface="Ubuntu" panose="020B0504030602030204" pitchFamily="34" charset="0"/>
              </a:rPr>
              <a:t> next Sprint</a:t>
            </a:r>
          </a:p>
        </p:txBody>
      </p:sp>
    </p:spTree>
    <p:extLst>
      <p:ext uri="{BB962C8B-B14F-4D97-AF65-F5344CB8AC3E}">
        <p14:creationId xmlns:p14="http://schemas.microsoft.com/office/powerpoint/2010/main" val="147556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Product Owner informs the team of the velocity required for </a:t>
            </a:r>
            <a:r>
              <a:rPr lang="nl-NL" sz="4400" dirty="0" err="1">
                <a:solidFill>
                  <a:schemeClr val="bg1"/>
                </a:solidFill>
                <a:latin typeface="Ubuntu" panose="020B0504030602030204" pitchFamily="34" charset="0"/>
              </a:rPr>
              <a:t>the</a:t>
            </a:r>
            <a:r>
              <a:rPr lang="en-NL" sz="4400">
                <a:solidFill>
                  <a:schemeClr val="bg1"/>
                </a:solidFill>
                <a:latin typeface="Ubuntu" panose="020B0504030602030204" pitchFamily="34" charset="0"/>
              </a:rPr>
              <a:t> next Sprint</a:t>
            </a:r>
          </a:p>
        </p:txBody>
      </p:sp>
    </p:spTree>
    <p:extLst>
      <p:ext uri="{BB962C8B-B14F-4D97-AF65-F5344CB8AC3E}">
        <p14:creationId xmlns:p14="http://schemas.microsoft.com/office/powerpoint/2010/main" val="1120653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Adapt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Product Backlog</a:t>
            </a:r>
          </a:p>
        </p:txBody>
      </p:sp>
    </p:spTree>
    <p:extLst>
      <p:ext uri="{BB962C8B-B14F-4D97-AF65-F5344CB8AC3E}">
        <p14:creationId xmlns:p14="http://schemas.microsoft.com/office/powerpoint/2010/main" val="268804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Adapt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Product Backlog</a:t>
            </a:r>
          </a:p>
        </p:txBody>
      </p:sp>
    </p:spTree>
    <p:extLst>
      <p:ext uri="{BB962C8B-B14F-4D97-AF65-F5344CB8AC3E}">
        <p14:creationId xmlns:p14="http://schemas.microsoft.com/office/powerpoint/2010/main" val="2915116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A </a:t>
            </a:r>
            <a:r>
              <a:rPr lang="nl-NL" sz="4400" dirty="0">
                <a:solidFill>
                  <a:schemeClr val="bg1"/>
                </a:solidFill>
                <a:latin typeface="Ubuntu" panose="020B0504030602030204" pitchFamily="34" charset="0"/>
              </a:rPr>
              <a:t>d</a:t>
            </a:r>
            <a:r>
              <a:rPr lang="en-NL" sz="4400">
                <a:solidFill>
                  <a:schemeClr val="bg1"/>
                </a:solidFill>
                <a:latin typeface="Ubuntu" panose="020B0504030602030204" pitchFamily="34" charset="0"/>
              </a:rPr>
              <a:t>aily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tatus </a:t>
            </a:r>
            <a:r>
              <a:rPr lang="nl-NL" sz="4400" dirty="0">
                <a:solidFill>
                  <a:schemeClr val="bg1"/>
                </a:solidFill>
                <a:latin typeface="Ubuntu" panose="020B0504030602030204" pitchFamily="34" charset="0"/>
              </a:rPr>
              <a:t>m</a:t>
            </a:r>
            <a:r>
              <a:rPr lang="en-NL" sz="4400">
                <a:solidFill>
                  <a:schemeClr val="bg1"/>
                </a:solidFill>
                <a:latin typeface="Ubuntu" panose="020B0504030602030204" pitchFamily="34" charset="0"/>
              </a:rPr>
              <a:t>eeting with the Scrum M</a:t>
            </a:r>
            <a:r>
              <a:rPr lang="en-GB" sz="4400" dirty="0">
                <a:solidFill>
                  <a:schemeClr val="bg1"/>
                </a:solidFill>
                <a:latin typeface="Ubuntu" panose="020B0504030602030204" pitchFamily="34" charset="0"/>
              </a:rPr>
              <a:t>a</a:t>
            </a:r>
            <a:r>
              <a:rPr lang="en-NL" sz="4400">
                <a:solidFill>
                  <a:schemeClr val="bg1"/>
                </a:solidFill>
                <a:latin typeface="Ubuntu" panose="020B0504030602030204" pitchFamily="34" charset="0"/>
              </a:rPr>
              <a:t>ster as chairperson</a:t>
            </a:r>
          </a:p>
        </p:txBody>
      </p:sp>
    </p:spTree>
    <p:extLst>
      <p:ext uri="{BB962C8B-B14F-4D97-AF65-F5344CB8AC3E}">
        <p14:creationId xmlns:p14="http://schemas.microsoft.com/office/powerpoint/2010/main" val="429192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A </a:t>
            </a:r>
            <a:r>
              <a:rPr lang="nl-NL" sz="4400" dirty="0">
                <a:solidFill>
                  <a:schemeClr val="bg1"/>
                </a:solidFill>
                <a:latin typeface="Ubuntu" panose="020B0504030602030204" pitchFamily="34" charset="0"/>
              </a:rPr>
              <a:t>d</a:t>
            </a:r>
            <a:r>
              <a:rPr lang="en-NL" sz="4400">
                <a:solidFill>
                  <a:schemeClr val="bg1"/>
                </a:solidFill>
                <a:latin typeface="Ubuntu" panose="020B0504030602030204" pitchFamily="34" charset="0"/>
              </a:rPr>
              <a:t>aily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tatus </a:t>
            </a:r>
            <a:r>
              <a:rPr lang="nl-NL" sz="4400" dirty="0">
                <a:solidFill>
                  <a:schemeClr val="bg1"/>
                </a:solidFill>
                <a:latin typeface="Ubuntu" panose="020B0504030602030204" pitchFamily="34" charset="0"/>
              </a:rPr>
              <a:t>m</a:t>
            </a:r>
            <a:r>
              <a:rPr lang="en-NL" sz="4400">
                <a:solidFill>
                  <a:schemeClr val="bg1"/>
                </a:solidFill>
                <a:latin typeface="Ubuntu" panose="020B0504030602030204" pitchFamily="34" charset="0"/>
              </a:rPr>
              <a:t>eeting with the Scrum M</a:t>
            </a:r>
            <a:r>
              <a:rPr lang="en-GB" sz="4400" dirty="0">
                <a:solidFill>
                  <a:schemeClr val="bg1"/>
                </a:solidFill>
                <a:latin typeface="Ubuntu" panose="020B0504030602030204" pitchFamily="34" charset="0"/>
              </a:rPr>
              <a:t>a</a:t>
            </a:r>
            <a:r>
              <a:rPr lang="en-NL" sz="4400">
                <a:solidFill>
                  <a:schemeClr val="bg1"/>
                </a:solidFill>
                <a:latin typeface="Ubuntu" panose="020B0504030602030204" pitchFamily="34" charset="0"/>
              </a:rPr>
              <a:t>ster as chairperson</a:t>
            </a:r>
          </a:p>
        </p:txBody>
      </p:sp>
    </p:spTree>
    <p:extLst>
      <p:ext uri="{BB962C8B-B14F-4D97-AF65-F5344CB8AC3E}">
        <p14:creationId xmlns:p14="http://schemas.microsoft.com/office/powerpoint/2010/main" val="3841030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Inspect how the Sprint went with regards to people and</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relationships</a:t>
            </a:r>
          </a:p>
        </p:txBody>
      </p:sp>
    </p:spTree>
    <p:extLst>
      <p:ext uri="{BB962C8B-B14F-4D97-AF65-F5344CB8AC3E}">
        <p14:creationId xmlns:p14="http://schemas.microsoft.com/office/powerpoint/2010/main" val="181170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033A17C-552A-607D-3CD0-85DA9D75B3CF}"/>
              </a:ext>
            </a:extLst>
          </p:cNvPr>
          <p:cNvSpPr>
            <a:spLocks noGrp="1"/>
          </p:cNvSpPr>
          <p:nvPr>
            <p:ph type="body" sz="quarter" idx="13"/>
          </p:nvPr>
        </p:nvSpPr>
        <p:spPr/>
        <p:txBody>
          <a:bodyPr/>
          <a:lstStyle/>
          <a:p>
            <a:r>
              <a:rPr lang="nl-NL" dirty="0"/>
              <a:t>Sprint </a:t>
            </a:r>
          </a:p>
          <a:p>
            <a:r>
              <a:rPr lang="nl-NL" dirty="0"/>
              <a:t>planning</a:t>
            </a:r>
          </a:p>
        </p:txBody>
      </p:sp>
      <p:sp>
        <p:nvSpPr>
          <p:cNvPr id="3" name="TextBox 1">
            <a:extLst>
              <a:ext uri="{FF2B5EF4-FFF2-40B4-BE49-F238E27FC236}">
                <a16:creationId xmlns:a16="http://schemas.microsoft.com/office/drawing/2014/main" id="{126E97B9-8C88-1284-9F0E-F0501231F14B}"/>
              </a:ext>
            </a:extLst>
          </p:cNvPr>
          <p:cNvSpPr txBox="1"/>
          <p:nvPr/>
        </p:nvSpPr>
        <p:spPr>
          <a:xfrm>
            <a:off x="2882569" y="4424857"/>
            <a:ext cx="2024721"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max. 8 hours</a:t>
            </a:r>
          </a:p>
          <a:p>
            <a:pPr algn="ctr"/>
            <a:r>
              <a:rPr lang="en-GB" sz="1200" b="1" dirty="0">
                <a:latin typeface="Ubuntu" panose="020B0504030602030204" pitchFamily="34" charset="0"/>
              </a:rPr>
              <a:t>Attended by: </a:t>
            </a:r>
            <a:r>
              <a:rPr lang="en-GB" sz="1200" dirty="0">
                <a:latin typeface="Ubuntu" panose="020B0504030602030204" pitchFamily="34" charset="0"/>
              </a:rPr>
              <a:t>Scrum Team</a:t>
            </a:r>
            <a:endParaRPr lang="en-NL" sz="1200" dirty="0">
              <a:latin typeface="Ubuntu" panose="020B0504030602030204" pitchFamily="34" charset="0"/>
            </a:endParaRPr>
          </a:p>
        </p:txBody>
      </p:sp>
    </p:spTree>
    <p:extLst>
      <p:ext uri="{BB962C8B-B14F-4D97-AF65-F5344CB8AC3E}">
        <p14:creationId xmlns:p14="http://schemas.microsoft.com/office/powerpoint/2010/main" val="2835454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Inspect how the Sprint went with regards to people and relationships</a:t>
            </a:r>
          </a:p>
        </p:txBody>
      </p:sp>
    </p:spTree>
    <p:extLst>
      <p:ext uri="{BB962C8B-B14F-4D97-AF65-F5344CB8AC3E}">
        <p14:creationId xmlns:p14="http://schemas.microsoft.com/office/powerpoint/2010/main" val="449929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Developers inspect their progress towards the Sprint Goal</a:t>
            </a:r>
          </a:p>
        </p:txBody>
      </p:sp>
    </p:spTree>
    <p:extLst>
      <p:ext uri="{BB962C8B-B14F-4D97-AF65-F5344CB8AC3E}">
        <p14:creationId xmlns:p14="http://schemas.microsoft.com/office/powerpoint/2010/main" val="2680390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Developers inspect their progress towards the Sprint Goal</a:t>
            </a:r>
          </a:p>
        </p:txBody>
      </p:sp>
    </p:spTree>
    <p:extLst>
      <p:ext uri="{BB962C8B-B14F-4D97-AF65-F5344CB8AC3E}">
        <p14:creationId xmlns:p14="http://schemas.microsoft.com/office/powerpoint/2010/main" val="3859706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The Scrum Team</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inspects itself</a:t>
            </a:r>
          </a:p>
        </p:txBody>
      </p:sp>
    </p:spTree>
    <p:extLst>
      <p:ext uri="{BB962C8B-B14F-4D97-AF65-F5344CB8AC3E}">
        <p14:creationId xmlns:p14="http://schemas.microsoft.com/office/powerpoint/2010/main" val="2134458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The Scrum Team</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inspects itself</a:t>
            </a:r>
          </a:p>
        </p:txBody>
      </p:sp>
    </p:spTree>
    <p:extLst>
      <p:ext uri="{BB962C8B-B14F-4D97-AF65-F5344CB8AC3E}">
        <p14:creationId xmlns:p14="http://schemas.microsoft.com/office/powerpoint/2010/main" val="4159814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teering </a:t>
            </a:r>
            <a:r>
              <a:rPr lang="nl-NL" sz="4400" dirty="0"/>
              <a:t>c</a:t>
            </a:r>
            <a:r>
              <a:rPr lang="en-NL" sz="4400">
                <a:solidFill>
                  <a:schemeClr val="bg1"/>
                </a:solidFill>
                <a:latin typeface="Ubuntu" panose="020B0504030602030204" pitchFamily="34" charset="0"/>
              </a:rPr>
              <a:t>ommittee decides what to do next</a:t>
            </a:r>
          </a:p>
        </p:txBody>
      </p:sp>
    </p:spTree>
    <p:extLst>
      <p:ext uri="{BB962C8B-B14F-4D97-AF65-F5344CB8AC3E}">
        <p14:creationId xmlns:p14="http://schemas.microsoft.com/office/powerpoint/2010/main" val="1617318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teering </a:t>
            </a:r>
            <a:r>
              <a:rPr lang="nl-NL" sz="4400" dirty="0"/>
              <a:t>c</a:t>
            </a:r>
            <a:r>
              <a:rPr lang="en-NL" sz="4400">
                <a:solidFill>
                  <a:schemeClr val="bg1"/>
                </a:solidFill>
                <a:latin typeface="Ubuntu" panose="020B0504030602030204" pitchFamily="34" charset="0"/>
              </a:rPr>
              <a:t>ommittee decides what to do next</a:t>
            </a:r>
          </a:p>
        </p:txBody>
      </p:sp>
    </p:spTree>
    <p:extLst>
      <p:ext uri="{BB962C8B-B14F-4D97-AF65-F5344CB8AC3E}">
        <p14:creationId xmlns:p14="http://schemas.microsoft.com/office/powerpoint/2010/main" val="1150153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takeholders applaud the Developers for their hard work</a:t>
            </a:r>
          </a:p>
        </p:txBody>
      </p:sp>
    </p:spTree>
    <p:extLst>
      <p:ext uri="{BB962C8B-B14F-4D97-AF65-F5344CB8AC3E}">
        <p14:creationId xmlns:p14="http://schemas.microsoft.com/office/powerpoint/2010/main" val="1672928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a:t>
            </a:r>
            <a:r>
              <a:rPr lang="nl-NL"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takeholders applaud the Developers for their hard work</a:t>
            </a:r>
          </a:p>
        </p:txBody>
      </p:sp>
    </p:spTree>
    <p:extLst>
      <p:ext uri="{BB962C8B-B14F-4D97-AF65-F5344CB8AC3E}">
        <p14:creationId xmlns:p14="http://schemas.microsoft.com/office/powerpoint/2010/main" val="4177171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Figure out how to make the next Sprint more enjoyable</a:t>
            </a:r>
          </a:p>
        </p:txBody>
      </p:sp>
    </p:spTree>
    <p:extLst>
      <p:ext uri="{BB962C8B-B14F-4D97-AF65-F5344CB8AC3E}">
        <p14:creationId xmlns:p14="http://schemas.microsoft.com/office/powerpoint/2010/main" val="319434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13BE564-0CE9-B62D-659E-91BD69227B46}"/>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12410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Figure out how to make the next Sprint more enjoyable</a:t>
            </a:r>
          </a:p>
        </p:txBody>
      </p:sp>
    </p:spTree>
    <p:extLst>
      <p:ext uri="{BB962C8B-B14F-4D97-AF65-F5344CB8AC3E}">
        <p14:creationId xmlns:p14="http://schemas.microsoft.com/office/powerpoint/2010/main" val="2313901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Developers promote the Increment to stakeholders</a:t>
            </a:r>
          </a:p>
        </p:txBody>
      </p:sp>
    </p:spTree>
    <p:extLst>
      <p:ext uri="{BB962C8B-B14F-4D97-AF65-F5344CB8AC3E}">
        <p14:creationId xmlns:p14="http://schemas.microsoft.com/office/powerpoint/2010/main" val="537570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The Developers promote the Increment to stakeholders</a:t>
            </a:r>
          </a:p>
        </p:txBody>
      </p:sp>
    </p:spTree>
    <p:extLst>
      <p:ext uri="{BB962C8B-B14F-4D97-AF65-F5344CB8AC3E}">
        <p14:creationId xmlns:p14="http://schemas.microsoft.com/office/powerpoint/2010/main" val="912918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Inspect the Increment</a:t>
            </a:r>
          </a:p>
        </p:txBody>
      </p:sp>
    </p:spTree>
    <p:extLst>
      <p:ext uri="{BB962C8B-B14F-4D97-AF65-F5344CB8AC3E}">
        <p14:creationId xmlns:p14="http://schemas.microsoft.com/office/powerpoint/2010/main" val="4255847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Inspect the Increment</a:t>
            </a:r>
          </a:p>
        </p:txBody>
      </p:sp>
    </p:spTree>
    <p:extLst>
      <p:ext uri="{BB962C8B-B14F-4D97-AF65-F5344CB8AC3E}">
        <p14:creationId xmlns:p14="http://schemas.microsoft.com/office/powerpoint/2010/main" val="1899648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Create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Sprint Backlog</a:t>
            </a:r>
          </a:p>
        </p:txBody>
      </p:sp>
    </p:spTree>
    <p:extLst>
      <p:ext uri="{BB962C8B-B14F-4D97-AF65-F5344CB8AC3E}">
        <p14:creationId xmlns:p14="http://schemas.microsoft.com/office/powerpoint/2010/main" val="4142721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Create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Sprint Backlog</a:t>
            </a:r>
          </a:p>
        </p:txBody>
      </p:sp>
    </p:spTree>
    <p:extLst>
      <p:ext uri="{BB962C8B-B14F-4D97-AF65-F5344CB8AC3E}">
        <p14:creationId xmlns:p14="http://schemas.microsoft.com/office/powerpoint/2010/main" val="4006376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Adapt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Product Backlog</a:t>
            </a:r>
          </a:p>
        </p:txBody>
      </p:sp>
    </p:spTree>
    <p:extLst>
      <p:ext uri="{BB962C8B-B14F-4D97-AF65-F5344CB8AC3E}">
        <p14:creationId xmlns:p14="http://schemas.microsoft.com/office/powerpoint/2010/main" val="3823812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pPr algn="ctr"/>
            <a:r>
              <a:rPr lang="en-NL" sz="4400">
                <a:solidFill>
                  <a:schemeClr val="bg1"/>
                </a:solidFill>
                <a:latin typeface="Ubuntu" panose="020B0504030602030204" pitchFamily="34" charset="0"/>
              </a:rPr>
              <a:t>Adapt the </a:t>
            </a:r>
            <a:r>
              <a:rPr lang="nl-NL" sz="4400" dirty="0">
                <a:solidFill>
                  <a:schemeClr val="bg1"/>
                </a:solidFill>
                <a:latin typeface="Ubuntu" panose="020B0504030602030204" pitchFamily="34" charset="0"/>
              </a:rPr>
              <a:t>           </a:t>
            </a:r>
            <a:r>
              <a:rPr lang="en-NL" sz="4400">
                <a:solidFill>
                  <a:schemeClr val="bg1"/>
                </a:solidFill>
                <a:latin typeface="Ubuntu" panose="020B0504030602030204" pitchFamily="34" charset="0"/>
              </a:rPr>
              <a:t>Product Backlog</a:t>
            </a:r>
          </a:p>
        </p:txBody>
      </p:sp>
    </p:spTree>
    <p:extLst>
      <p:ext uri="{BB962C8B-B14F-4D97-AF65-F5344CB8AC3E}">
        <p14:creationId xmlns:p14="http://schemas.microsoft.com/office/powerpoint/2010/main" val="3671533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Contains the Sprint Planning, Daily Scrums, development work, Sprint Review and Sprint Retrospective</a:t>
            </a:r>
          </a:p>
        </p:txBody>
      </p:sp>
    </p:spTree>
    <p:extLst>
      <p:ext uri="{BB962C8B-B14F-4D97-AF65-F5344CB8AC3E}">
        <p14:creationId xmlns:p14="http://schemas.microsoft.com/office/powerpoint/2010/main" val="134149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FEC6C00-ED05-084F-A35A-113DC4E25EB8}"/>
              </a:ext>
            </a:extLst>
          </p:cNvPr>
          <p:cNvSpPr>
            <a:spLocks noGrp="1"/>
          </p:cNvSpPr>
          <p:nvPr>
            <p:ph type="body" sz="quarter" idx="13"/>
          </p:nvPr>
        </p:nvSpPr>
        <p:spPr/>
        <p:txBody>
          <a:bodyPr/>
          <a:lstStyle/>
          <a:p>
            <a:r>
              <a:rPr lang="nl-NL" dirty="0"/>
              <a:t>Daily </a:t>
            </a:r>
          </a:p>
          <a:p>
            <a:r>
              <a:rPr lang="nl-NL" dirty="0"/>
              <a:t>Scrum</a:t>
            </a:r>
          </a:p>
        </p:txBody>
      </p:sp>
      <p:sp>
        <p:nvSpPr>
          <p:cNvPr id="3" name="TextBox 1">
            <a:extLst>
              <a:ext uri="{FF2B5EF4-FFF2-40B4-BE49-F238E27FC236}">
                <a16:creationId xmlns:a16="http://schemas.microsoft.com/office/drawing/2014/main" id="{78353556-BD86-468B-8C05-1CDB80BEE68F}"/>
              </a:ext>
            </a:extLst>
          </p:cNvPr>
          <p:cNvSpPr txBox="1"/>
          <p:nvPr/>
        </p:nvSpPr>
        <p:spPr>
          <a:xfrm>
            <a:off x="2882569" y="4424857"/>
            <a:ext cx="2024721"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max. 15 minutes</a:t>
            </a:r>
          </a:p>
          <a:p>
            <a:pPr algn="ctr"/>
            <a:r>
              <a:rPr lang="en-GB" sz="1200" b="1" dirty="0">
                <a:latin typeface="Ubuntu" panose="020B0504030602030204" pitchFamily="34" charset="0"/>
              </a:rPr>
              <a:t>Attended by: </a:t>
            </a:r>
            <a:r>
              <a:rPr lang="en-GB" sz="1200" dirty="0">
                <a:latin typeface="Ubuntu" panose="020B0504030602030204" pitchFamily="34" charset="0"/>
              </a:rPr>
              <a:t>Developers</a:t>
            </a:r>
            <a:endParaRPr lang="en-NL" sz="1200" dirty="0">
              <a:latin typeface="Ubuntu" panose="020B0504030602030204" pitchFamily="34" charset="0"/>
            </a:endParaRPr>
          </a:p>
        </p:txBody>
      </p:sp>
    </p:spTree>
    <p:extLst>
      <p:ext uri="{BB962C8B-B14F-4D97-AF65-F5344CB8AC3E}">
        <p14:creationId xmlns:p14="http://schemas.microsoft.com/office/powerpoint/2010/main" val="4194195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Contain</a:t>
            </a:r>
            <a:r>
              <a:rPr lang="nl-NL" sz="4400" dirty="0">
                <a:solidFill>
                  <a:schemeClr val="bg1"/>
                </a:solidFill>
                <a:latin typeface="Ubuntu" panose="020B0504030602030204" pitchFamily="34" charset="0"/>
              </a:rPr>
              <a:t>s </a:t>
            </a:r>
            <a:r>
              <a:rPr lang="nl-NL" sz="4400" dirty="0" err="1">
                <a:solidFill>
                  <a:schemeClr val="bg1"/>
                </a:solidFill>
                <a:latin typeface="Ubuntu" panose="020B0504030602030204" pitchFamily="34" charset="0"/>
              </a:rPr>
              <a:t>the</a:t>
            </a:r>
            <a:r>
              <a:rPr lang="en-NL" sz="4400">
                <a:solidFill>
                  <a:schemeClr val="bg1"/>
                </a:solidFill>
                <a:latin typeface="Ubuntu" panose="020B0504030602030204" pitchFamily="34" charset="0"/>
              </a:rPr>
              <a:t> Sprint Planning, Daily Scrums, development work, Sprint Review and Sprint Retrospective</a:t>
            </a:r>
          </a:p>
        </p:txBody>
      </p:sp>
    </p:spTree>
    <p:extLst>
      <p:ext uri="{BB962C8B-B14F-4D97-AF65-F5344CB8AC3E}">
        <p14:creationId xmlns:p14="http://schemas.microsoft.com/office/powerpoint/2010/main" val="2561953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Get</a:t>
            </a:r>
            <a:r>
              <a:rPr lang="en-GB"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 cancelled if the Sprint Goal becomes obsolete</a:t>
            </a:r>
          </a:p>
        </p:txBody>
      </p:sp>
    </p:spTree>
    <p:extLst>
      <p:ext uri="{BB962C8B-B14F-4D97-AF65-F5344CB8AC3E}">
        <p14:creationId xmlns:p14="http://schemas.microsoft.com/office/powerpoint/2010/main" val="703353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Get</a:t>
            </a:r>
            <a:r>
              <a:rPr lang="en-GB" sz="4400" dirty="0">
                <a:solidFill>
                  <a:schemeClr val="bg1"/>
                </a:solidFill>
                <a:latin typeface="Ubuntu" panose="020B0504030602030204" pitchFamily="34" charset="0"/>
              </a:rPr>
              <a:t>s</a:t>
            </a:r>
            <a:r>
              <a:rPr lang="en-NL" sz="4400">
                <a:solidFill>
                  <a:schemeClr val="bg1"/>
                </a:solidFill>
                <a:latin typeface="Ubuntu" panose="020B0504030602030204" pitchFamily="34" charset="0"/>
              </a:rPr>
              <a:t> cancelled if the Sprint Goal becomes obsolete</a:t>
            </a:r>
          </a:p>
        </p:txBody>
      </p:sp>
    </p:spTree>
    <p:extLst>
      <p:ext uri="{BB962C8B-B14F-4D97-AF65-F5344CB8AC3E}">
        <p14:creationId xmlns:p14="http://schemas.microsoft.com/office/powerpoint/2010/main" val="31392829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May be considered a project with no more than a one-month horizon</a:t>
            </a:r>
          </a:p>
        </p:txBody>
      </p:sp>
    </p:spTree>
    <p:extLst>
      <p:ext uri="{BB962C8B-B14F-4D97-AF65-F5344CB8AC3E}">
        <p14:creationId xmlns:p14="http://schemas.microsoft.com/office/powerpoint/2010/main" val="2496121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932E16-EDE4-28F7-C88E-72FA1C8ABF75}"/>
              </a:ext>
            </a:extLst>
          </p:cNvPr>
          <p:cNvSpPr>
            <a:spLocks noGrp="1"/>
          </p:cNvSpPr>
          <p:nvPr>
            <p:ph type="body" sz="quarter" idx="12"/>
          </p:nvPr>
        </p:nvSpPr>
        <p:spPr/>
        <p:txBody>
          <a:bodyPr/>
          <a:lstStyle/>
          <a:p>
            <a:r>
              <a:rPr lang="en-NL" sz="4400">
                <a:solidFill>
                  <a:schemeClr val="bg1"/>
                </a:solidFill>
                <a:latin typeface="Ubuntu" panose="020B0504030602030204" pitchFamily="34" charset="0"/>
              </a:rPr>
              <a:t>May be considered a project with no more than a one-month horizon</a:t>
            </a:r>
          </a:p>
        </p:txBody>
      </p:sp>
    </p:spTree>
    <p:extLst>
      <p:ext uri="{BB962C8B-B14F-4D97-AF65-F5344CB8AC3E}">
        <p14:creationId xmlns:p14="http://schemas.microsoft.com/office/powerpoint/2010/main" val="94559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12D7A6D-66A6-7A95-3BE4-942448773D16}"/>
              </a:ext>
            </a:extLst>
          </p:cNvPr>
          <p:cNvSpPr>
            <a:spLocks noGrp="1"/>
          </p:cNvSpPr>
          <p:nvPr>
            <p:ph type="body" sz="quarter" idx="12"/>
          </p:nvPr>
        </p:nvSpPr>
        <p:spPr/>
        <p:txBody>
          <a:bodyPr/>
          <a:lstStyle/>
          <a:p>
            <a:r>
              <a:rPr lang="en-GB" sz="4400" dirty="0">
                <a:solidFill>
                  <a:schemeClr val="bg1"/>
                </a:solidFill>
              </a:rPr>
              <a:t>A timebox of one month or less during which a ‘Done</a:t>
            </a:r>
            <a:r>
              <a:rPr lang="en-GB" sz="4400" dirty="0"/>
              <a:t>’</a:t>
            </a:r>
            <a:r>
              <a:rPr lang="en-GB" sz="4400" dirty="0">
                <a:solidFill>
                  <a:schemeClr val="bg1"/>
                </a:solidFill>
              </a:rPr>
              <a:t>, useable, and potentially releasable Increment is created</a:t>
            </a:r>
            <a:endParaRPr lang="en-NL" sz="4400">
              <a:solidFill>
                <a:schemeClr val="bg1"/>
              </a:solidFill>
              <a:latin typeface="Ubuntu" panose="020B0504030602030204" pitchFamily="34" charset="0"/>
            </a:endParaRPr>
          </a:p>
        </p:txBody>
      </p:sp>
    </p:spTree>
    <p:extLst>
      <p:ext uri="{BB962C8B-B14F-4D97-AF65-F5344CB8AC3E}">
        <p14:creationId xmlns:p14="http://schemas.microsoft.com/office/powerpoint/2010/main" val="2540101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1">
            <a:extLst>
              <a:ext uri="{FF2B5EF4-FFF2-40B4-BE49-F238E27FC236}">
                <a16:creationId xmlns:a16="http://schemas.microsoft.com/office/drawing/2014/main" id="{D3DDC29A-7A6F-C0D8-2926-0B3DA1212674}"/>
              </a:ext>
            </a:extLst>
          </p:cNvPr>
          <p:cNvSpPr>
            <a:spLocks noGrp="1"/>
          </p:cNvSpPr>
          <p:nvPr>
            <p:ph type="body" sz="quarter" idx="12"/>
          </p:nvPr>
        </p:nvSpPr>
        <p:spPr/>
        <p:txBody>
          <a:bodyPr/>
          <a:lstStyle/>
          <a:p>
            <a:r>
              <a:rPr lang="en-GB" sz="4400" dirty="0">
                <a:solidFill>
                  <a:schemeClr val="bg1"/>
                </a:solidFill>
              </a:rPr>
              <a:t>A timebox of one month or less during which a ‘Done</a:t>
            </a:r>
            <a:r>
              <a:rPr lang="en-GB" sz="4400" dirty="0"/>
              <a:t>’</a:t>
            </a:r>
            <a:r>
              <a:rPr lang="en-GB" sz="4400" dirty="0">
                <a:solidFill>
                  <a:schemeClr val="bg1"/>
                </a:solidFill>
              </a:rPr>
              <a:t>, useable, and potentially releasable Increment is created</a:t>
            </a:r>
            <a:endParaRPr lang="en-NL" sz="4400">
              <a:solidFill>
                <a:schemeClr val="bg1"/>
              </a:solidFill>
              <a:latin typeface="Ubuntu" panose="020B0504030602030204" pitchFamily="34" charset="0"/>
            </a:endParaRPr>
          </a:p>
        </p:txBody>
      </p:sp>
    </p:spTree>
    <p:extLst>
      <p:ext uri="{BB962C8B-B14F-4D97-AF65-F5344CB8AC3E}">
        <p14:creationId xmlns:p14="http://schemas.microsoft.com/office/powerpoint/2010/main" val="306054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5C12818-370A-DAB8-967F-A1533BDEF017}"/>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28070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14ACFA2-25C1-5D7A-00AE-D3B5C6F74D70}"/>
              </a:ext>
            </a:extLst>
          </p:cNvPr>
          <p:cNvSpPr>
            <a:spLocks noGrp="1"/>
          </p:cNvSpPr>
          <p:nvPr>
            <p:ph type="body" sz="quarter" idx="13"/>
          </p:nvPr>
        </p:nvSpPr>
        <p:spPr/>
        <p:txBody>
          <a:bodyPr/>
          <a:lstStyle/>
          <a:p>
            <a:r>
              <a:rPr lang="nl-NL" dirty="0"/>
              <a:t>Sprint </a:t>
            </a:r>
          </a:p>
          <a:p>
            <a:r>
              <a:rPr lang="nl-NL" dirty="0"/>
              <a:t>Review</a:t>
            </a:r>
          </a:p>
        </p:txBody>
      </p:sp>
      <p:sp>
        <p:nvSpPr>
          <p:cNvPr id="3" name="TextBox 1">
            <a:extLst>
              <a:ext uri="{FF2B5EF4-FFF2-40B4-BE49-F238E27FC236}">
                <a16:creationId xmlns:a16="http://schemas.microsoft.com/office/drawing/2014/main" id="{CC907E7A-082D-03BC-7F55-408A39F1E777}"/>
              </a:ext>
            </a:extLst>
          </p:cNvPr>
          <p:cNvSpPr txBox="1"/>
          <p:nvPr/>
        </p:nvSpPr>
        <p:spPr>
          <a:xfrm>
            <a:off x="2345150" y="4424857"/>
            <a:ext cx="3099567"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max. 4 hours</a:t>
            </a:r>
          </a:p>
          <a:p>
            <a:pPr algn="ctr"/>
            <a:r>
              <a:rPr lang="en-GB" sz="1200" b="1" dirty="0">
                <a:latin typeface="Ubuntu" panose="020B0504030602030204" pitchFamily="34" charset="0"/>
              </a:rPr>
              <a:t>Attended by: </a:t>
            </a:r>
            <a:r>
              <a:rPr lang="en-GB" sz="1200" dirty="0">
                <a:latin typeface="Ubuntu" panose="020B0504030602030204" pitchFamily="34" charset="0"/>
              </a:rPr>
              <a:t>Scrum Team &amp; stakeholders</a:t>
            </a:r>
            <a:endParaRPr lang="en-NL" sz="1200" dirty="0">
              <a:latin typeface="Ubuntu" panose="020B0504030602030204" pitchFamily="34" charset="0"/>
            </a:endParaRPr>
          </a:p>
        </p:txBody>
      </p:sp>
    </p:spTree>
    <p:extLst>
      <p:ext uri="{BB962C8B-B14F-4D97-AF65-F5344CB8AC3E}">
        <p14:creationId xmlns:p14="http://schemas.microsoft.com/office/powerpoint/2010/main" val="298360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3D8A97DB-E7B0-1630-E6DD-843C00AC4749}"/>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4819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58D00BA-EE57-C584-F114-5540C91C5C01}"/>
              </a:ext>
            </a:extLst>
          </p:cNvPr>
          <p:cNvSpPr>
            <a:spLocks noGrp="1"/>
          </p:cNvSpPr>
          <p:nvPr>
            <p:ph type="body" sz="quarter" idx="13"/>
          </p:nvPr>
        </p:nvSpPr>
        <p:spPr/>
        <p:txBody>
          <a:bodyPr/>
          <a:lstStyle/>
          <a:p>
            <a:r>
              <a:rPr lang="nl-NL" dirty="0"/>
              <a:t>Sprint </a:t>
            </a:r>
            <a:r>
              <a:rPr lang="nl-NL" dirty="0" err="1"/>
              <a:t>Retrospective</a:t>
            </a:r>
            <a:endParaRPr lang="nl-NL" dirty="0"/>
          </a:p>
        </p:txBody>
      </p:sp>
      <p:sp>
        <p:nvSpPr>
          <p:cNvPr id="3" name="TextBox 1">
            <a:extLst>
              <a:ext uri="{FF2B5EF4-FFF2-40B4-BE49-F238E27FC236}">
                <a16:creationId xmlns:a16="http://schemas.microsoft.com/office/drawing/2014/main" id="{6A4A3EC5-6D96-AC43-3BB7-74A09263D2FA}"/>
              </a:ext>
            </a:extLst>
          </p:cNvPr>
          <p:cNvSpPr txBox="1"/>
          <p:nvPr/>
        </p:nvSpPr>
        <p:spPr>
          <a:xfrm>
            <a:off x="2882569" y="4424857"/>
            <a:ext cx="2024721" cy="461665"/>
          </a:xfrm>
          <a:prstGeom prst="rect">
            <a:avLst/>
          </a:prstGeom>
          <a:noFill/>
        </p:spPr>
        <p:txBody>
          <a:bodyPr wrap="none" rtlCol="0">
            <a:spAutoFit/>
          </a:bodyPr>
          <a:lstStyle/>
          <a:p>
            <a:pPr algn="ctr"/>
            <a:r>
              <a:rPr lang="en-GB" sz="1200" b="1" dirty="0">
                <a:latin typeface="Ubuntu" panose="020B0504030602030204" pitchFamily="34" charset="0"/>
              </a:rPr>
              <a:t>Timebox: </a:t>
            </a:r>
            <a:r>
              <a:rPr lang="en-GB" sz="1200" dirty="0">
                <a:latin typeface="Ubuntu" panose="020B0504030602030204" pitchFamily="34" charset="0"/>
              </a:rPr>
              <a:t>max. 3 hours</a:t>
            </a:r>
          </a:p>
          <a:p>
            <a:pPr algn="ctr"/>
            <a:r>
              <a:rPr lang="en-GB" sz="1200" b="1" dirty="0">
                <a:latin typeface="Ubuntu" panose="020B0504030602030204" pitchFamily="34" charset="0"/>
              </a:rPr>
              <a:t>Attended by: </a:t>
            </a:r>
            <a:r>
              <a:rPr lang="en-GB" sz="1200" dirty="0">
                <a:latin typeface="Ubuntu" panose="020B0504030602030204" pitchFamily="34" charset="0"/>
              </a:rPr>
              <a:t>Scrum Team</a:t>
            </a:r>
            <a:endParaRPr lang="en-NL" sz="1200" dirty="0">
              <a:latin typeface="Ubuntu" panose="020B0504030602030204" pitchFamily="34" charset="0"/>
            </a:endParaRPr>
          </a:p>
        </p:txBody>
      </p:sp>
    </p:spTree>
    <p:extLst>
      <p:ext uri="{BB962C8B-B14F-4D97-AF65-F5344CB8AC3E}">
        <p14:creationId xmlns:p14="http://schemas.microsoft.com/office/powerpoint/2010/main" val="2733056607"/>
      </p:ext>
    </p:extLst>
  </p:cSld>
  <p:clrMapOvr>
    <a:masterClrMapping/>
  </p:clrMapOvr>
</p:sld>
</file>

<file path=ppt/theme/theme1.xml><?xml version="1.0" encoding="utf-8"?>
<a:theme xmlns:a="http://schemas.openxmlformats.org/drawingml/2006/main" name="SF Games PPT Theme A5 v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4" id="{BD9FB36D-0057-B944-B950-EF115CF840C4}" vid="{FC20C013-F514-F34C-8C21-627BD2DE82C0}"/>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9</TotalTime>
  <Words>665</Words>
  <Application>Microsoft Macintosh PowerPoint</Application>
  <PresentationFormat>Aangepast</PresentationFormat>
  <Paragraphs>74</Paragraphs>
  <Slides>56</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56</vt:i4>
      </vt:variant>
    </vt:vector>
  </HeadingPairs>
  <TitlesOfParts>
    <vt:vector size="66" baseType="lpstr">
      <vt:lpstr>American Captain</vt:lpstr>
      <vt:lpstr>Arial</vt:lpstr>
      <vt:lpstr>Calibri</vt:lpstr>
      <vt:lpstr>Marvel</vt:lpstr>
      <vt:lpstr>Ubuntu</vt:lpstr>
      <vt:lpstr>Ubuntu Light</vt:lpstr>
      <vt:lpstr>SF Games PPT Theme A5 v2.4</vt:lpstr>
      <vt:lpstr>SF 2023 split</vt:lpstr>
      <vt:lpstr>SF 2023 Full Background</vt:lpstr>
      <vt:lpstr>SF 2023 Full Background w/ name game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5</cp:revision>
  <dcterms:created xsi:type="dcterms:W3CDTF">2023-03-05T13:35:45Z</dcterms:created>
  <dcterms:modified xsi:type="dcterms:W3CDTF">2023-06-23T19:04:18Z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2023-03-05T13:46:16Z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a7d8d53a-f3d2-4153-b137-601c8b4776da</vt:lpwstr>
  </property>
  <property fmtid="{D5CDD505-2E9C-101B-9397-08002B2CF9AE}" pid="8" name="MSIP_Label_d2dc6f62-bb58-4b94-b6ca-9af54699d31b_ContentBits">
    <vt:lpwstr>0</vt:lpwstr>
  </property>
</Properties>
</file>