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Lst>
  <p:notesMasterIdLst>
    <p:notesMasterId r:id="rId3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2" r:id="rId29"/>
    <p:sldId id="281" r:id="rId30"/>
    <p:sldId id="280" r:id="rId31"/>
    <p:sldId id="283" r:id="rId32"/>
    <p:sldId id="284" r:id="rId33"/>
    <p:sldId id="285" r:id="rId34"/>
    <p:sldId id="286" r:id="rId35"/>
    <p:sldId id="287" r:id="rId36"/>
    <p:sldId id="288" r:id="rId37"/>
    <p:sldId id="289" r:id="rId38"/>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53"/>
    <p:restoredTop sz="96159"/>
  </p:normalViewPr>
  <p:slideViewPr>
    <p:cSldViewPr snapToGrid="0">
      <p:cViewPr varScale="1">
        <p:scale>
          <a:sx n="118" d="100"/>
          <a:sy n="118" d="100"/>
        </p:scale>
        <p:origin x="208"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6D483A9-B12B-EC44-8283-D0538A98EA95}" type="datetimeFigureOut">
              <a:rPr lang="nl-NL" smtClean="0"/>
              <a:t>28-07-2023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30C0B05-424A-BC43-9CDD-77462DC86DAF}" type="slidenum">
              <a:rPr lang="nl-NL" smtClean="0"/>
              <a:t>‹nr.›</a:t>
            </a:fld>
            <a:endParaRPr lang="nl-NL"/>
          </a:p>
        </p:txBody>
      </p:sp>
    </p:spTree>
    <p:extLst>
      <p:ext uri="{BB962C8B-B14F-4D97-AF65-F5344CB8AC3E}">
        <p14:creationId xmlns:p14="http://schemas.microsoft.com/office/powerpoint/2010/main" val="3132737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FBCAE6-FE23-1D5D-7F44-512463D5A6B1}"/>
              </a:ext>
            </a:extLst>
          </p:cNvPr>
          <p:cNvSpPr/>
          <p:nvPr/>
        </p:nvSpPr>
        <p:spPr>
          <a:xfrm>
            <a:off x="750943" y="728522"/>
            <a:ext cx="4148228"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2018304"/>
            <a:ext cx="4399897"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Stand-Up </a:t>
            </a:r>
            <a:r>
              <a:rPr lang="nl-NL" sz="9600" dirty="0" err="1">
                <a:solidFill>
                  <a:schemeClr val="bg1"/>
                </a:solidFill>
                <a:latin typeface="American Captain" pitchFamily="2" charset="77"/>
              </a:rPr>
              <a:t>From</a:t>
            </a:r>
            <a:r>
              <a:rPr lang="nl-NL" sz="9600" dirty="0">
                <a:solidFill>
                  <a:schemeClr val="bg1"/>
                </a:solidFill>
                <a:latin typeface="American Captain" pitchFamily="2" charset="77"/>
              </a:rPr>
              <a:t> Hell</a:t>
            </a:r>
            <a:endParaRPr lang="en-NL" sz="9600" dirty="0">
              <a:solidFill>
                <a:schemeClr val="bg1"/>
              </a:solidFill>
              <a:latin typeface="American Captain" pitchFamily="2" charset="77"/>
            </a:endParaRPr>
          </a:p>
          <a:p>
            <a:pPr>
              <a:lnSpc>
                <a:spcPts val="10200"/>
              </a:lnSpc>
            </a:pPr>
            <a:r>
              <a:rPr lang="en-NL" sz="9600" dirty="0">
                <a:solidFill>
                  <a:schemeClr val="bg1"/>
                </a:solidFill>
                <a:latin typeface="American Captain" pitchFamily="2" charset="77"/>
              </a:rPr>
              <a:t>SET YEAH</a:t>
            </a:r>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556415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08299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2.4</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Stand-Up from hell</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3.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20"/>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20"/>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73" r:id="rId16"/>
    <p:sldLayoutId id="2147483774"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8"/>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 id="2147483770" r:id="rId15"/>
    <p:sldLayoutId id="2147483771"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5867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B0BEE44-3DCF-08BE-F49E-CFBD08CB32E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33012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884D9F-8F4D-6452-CC41-AE695F076B71}"/>
              </a:ext>
            </a:extLst>
          </p:cNvPr>
          <p:cNvSpPr>
            <a:spLocks noGrp="1"/>
          </p:cNvSpPr>
          <p:nvPr>
            <p:ph type="body" sz="quarter" idx="12"/>
          </p:nvPr>
        </p:nvSpPr>
        <p:spPr/>
        <p:txBody>
          <a:bodyPr/>
          <a:lstStyle/>
          <a:p>
            <a:pPr algn="l"/>
            <a:r>
              <a:rPr lang="en-GB" sz="2000" b="1" dirty="0"/>
              <a:t>Mr./Mrs. Too-Busy-With-Other-Stuff</a:t>
            </a:r>
          </a:p>
          <a:p>
            <a:pPr algn="l"/>
            <a:r>
              <a:rPr lang="en-GB" sz="2000" dirty="0"/>
              <a:t>You have only recently joined the team. You have to be available for your previous projects too, in case there is something to hand-over or when there is a major escalation. You are an active, sociable person. You are an active member of the Works Council (OR) and the Technology Interest Group. Besides that, you are studying for your Java Certification.</a:t>
            </a:r>
          </a:p>
          <a:p>
            <a:pPr algn="l"/>
            <a:r>
              <a:rPr lang="en-GB" sz="2000" i="1" dirty="0"/>
              <a:t>When it’s your turn, tell in detail about all the meetings you have attended yesterday. Therefore, you were not able to do anything for this project.  Today, you won’t be able to do anything either, because your previous project needs to deliver next week and they really need your help.</a:t>
            </a:r>
          </a:p>
        </p:txBody>
      </p:sp>
    </p:spTree>
    <p:extLst>
      <p:ext uri="{BB962C8B-B14F-4D97-AF65-F5344CB8AC3E}">
        <p14:creationId xmlns:p14="http://schemas.microsoft.com/office/powerpoint/2010/main" val="106468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B0BEE44-3DCF-08BE-F49E-CFBD08CB32E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374966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884D9F-8F4D-6452-CC41-AE695F076B71}"/>
              </a:ext>
            </a:extLst>
          </p:cNvPr>
          <p:cNvSpPr>
            <a:spLocks noGrp="1"/>
          </p:cNvSpPr>
          <p:nvPr>
            <p:ph type="body" sz="quarter" idx="12"/>
          </p:nvPr>
        </p:nvSpPr>
        <p:spPr/>
        <p:txBody>
          <a:bodyPr/>
          <a:lstStyle/>
          <a:p>
            <a:pPr algn="l"/>
            <a:r>
              <a:rPr lang="en-GB" sz="2000" b="1" dirty="0"/>
              <a:t>Mr./Mrs. Know-It-All</a:t>
            </a:r>
          </a:p>
          <a:p>
            <a:pPr algn="l"/>
            <a:r>
              <a:rPr lang="en-GB" sz="2000" dirty="0"/>
              <a:t>You are the geek of the team and you like to show off you knowledge.  You are convinced that you are smarter than everybody else. You know the best solutions, the best way to program, et cetera. You correct people and try to impose your solutions.</a:t>
            </a:r>
          </a:p>
          <a:p>
            <a:pPr algn="l"/>
            <a:r>
              <a:rPr lang="en-GB" sz="2000" i="1" dirty="0"/>
              <a:t>During the stand-up, react to a person and get into technical details. Like ‘You say you finished this task. But are you sure you considered…’.</a:t>
            </a:r>
          </a:p>
          <a:p>
            <a:pPr algn="l"/>
            <a:r>
              <a:rPr lang="en-GB" sz="2000" i="1" dirty="0"/>
              <a:t>When it’s your turn, boast about everything you have achieved yesterday. Say things like: ‘I solved that technical problem no one could figure out last week.’ and  ‘Today I will take a look at the code that […] wrote two days ago because it was crap the last time I looked at it.’.</a:t>
            </a:r>
          </a:p>
        </p:txBody>
      </p:sp>
    </p:spTree>
    <p:extLst>
      <p:ext uri="{BB962C8B-B14F-4D97-AF65-F5344CB8AC3E}">
        <p14:creationId xmlns:p14="http://schemas.microsoft.com/office/powerpoint/2010/main" val="4245310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B0BEE44-3DCF-08BE-F49E-CFBD08CB32E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778150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884D9F-8F4D-6452-CC41-AE695F076B71}"/>
              </a:ext>
            </a:extLst>
          </p:cNvPr>
          <p:cNvSpPr>
            <a:spLocks noGrp="1"/>
          </p:cNvSpPr>
          <p:nvPr>
            <p:ph type="body" sz="quarter" idx="12"/>
          </p:nvPr>
        </p:nvSpPr>
        <p:spPr/>
        <p:txBody>
          <a:bodyPr/>
          <a:lstStyle/>
          <a:p>
            <a:pPr algn="l"/>
            <a:r>
              <a:rPr lang="en-GB" sz="2000" b="1" dirty="0"/>
              <a:t>Mr./Mrs. Not-Involved</a:t>
            </a:r>
          </a:p>
          <a:p>
            <a:pPr algn="l"/>
            <a:r>
              <a:rPr lang="en-GB" sz="2000" dirty="0"/>
              <a:t>This is your last month on the project. You have been offered a far more interesting job in the company. You are very eager to start your new assignment, but management has asked you to stay for another month to transfer knowledge.</a:t>
            </a:r>
          </a:p>
          <a:p>
            <a:pPr algn="l"/>
            <a:r>
              <a:rPr lang="en-GB" sz="2000" i="1" dirty="0"/>
              <a:t>During the stand-up, start talking to your neighbour about yesterday’s football game. When it’s your turn (or halfway the stand-up), look at your watch and say: ‘Guys, I really have to go now, I have an important meeting with my manager. I’m sorry.’. Then immediately leave.</a:t>
            </a:r>
          </a:p>
        </p:txBody>
      </p:sp>
    </p:spTree>
    <p:extLst>
      <p:ext uri="{BB962C8B-B14F-4D97-AF65-F5344CB8AC3E}">
        <p14:creationId xmlns:p14="http://schemas.microsoft.com/office/powerpoint/2010/main" val="1875321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B0BEE44-3DCF-08BE-F49E-CFBD08CB32E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9110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884D9F-8F4D-6452-CC41-AE695F076B71}"/>
              </a:ext>
            </a:extLst>
          </p:cNvPr>
          <p:cNvSpPr>
            <a:spLocks noGrp="1"/>
          </p:cNvSpPr>
          <p:nvPr>
            <p:ph type="body" sz="quarter" idx="12"/>
          </p:nvPr>
        </p:nvSpPr>
        <p:spPr/>
        <p:txBody>
          <a:bodyPr/>
          <a:lstStyle/>
          <a:p>
            <a:pPr algn="l"/>
            <a:r>
              <a:rPr lang="en-GB" sz="2000" b="1" dirty="0"/>
              <a:t>Mr./Mrs. Exhausted</a:t>
            </a:r>
          </a:p>
          <a:p>
            <a:pPr algn="l"/>
            <a:r>
              <a:rPr lang="en-GB" sz="2000" dirty="0"/>
              <a:t>You are the tester on this team. In the first week of the Sprint you had little to do, but now all the user stories seem to be finished at the same time. The amount of stories in the ‘To Test’ column is overwhelming.  You have been working three nights in a row now, all by yourself. You are tired, stressed and frustrated.</a:t>
            </a:r>
          </a:p>
          <a:p>
            <a:pPr algn="l"/>
            <a:r>
              <a:rPr lang="en-GB" sz="2000" i="1" dirty="0"/>
              <a:t>At the stand-up, you look sleepy and unhappy. When it’s your turn, you are full of emotion. You have to do all this work, no one is helping you, and it’s the developers’ fault. You can choose how to act: you start to complain, whine and cry or you get very angry and yell at the team.</a:t>
            </a:r>
          </a:p>
        </p:txBody>
      </p:sp>
    </p:spTree>
    <p:extLst>
      <p:ext uri="{BB962C8B-B14F-4D97-AF65-F5344CB8AC3E}">
        <p14:creationId xmlns:p14="http://schemas.microsoft.com/office/powerpoint/2010/main" val="2802232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B0BEE44-3DCF-08BE-F49E-CFBD08CB32E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963678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884D9F-8F4D-6452-CC41-AE695F076B71}"/>
              </a:ext>
            </a:extLst>
          </p:cNvPr>
          <p:cNvSpPr>
            <a:spLocks noGrp="1"/>
          </p:cNvSpPr>
          <p:nvPr>
            <p:ph type="body" sz="quarter" idx="12"/>
          </p:nvPr>
        </p:nvSpPr>
        <p:spPr/>
        <p:txBody>
          <a:bodyPr/>
          <a:lstStyle/>
          <a:p>
            <a:pPr algn="l"/>
            <a:r>
              <a:rPr lang="en-GB" sz="2000" b="1" dirty="0"/>
              <a:t>Mr./Mrs. Scrum Master</a:t>
            </a:r>
          </a:p>
          <a:p>
            <a:pPr algn="l"/>
            <a:r>
              <a:rPr lang="en-GB" sz="2000" dirty="0"/>
              <a:t>You are the Scrum Master of this team and ready to hold the daily stand-up.</a:t>
            </a:r>
          </a:p>
          <a:p>
            <a:pPr algn="l"/>
            <a:r>
              <a:rPr lang="en-GB" sz="2000" i="1" dirty="0"/>
              <a:t>Before you start, you set up Skype to communicate with Mr./Mrs. Work-From-Home who is working from home today.</a:t>
            </a:r>
          </a:p>
          <a:p>
            <a:pPr algn="l"/>
            <a:endParaRPr lang="en-GB" sz="2000" i="1" dirty="0"/>
          </a:p>
        </p:txBody>
      </p:sp>
    </p:spTree>
    <p:extLst>
      <p:ext uri="{BB962C8B-B14F-4D97-AF65-F5344CB8AC3E}">
        <p14:creationId xmlns:p14="http://schemas.microsoft.com/office/powerpoint/2010/main" val="138898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2A8D2182-B3CF-17D9-89D7-09255C42A33D}"/>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875172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B0BEE44-3DCF-08BE-F49E-CFBD08CB32E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868065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884D9F-8F4D-6452-CC41-AE695F076B71}"/>
              </a:ext>
            </a:extLst>
          </p:cNvPr>
          <p:cNvSpPr>
            <a:spLocks noGrp="1"/>
          </p:cNvSpPr>
          <p:nvPr>
            <p:ph type="body" sz="quarter" idx="12"/>
          </p:nvPr>
        </p:nvSpPr>
        <p:spPr/>
        <p:txBody>
          <a:bodyPr/>
          <a:lstStyle/>
          <a:p>
            <a:pPr algn="l"/>
            <a:r>
              <a:rPr lang="en-US" sz="2000" b="1" dirty="0">
                <a:effectLst/>
                <a:ea typeface="MS Mincho" panose="02020609040205080304" pitchFamily="49" charset="-128"/>
                <a:cs typeface="Arial" panose="020B0604020202020204" pitchFamily="34" charset="0"/>
              </a:rPr>
              <a:t>Mr./Mrs. Work-From-Home</a:t>
            </a:r>
            <a:endParaRPr lang="nl-NL" sz="2000" b="1" dirty="0">
              <a:effectLst/>
              <a:ea typeface="MS Mincho" panose="02020609040205080304" pitchFamily="49" charset="-128"/>
              <a:cs typeface="Arial" panose="020B0604020202020204" pitchFamily="34" charset="0"/>
            </a:endParaRPr>
          </a:p>
          <a:p>
            <a:pPr algn="l"/>
            <a:r>
              <a:rPr lang="en-US" sz="2000" dirty="0">
                <a:effectLst/>
                <a:ea typeface="MS Mincho" panose="02020609040205080304" pitchFamily="49" charset="-128"/>
                <a:cs typeface="Arial" panose="020B0604020202020204" pitchFamily="34" charset="0"/>
              </a:rPr>
              <a:t>Today is your Work From Home day. You use Skype to attend the stand-up.</a:t>
            </a:r>
            <a:endParaRPr lang="nl-NL" sz="2000" dirty="0">
              <a:effectLst/>
              <a:ea typeface="MS Mincho" panose="02020609040205080304" pitchFamily="49" charset="-128"/>
              <a:cs typeface="Arial" panose="020B0604020202020204" pitchFamily="34" charset="0"/>
            </a:endParaRPr>
          </a:p>
          <a:p>
            <a:pPr algn="l"/>
            <a:r>
              <a:rPr lang="en-US" sz="2000" i="1" dirty="0">
                <a:effectLst/>
                <a:ea typeface="MS Mincho" panose="02020609040205080304" pitchFamily="49" charset="-128"/>
                <a:cs typeface="Arial" panose="020B0604020202020204" pitchFamily="34" charset="0"/>
              </a:rPr>
              <a:t>Sit in the back of the room. Before the meeting, set up Skype with the Scrum Master.</a:t>
            </a:r>
            <a:endParaRPr lang="nl-NL" sz="2000" dirty="0">
              <a:effectLst/>
              <a:ea typeface="MS Mincho" panose="02020609040205080304" pitchFamily="49" charset="-128"/>
              <a:cs typeface="Arial" panose="020B0604020202020204" pitchFamily="34" charset="0"/>
            </a:endParaRPr>
          </a:p>
          <a:p>
            <a:pPr algn="l"/>
            <a:r>
              <a:rPr lang="en-US" sz="2000" i="1" dirty="0">
                <a:effectLst/>
                <a:ea typeface="MS Mincho" panose="02020609040205080304" pitchFamily="49" charset="-128"/>
                <a:cs typeface="Arial" panose="020B0604020202020204" pitchFamily="34" charset="0"/>
              </a:rPr>
              <a:t>During the meeting, interrupt frequently. Ask them to speak up, because you can’t hear them. Or to move the camera, because you can’t see anything.</a:t>
            </a:r>
            <a:endParaRPr lang="nl-NL" sz="2000" dirty="0">
              <a:effectLst/>
              <a:ea typeface="MS Mincho" panose="02020609040205080304" pitchFamily="49" charset="-128"/>
              <a:cs typeface="Arial" panose="020B0604020202020204" pitchFamily="34" charset="0"/>
            </a:endParaRPr>
          </a:p>
          <a:p>
            <a:pPr algn="l"/>
            <a:r>
              <a:rPr lang="en-US" sz="2000" i="1" dirty="0">
                <a:effectLst/>
                <a:ea typeface="MS Mincho" panose="02020609040205080304" pitchFamily="49" charset="-128"/>
                <a:cs typeface="Arial" panose="020B0604020202020204" pitchFamily="34" charset="0"/>
              </a:rPr>
              <a:t>When it’s your turn, make some cracking sounds, and then end the video conversation. Your internet connection has been lost. You have not been able to give your update.</a:t>
            </a:r>
            <a:endParaRPr lang="nl-NL" sz="2000" dirty="0">
              <a:effectLst/>
              <a:ea typeface="MS Mincho" panose="02020609040205080304" pitchFamily="49" charset="-128"/>
              <a:cs typeface="Arial" panose="020B0604020202020204" pitchFamily="34" charset="0"/>
            </a:endParaRPr>
          </a:p>
        </p:txBody>
      </p:sp>
    </p:spTree>
    <p:extLst>
      <p:ext uri="{BB962C8B-B14F-4D97-AF65-F5344CB8AC3E}">
        <p14:creationId xmlns:p14="http://schemas.microsoft.com/office/powerpoint/2010/main" val="2651445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B0BEE44-3DCF-08BE-F49E-CFBD08CB32E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8063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884D9F-8F4D-6452-CC41-AE695F076B71}"/>
              </a:ext>
            </a:extLst>
          </p:cNvPr>
          <p:cNvSpPr>
            <a:spLocks noGrp="1"/>
          </p:cNvSpPr>
          <p:nvPr>
            <p:ph type="body" sz="quarter" idx="12"/>
          </p:nvPr>
        </p:nvSpPr>
        <p:spPr/>
        <p:txBody>
          <a:bodyPr/>
          <a:lstStyle/>
          <a:p>
            <a:pPr algn="l"/>
            <a:r>
              <a:rPr lang="en-GB" sz="2000" b="1" dirty="0"/>
              <a:t>Mr./Mrs. Outsider</a:t>
            </a:r>
          </a:p>
          <a:p>
            <a:pPr algn="l"/>
            <a:r>
              <a:rPr lang="en-GB" sz="2000" dirty="0"/>
              <a:t>You are not part of the team. You need the room for an important meeting with customers. You have reserved the room in Outlook.</a:t>
            </a:r>
          </a:p>
          <a:p>
            <a:pPr algn="l"/>
            <a:r>
              <a:rPr lang="en-GB" sz="2000" i="1" dirty="0"/>
              <a:t>When the meeting is halfway through, interrupt it and ask the people to leave the room. </a:t>
            </a:r>
          </a:p>
        </p:txBody>
      </p:sp>
    </p:spTree>
    <p:extLst>
      <p:ext uri="{BB962C8B-B14F-4D97-AF65-F5344CB8AC3E}">
        <p14:creationId xmlns:p14="http://schemas.microsoft.com/office/powerpoint/2010/main" val="4258396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B0BEE44-3DCF-08BE-F49E-CFBD08CB32E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433131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884D9F-8F4D-6452-CC41-AE695F076B71}"/>
              </a:ext>
            </a:extLst>
          </p:cNvPr>
          <p:cNvSpPr>
            <a:spLocks noGrp="1"/>
          </p:cNvSpPr>
          <p:nvPr>
            <p:ph type="body" sz="quarter" idx="12"/>
          </p:nvPr>
        </p:nvSpPr>
        <p:spPr/>
        <p:txBody>
          <a:bodyPr/>
          <a:lstStyle/>
          <a:p>
            <a:pPr algn="l"/>
            <a:r>
              <a:rPr lang="en-GB" sz="2000" b="1" dirty="0"/>
              <a:t>Mr./Mrs. Stakeholder</a:t>
            </a:r>
          </a:p>
          <a:p>
            <a:pPr algn="l"/>
            <a:r>
              <a:rPr lang="en-GB" sz="2000" dirty="0"/>
              <a:t>You are a stakeholder of this project. You often attend the stand-up, as it is a great way to know how the team is doing. Yesterday you were at an external event and you have seen the new products of the competitors. They are far ahead of us. Ouch!</a:t>
            </a:r>
          </a:p>
          <a:p>
            <a:pPr algn="l"/>
            <a:r>
              <a:rPr lang="en-GB" sz="2000" i="1" dirty="0"/>
              <a:t>As you are a stakeholder, you stand slightly behind the team. In the beginning, you only listen. However, at some point you interfere. You tell the team that you need to change the scope, because you have gotten some new insights from the market. Now!</a:t>
            </a:r>
          </a:p>
        </p:txBody>
      </p:sp>
    </p:spTree>
    <p:extLst>
      <p:ext uri="{BB962C8B-B14F-4D97-AF65-F5344CB8AC3E}">
        <p14:creationId xmlns:p14="http://schemas.microsoft.com/office/powerpoint/2010/main" val="1509164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B0BEE44-3DCF-08BE-F49E-CFBD08CB32E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56569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884D9F-8F4D-6452-CC41-AE695F076B71}"/>
              </a:ext>
            </a:extLst>
          </p:cNvPr>
          <p:cNvSpPr>
            <a:spLocks noGrp="1"/>
          </p:cNvSpPr>
          <p:nvPr>
            <p:ph type="body" sz="quarter" idx="12"/>
          </p:nvPr>
        </p:nvSpPr>
        <p:spPr/>
        <p:txBody>
          <a:bodyPr/>
          <a:lstStyle/>
          <a:p>
            <a:pPr algn="l"/>
            <a:r>
              <a:rPr lang="en-GB" sz="2000" b="1" dirty="0"/>
              <a:t>Observer</a:t>
            </a:r>
          </a:p>
          <a:p>
            <a:pPr algn="l"/>
            <a:r>
              <a:rPr lang="en-GB" sz="2000" dirty="0"/>
              <a:t>You are an observer during the game. Closely observe what is happening and make notes. The following questions may help:</a:t>
            </a:r>
          </a:p>
          <a:p>
            <a:pPr marL="457200" indent="-457200" algn="l">
              <a:buAutoNum type="arabicPeriod"/>
            </a:pPr>
            <a:r>
              <a:rPr lang="en-GB" sz="2000" dirty="0"/>
              <a:t>How many dysfunctions do you observe?</a:t>
            </a:r>
          </a:p>
          <a:p>
            <a:pPr marL="457200" indent="-457200" algn="l">
              <a:buAutoNum type="arabicPeriod"/>
            </a:pPr>
            <a:r>
              <a:rPr lang="en-GB" sz="2000" dirty="0"/>
              <a:t>How does the Scrum Master cope with them?</a:t>
            </a:r>
          </a:p>
          <a:p>
            <a:pPr marL="457200" indent="-457200" algn="l">
              <a:buAutoNum type="arabicPeriod"/>
            </a:pPr>
            <a:r>
              <a:rPr lang="en-GB" sz="2000" dirty="0"/>
              <a:t>Which behaviour had the most impact on not achieving the goal of the Daily Scrum?</a:t>
            </a:r>
          </a:p>
        </p:txBody>
      </p:sp>
    </p:spTree>
    <p:extLst>
      <p:ext uri="{BB962C8B-B14F-4D97-AF65-F5344CB8AC3E}">
        <p14:creationId xmlns:p14="http://schemas.microsoft.com/office/powerpoint/2010/main" val="3557456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B0BEE44-3DCF-08BE-F49E-CFBD08CB32E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254019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884D9F-8F4D-6452-CC41-AE695F076B71}"/>
              </a:ext>
            </a:extLst>
          </p:cNvPr>
          <p:cNvSpPr>
            <a:spLocks noGrp="1"/>
          </p:cNvSpPr>
          <p:nvPr>
            <p:ph type="body" sz="quarter" idx="12"/>
          </p:nvPr>
        </p:nvSpPr>
        <p:spPr/>
        <p:txBody>
          <a:bodyPr/>
          <a:lstStyle/>
          <a:p>
            <a:pPr algn="l"/>
            <a:r>
              <a:rPr lang="en-GB" sz="2000" b="1" dirty="0"/>
              <a:t>Observer</a:t>
            </a:r>
          </a:p>
          <a:p>
            <a:pPr algn="l"/>
            <a:r>
              <a:rPr lang="en-GB" sz="2000" dirty="0"/>
              <a:t>You are an observer during the game. Closely observe what is happening and make notes. The following questions may help:</a:t>
            </a:r>
          </a:p>
          <a:p>
            <a:pPr marL="457200" indent="-457200" algn="l">
              <a:buAutoNum type="arabicPeriod"/>
            </a:pPr>
            <a:r>
              <a:rPr lang="en-GB" sz="2000" dirty="0"/>
              <a:t>How many dysfunctions do you observe?</a:t>
            </a:r>
          </a:p>
          <a:p>
            <a:pPr marL="457200" indent="-457200" algn="l">
              <a:buAutoNum type="arabicPeriod"/>
            </a:pPr>
            <a:r>
              <a:rPr lang="en-GB" sz="2000" dirty="0"/>
              <a:t>How does the Scrum Master cope with them?</a:t>
            </a:r>
          </a:p>
          <a:p>
            <a:pPr marL="457200" indent="-457200" algn="l">
              <a:buAutoNum type="arabicPeriod"/>
            </a:pPr>
            <a:r>
              <a:rPr lang="en-GB" sz="2000" dirty="0"/>
              <a:t>Which behaviour had the most impact on not achieving the goal of the Daily Scrum?</a:t>
            </a:r>
          </a:p>
        </p:txBody>
      </p:sp>
    </p:spTree>
    <p:extLst>
      <p:ext uri="{BB962C8B-B14F-4D97-AF65-F5344CB8AC3E}">
        <p14:creationId xmlns:p14="http://schemas.microsoft.com/office/powerpoint/2010/main" val="20187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A5C3D2-A88F-4B13-13E6-B8B5DA252CAC}"/>
              </a:ext>
            </a:extLst>
          </p:cNvPr>
          <p:cNvSpPr>
            <a:spLocks noGrp="1"/>
          </p:cNvSpPr>
          <p:nvPr>
            <p:ph type="title"/>
          </p:nvPr>
        </p:nvSpPr>
        <p:spPr/>
        <p:txBody>
          <a:bodyPr/>
          <a:lstStyle/>
          <a:p>
            <a:endParaRPr lang="nl-NL"/>
          </a:p>
        </p:txBody>
      </p:sp>
      <p:sp>
        <p:nvSpPr>
          <p:cNvPr id="3" name="Tijdelijke aanduiding voor tekst 2">
            <a:extLst>
              <a:ext uri="{FF2B5EF4-FFF2-40B4-BE49-F238E27FC236}">
                <a16:creationId xmlns:a16="http://schemas.microsoft.com/office/drawing/2014/main" id="{D2E3FAB8-4115-5626-991A-43281A72CE32}"/>
              </a:ext>
            </a:extLst>
          </p:cNvPr>
          <p:cNvSpPr>
            <a:spLocks noGrp="1"/>
          </p:cNvSpPr>
          <p:nvPr>
            <p:ph type="body" sz="quarter" idx="11"/>
          </p:nvPr>
        </p:nvSpPr>
        <p:spPr>
          <a:xfrm>
            <a:off x="203200" y="1701800"/>
            <a:ext cx="3471863" cy="3730626"/>
          </a:xfrm>
        </p:spPr>
        <p:txBody>
          <a:bodyPr/>
          <a:lstStyle/>
          <a:p>
            <a:r>
              <a:rPr lang="en-GB" dirty="0"/>
              <a:t>Ask 6-8 participants to form a circle, give one of them the role of Scrum Master (and later the corresponding card). If there are more participants in the training, ask them to act as observers.</a:t>
            </a:r>
          </a:p>
          <a:p>
            <a:r>
              <a:rPr lang="en-GB" dirty="0"/>
              <a:t>Give the group some context: Imagine you are a member of a team developing an e-commerce site. The Sprint is halfway, with the Spring Goal ‘Make it possible to pay by credit card’. </a:t>
            </a:r>
          </a:p>
          <a:p>
            <a:r>
              <a:rPr lang="en-GB" dirty="0"/>
              <a:t>Ask the participants to think a moment about their update for the Daily Scrum. </a:t>
            </a:r>
          </a:p>
          <a:p>
            <a:r>
              <a:rPr lang="en-GB" dirty="0"/>
              <a:t>Give each participant a blue card from the deck and explicitly say that it’s only for him/her to see. During the game, the message on the card is the hidden agenda which they have to use. Give the observers a green card from the deck.</a:t>
            </a:r>
          </a:p>
          <a:p>
            <a:r>
              <a:rPr lang="en-GB" dirty="0"/>
              <a:t>Let the participants do the Daily Scrum and role play. Ask the observers to note down what they see.</a:t>
            </a:r>
          </a:p>
          <a:p>
            <a:r>
              <a:rPr lang="en-GB" dirty="0"/>
              <a:t>Debrief with the entire group. What did the observers notice? What was effective and ineffective behaviour of the team and Scrum Master? What did you learn?</a:t>
            </a:r>
            <a:endParaRPr lang="nl-NL" dirty="0"/>
          </a:p>
          <a:p>
            <a:endParaRPr lang="nl-NL" dirty="0"/>
          </a:p>
        </p:txBody>
      </p:sp>
      <p:sp>
        <p:nvSpPr>
          <p:cNvPr id="5" name="Tijdelijke aanduiding voor tekst 4">
            <a:extLst>
              <a:ext uri="{FF2B5EF4-FFF2-40B4-BE49-F238E27FC236}">
                <a16:creationId xmlns:a16="http://schemas.microsoft.com/office/drawing/2014/main" id="{30A96D3F-EE5E-D722-BBE8-5B0632B429F3}"/>
              </a:ext>
            </a:extLst>
          </p:cNvPr>
          <p:cNvSpPr>
            <a:spLocks noGrp="1"/>
          </p:cNvSpPr>
          <p:nvPr>
            <p:ph type="body" sz="quarter" idx="13"/>
          </p:nvPr>
        </p:nvSpPr>
        <p:spPr>
          <a:xfrm>
            <a:off x="203200" y="1227138"/>
            <a:ext cx="3471863" cy="610129"/>
          </a:xfrm>
        </p:spPr>
        <p:txBody>
          <a:bodyPr/>
          <a:lstStyle/>
          <a:p>
            <a:r>
              <a:rPr lang="en-GB" b="1" dirty="0"/>
              <a:t>Goal</a:t>
            </a:r>
            <a:r>
              <a:rPr lang="en-GB" dirty="0"/>
              <a:t>: Experience a dysfunctional Daily Scrum and practice how to act as a Scrum Master in this situation.</a:t>
            </a:r>
          </a:p>
        </p:txBody>
      </p:sp>
      <p:sp>
        <p:nvSpPr>
          <p:cNvPr id="6" name="Tijdelijke aanduiding voor voettekst 5">
            <a:extLst>
              <a:ext uri="{FF2B5EF4-FFF2-40B4-BE49-F238E27FC236}">
                <a16:creationId xmlns:a16="http://schemas.microsoft.com/office/drawing/2014/main" id="{4FA4D4DE-8002-5751-4D2D-5C600441ED5A}"/>
              </a:ext>
            </a:extLst>
          </p:cNvPr>
          <p:cNvSpPr>
            <a:spLocks noGrp="1"/>
          </p:cNvSpPr>
          <p:nvPr>
            <p:ph type="ftr" sz="quarter" idx="3"/>
          </p:nvPr>
        </p:nvSpPr>
        <p:spPr/>
        <p:txBody>
          <a:bodyPr/>
          <a:lstStyle/>
          <a:p>
            <a:r>
              <a:rPr lang="en-GB"/>
              <a:t>V 1.0</a:t>
            </a:r>
            <a:endParaRPr lang="en-NL" dirty="0"/>
          </a:p>
        </p:txBody>
      </p:sp>
      <p:sp>
        <p:nvSpPr>
          <p:cNvPr id="8" name="Tekstvak 7">
            <a:extLst>
              <a:ext uri="{FF2B5EF4-FFF2-40B4-BE49-F238E27FC236}">
                <a16:creationId xmlns:a16="http://schemas.microsoft.com/office/drawing/2014/main" id="{4D032BF2-7885-93EC-4EFC-25EB280E8E63}"/>
              </a:ext>
            </a:extLst>
          </p:cNvPr>
          <p:cNvSpPr txBox="1"/>
          <p:nvPr/>
        </p:nvSpPr>
        <p:spPr>
          <a:xfrm>
            <a:off x="3887787" y="4169602"/>
            <a:ext cx="3894666" cy="369332"/>
          </a:xfrm>
          <a:prstGeom prst="rect">
            <a:avLst/>
          </a:prstGeom>
          <a:noFill/>
        </p:spPr>
        <p:txBody>
          <a:bodyPr wrap="square">
            <a:spAutoFit/>
          </a:bodyPr>
          <a:lstStyle/>
          <a:p>
            <a:pPr marL="0" indent="0" algn="ctr">
              <a:buNone/>
            </a:pPr>
            <a:r>
              <a:rPr lang="en-GB" sz="900" b="1" dirty="0">
                <a:solidFill>
                  <a:schemeClr val="tx1"/>
                </a:solidFill>
                <a:latin typeface="Ubuntu" panose="020B0504030602030204" pitchFamily="34" charset="0"/>
              </a:rPr>
              <a:t>This game is created in collaboration with Evelien </a:t>
            </a:r>
            <a:r>
              <a:rPr lang="en-GB" sz="900" b="1" dirty="0" err="1">
                <a:solidFill>
                  <a:schemeClr val="tx1"/>
                </a:solidFill>
                <a:latin typeface="Ubuntu" panose="020B0504030602030204" pitchFamily="34" charset="0"/>
              </a:rPr>
              <a:t>Roos</a:t>
            </a:r>
            <a:r>
              <a:rPr lang="en-GB" sz="900" b="1" dirty="0">
                <a:solidFill>
                  <a:schemeClr val="tx1"/>
                </a:solidFill>
                <a:latin typeface="Ubuntu" panose="020B0504030602030204" pitchFamily="34" charset="0"/>
              </a:rPr>
              <a:t>, a Professional Scrum Trainer at </a:t>
            </a:r>
            <a:r>
              <a:rPr lang="en-GB" sz="900" b="1" dirty="0" err="1">
                <a:solidFill>
                  <a:schemeClr val="tx1"/>
                </a:solidFill>
                <a:latin typeface="Ubuntu" panose="020B0504030602030204" pitchFamily="34" charset="0"/>
              </a:rPr>
              <a:t>Xebia</a:t>
            </a:r>
            <a:r>
              <a:rPr lang="en-GB" sz="900" b="1" dirty="0">
                <a:solidFill>
                  <a:schemeClr val="tx1"/>
                </a:solidFill>
                <a:latin typeface="Ubuntu" panose="020B0504030602030204" pitchFamily="34" charset="0"/>
              </a:rPr>
              <a:t> Academy</a:t>
            </a:r>
            <a:endParaRPr lang="nl-NL" sz="900" b="1" dirty="0">
              <a:solidFill>
                <a:schemeClr val="tx1"/>
              </a:solidFill>
              <a:latin typeface="Ubuntu" panose="020B0504030602030204" pitchFamily="34" charset="0"/>
            </a:endParaRPr>
          </a:p>
        </p:txBody>
      </p:sp>
      <p:pic>
        <p:nvPicPr>
          <p:cNvPr id="9" name="Graphic 8">
            <a:extLst>
              <a:ext uri="{FF2B5EF4-FFF2-40B4-BE49-F238E27FC236}">
                <a16:creationId xmlns:a16="http://schemas.microsoft.com/office/drawing/2014/main" id="{04792A5E-1874-51C8-00F8-0696C66121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3789" y="4601845"/>
            <a:ext cx="982661" cy="414179"/>
          </a:xfrm>
          <a:prstGeom prst="rect">
            <a:avLst/>
          </a:prstGeom>
        </p:spPr>
      </p:pic>
    </p:spTree>
    <p:extLst>
      <p:ext uri="{BB962C8B-B14F-4D97-AF65-F5344CB8AC3E}">
        <p14:creationId xmlns:p14="http://schemas.microsoft.com/office/powerpoint/2010/main" val="3774234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B0BEE44-3DCF-08BE-F49E-CFBD08CB32E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791299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884D9F-8F4D-6452-CC41-AE695F076B71}"/>
              </a:ext>
            </a:extLst>
          </p:cNvPr>
          <p:cNvSpPr>
            <a:spLocks noGrp="1"/>
          </p:cNvSpPr>
          <p:nvPr>
            <p:ph type="body" sz="quarter" idx="12"/>
          </p:nvPr>
        </p:nvSpPr>
        <p:spPr/>
        <p:txBody>
          <a:bodyPr/>
          <a:lstStyle/>
          <a:p>
            <a:pPr algn="l"/>
            <a:r>
              <a:rPr lang="en-GB" sz="2000" b="1" dirty="0"/>
              <a:t>Observer</a:t>
            </a:r>
          </a:p>
          <a:p>
            <a:pPr algn="l"/>
            <a:r>
              <a:rPr lang="en-GB" sz="2000" dirty="0"/>
              <a:t>You are an observer during the game. Closely observe what is happening and make notes. The following questions may help:</a:t>
            </a:r>
          </a:p>
          <a:p>
            <a:pPr marL="457200" indent="-457200" algn="l">
              <a:buAutoNum type="arabicPeriod"/>
            </a:pPr>
            <a:r>
              <a:rPr lang="en-GB" sz="2000" dirty="0"/>
              <a:t>How many dysfunctions do you observe?</a:t>
            </a:r>
          </a:p>
          <a:p>
            <a:pPr marL="457200" indent="-457200" algn="l">
              <a:buAutoNum type="arabicPeriod"/>
            </a:pPr>
            <a:r>
              <a:rPr lang="en-GB" sz="2000" dirty="0"/>
              <a:t>How does the Scrum Master cope with them?</a:t>
            </a:r>
          </a:p>
          <a:p>
            <a:pPr marL="457200" indent="-457200" algn="l">
              <a:buAutoNum type="arabicPeriod"/>
            </a:pPr>
            <a:r>
              <a:rPr lang="en-GB" sz="2000" dirty="0"/>
              <a:t>Which behaviour had the most impact on not achieving the goal of the Daily Scrum?</a:t>
            </a:r>
          </a:p>
        </p:txBody>
      </p:sp>
    </p:spTree>
    <p:extLst>
      <p:ext uri="{BB962C8B-B14F-4D97-AF65-F5344CB8AC3E}">
        <p14:creationId xmlns:p14="http://schemas.microsoft.com/office/powerpoint/2010/main" val="3747302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B0BEE44-3DCF-08BE-F49E-CFBD08CB32E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711139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884D9F-8F4D-6452-CC41-AE695F076B71}"/>
              </a:ext>
            </a:extLst>
          </p:cNvPr>
          <p:cNvSpPr>
            <a:spLocks noGrp="1"/>
          </p:cNvSpPr>
          <p:nvPr>
            <p:ph type="body" sz="quarter" idx="12"/>
          </p:nvPr>
        </p:nvSpPr>
        <p:spPr/>
        <p:txBody>
          <a:bodyPr/>
          <a:lstStyle/>
          <a:p>
            <a:pPr algn="l"/>
            <a:r>
              <a:rPr lang="en-GB" sz="2000" b="1" dirty="0"/>
              <a:t>Observer</a:t>
            </a:r>
          </a:p>
          <a:p>
            <a:pPr algn="l"/>
            <a:r>
              <a:rPr lang="en-GB" sz="2000" dirty="0"/>
              <a:t>You are an observer during the game. Closely observe what is happening and make notes. The following questions may help:</a:t>
            </a:r>
          </a:p>
          <a:p>
            <a:pPr marL="457200" indent="-457200" algn="l">
              <a:buAutoNum type="arabicPeriod"/>
            </a:pPr>
            <a:r>
              <a:rPr lang="en-GB" sz="2000" dirty="0"/>
              <a:t>How many dysfunctions do you observe?</a:t>
            </a:r>
          </a:p>
          <a:p>
            <a:pPr marL="457200" indent="-457200" algn="l">
              <a:buAutoNum type="arabicPeriod"/>
            </a:pPr>
            <a:r>
              <a:rPr lang="en-GB" sz="2000" dirty="0"/>
              <a:t>How does the Scrum Master cope with them?</a:t>
            </a:r>
          </a:p>
          <a:p>
            <a:pPr marL="457200" indent="-457200" algn="l">
              <a:buAutoNum type="arabicPeriod"/>
            </a:pPr>
            <a:r>
              <a:rPr lang="en-GB" sz="2000" dirty="0"/>
              <a:t>Which behaviour had the most impact on not achieving the goal of the Daily Scrum?</a:t>
            </a:r>
          </a:p>
        </p:txBody>
      </p:sp>
    </p:spTree>
    <p:extLst>
      <p:ext uri="{BB962C8B-B14F-4D97-AF65-F5344CB8AC3E}">
        <p14:creationId xmlns:p14="http://schemas.microsoft.com/office/powerpoint/2010/main" val="1765868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B0BEE44-3DCF-08BE-F49E-CFBD08CB32E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56579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228C2835-CF99-649B-BCF9-22CE93AD6565}"/>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59613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884D9F-8F4D-6452-CC41-AE695F076B71}"/>
              </a:ext>
            </a:extLst>
          </p:cNvPr>
          <p:cNvSpPr>
            <a:spLocks noGrp="1"/>
          </p:cNvSpPr>
          <p:nvPr>
            <p:ph type="body" sz="quarter" idx="12"/>
          </p:nvPr>
        </p:nvSpPr>
        <p:spPr/>
        <p:txBody>
          <a:bodyPr/>
          <a:lstStyle/>
          <a:p>
            <a:pPr algn="l"/>
            <a:r>
              <a:rPr lang="en-GB" sz="2000" b="1" dirty="0"/>
              <a:t>Mr./Mrs. Always-Late</a:t>
            </a:r>
          </a:p>
          <a:p>
            <a:pPr algn="l"/>
            <a:r>
              <a:rPr lang="en-GB" sz="2000" dirty="0"/>
              <a:t>You are hardly ever on time. You do try, but things always come in between.  You know people find it annoying, and you would love to change yourself. Today, you are late again.  </a:t>
            </a:r>
          </a:p>
          <a:p>
            <a:pPr algn="l"/>
            <a:r>
              <a:rPr lang="en-GB" sz="2000" i="1" dirty="0"/>
              <a:t>Rush in when the stand-up has already started (at about the third person), apologize loudly and for a long time about the things that have kept you up, how annoying it is, how this will never happen again, et cetera.</a:t>
            </a:r>
          </a:p>
        </p:txBody>
      </p:sp>
    </p:spTree>
    <p:extLst>
      <p:ext uri="{BB962C8B-B14F-4D97-AF65-F5344CB8AC3E}">
        <p14:creationId xmlns:p14="http://schemas.microsoft.com/office/powerpoint/2010/main" val="409969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B0BEE44-3DCF-08BE-F49E-CFBD08CB32E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41725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884D9F-8F4D-6452-CC41-AE695F076B71}"/>
              </a:ext>
            </a:extLst>
          </p:cNvPr>
          <p:cNvSpPr>
            <a:spLocks noGrp="1"/>
          </p:cNvSpPr>
          <p:nvPr>
            <p:ph type="body" sz="quarter" idx="12"/>
          </p:nvPr>
        </p:nvSpPr>
        <p:spPr/>
        <p:txBody>
          <a:bodyPr/>
          <a:lstStyle/>
          <a:p>
            <a:pPr algn="l"/>
            <a:r>
              <a:rPr lang="en-GB" sz="2000" b="1" dirty="0"/>
              <a:t>Mr./Mrs.  Addicted-To-My-Smartphone</a:t>
            </a:r>
          </a:p>
          <a:p>
            <a:pPr algn="l"/>
            <a:r>
              <a:rPr lang="en-GB" sz="2000" dirty="0"/>
              <a:t>Your social network is very important to you. You are always online. You read (and answer!) your emails every 5 minutes.  You tweet, you are on LinkedIn, Instagram, TikTok… You feel people have to be able to communicate with you 24/7.</a:t>
            </a:r>
          </a:p>
          <a:p>
            <a:pPr algn="l"/>
            <a:r>
              <a:rPr lang="en-GB" sz="2000" i="1" dirty="0"/>
              <a:t>During the stand-up, you are continuously looking at your smartphone. You don’t pay much attention to the stand-up. When your phone rings, you answer it and walk away, mentioning: “ Sorry, this is an important call”.</a:t>
            </a:r>
          </a:p>
          <a:p>
            <a:pPr algn="l"/>
            <a:r>
              <a:rPr lang="en-GB" sz="2000" dirty="0"/>
              <a:t>IMPORTANT: Share your phone number secretly with one of the trainers, prior to the exercise.</a:t>
            </a:r>
            <a:endParaRPr lang="nl-NL" sz="2000" dirty="0"/>
          </a:p>
        </p:txBody>
      </p:sp>
    </p:spTree>
    <p:extLst>
      <p:ext uri="{BB962C8B-B14F-4D97-AF65-F5344CB8AC3E}">
        <p14:creationId xmlns:p14="http://schemas.microsoft.com/office/powerpoint/2010/main" val="209328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7B0BEE44-3DCF-08BE-F49E-CFBD08CB32E0}"/>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246721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1884D9F-8F4D-6452-CC41-AE695F076B71}"/>
              </a:ext>
            </a:extLst>
          </p:cNvPr>
          <p:cNvSpPr>
            <a:spLocks noGrp="1"/>
          </p:cNvSpPr>
          <p:nvPr>
            <p:ph type="body" sz="quarter" idx="12"/>
          </p:nvPr>
        </p:nvSpPr>
        <p:spPr/>
        <p:txBody>
          <a:bodyPr/>
          <a:lstStyle/>
          <a:p>
            <a:pPr algn="l"/>
            <a:r>
              <a:rPr lang="en-GB" sz="2000" b="1" dirty="0"/>
              <a:t>Mr./Mrs. Leave-Me-Alone</a:t>
            </a:r>
          </a:p>
          <a:p>
            <a:pPr algn="l"/>
            <a:r>
              <a:rPr lang="en-GB" sz="2000" dirty="0"/>
              <a:t>You don’t like Agile with all its meetings and events. Life was a lot better with waterfall! In particular, you hate the stand-up, because it makes you feel like a kid back. Why do they all have to know what you are doing, you are a senior developer with 30 years of experience. At the moment you are struggling with a tough problem, but you are not going to tell them!  You will solve the problem by yourself.</a:t>
            </a:r>
          </a:p>
          <a:p>
            <a:pPr algn="l"/>
            <a:r>
              <a:rPr lang="en-GB" sz="2000" i="1" dirty="0"/>
              <a:t>During the stand-up, look at your shoes and don’t interact with the others. When it’s you turn, be very brief. Do mention that you are still working on the task that you have been working on for 10 days, but there are no impediments.</a:t>
            </a:r>
          </a:p>
        </p:txBody>
      </p:sp>
    </p:spTree>
    <p:extLst>
      <p:ext uri="{BB962C8B-B14F-4D97-AF65-F5344CB8AC3E}">
        <p14:creationId xmlns:p14="http://schemas.microsoft.com/office/powerpoint/2010/main" val="4114512001"/>
      </p:ext>
    </p:extLst>
  </p:cSld>
  <p:clrMapOvr>
    <a:masterClrMapping/>
  </p:clrMapOvr>
</p:sld>
</file>

<file path=ppt/theme/theme1.xml><?xml version="1.0" encoding="utf-8"?>
<a:theme xmlns:a="http://schemas.openxmlformats.org/drawingml/2006/main" name="SF Games PPT Theme A5 v2.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4" id="{BD9FB36D-0057-B944-B950-EF115CF840C4}" vid="{FC20C013-F514-F34C-8C21-627BD2DE82C0}"/>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1082</TotalTime>
  <Words>1693</Words>
  <Application>Microsoft Macintosh PowerPoint</Application>
  <PresentationFormat>Aangepast</PresentationFormat>
  <Paragraphs>83</Paragraphs>
  <Slides>34</Slides>
  <Notes>0</Notes>
  <HiddenSlides>0</HiddenSlides>
  <MMClips>0</MMClips>
  <ScaleCrop>false</ScaleCrop>
  <HeadingPairs>
    <vt:vector size="6" baseType="variant">
      <vt:variant>
        <vt:lpstr>Gebruikte lettertypen</vt:lpstr>
      </vt:variant>
      <vt:variant>
        <vt:i4>6</vt:i4>
      </vt:variant>
      <vt:variant>
        <vt:lpstr>Thema</vt:lpstr>
      </vt:variant>
      <vt:variant>
        <vt:i4>4</vt:i4>
      </vt:variant>
      <vt:variant>
        <vt:lpstr>Diatitels</vt:lpstr>
      </vt:variant>
      <vt:variant>
        <vt:i4>34</vt:i4>
      </vt:variant>
    </vt:vector>
  </HeadingPairs>
  <TitlesOfParts>
    <vt:vector size="44" baseType="lpstr">
      <vt:lpstr>American Captain</vt:lpstr>
      <vt:lpstr>Arial</vt:lpstr>
      <vt:lpstr>Calibri</vt:lpstr>
      <vt:lpstr>Marvel</vt:lpstr>
      <vt:lpstr>Ubuntu</vt:lpstr>
      <vt:lpstr>Ubuntu Light</vt:lpstr>
      <vt:lpstr>SF Games PPT Theme A5 v2.4</vt:lpstr>
      <vt:lpstr>SF 2023 split</vt:lpstr>
      <vt:lpstr>SF 2023 Full Background</vt:lpstr>
      <vt:lpstr>SF 2023 Full Background w/ name game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3</cp:revision>
  <dcterms:created xsi:type="dcterms:W3CDTF">2023-07-28T18:53:18Z</dcterms:created>
  <dcterms:modified xsi:type="dcterms:W3CDTF">2023-07-29T12:56:11Z</dcterms:modified>
</cp:coreProperties>
</file>