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6"/>
  </p:notesMasterIdLst>
  <p:sldIdLst>
    <p:sldId id="256" r:id="rId2"/>
    <p:sldId id="34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37" r:id="rId42"/>
    <p:sldId id="338" r:id="rId43"/>
    <p:sldId id="339" r:id="rId44"/>
    <p:sldId id="340" r:id="rId45"/>
    <p:sldId id="341" r:id="rId46"/>
    <p:sldId id="342" r:id="rId47"/>
    <p:sldId id="343" r:id="rId48"/>
    <p:sldId id="344" r:id="rId49"/>
    <p:sldId id="352" r:id="rId50"/>
    <p:sldId id="353" r:id="rId51"/>
    <p:sldId id="354" r:id="rId52"/>
    <p:sldId id="355" r:id="rId53"/>
    <p:sldId id="345" r:id="rId54"/>
    <p:sldId id="346" r:id="rId55"/>
    <p:sldId id="347" r:id="rId56"/>
    <p:sldId id="348" r:id="rId57"/>
    <p:sldId id="328" r:id="rId58"/>
    <p:sldId id="329" r:id="rId59"/>
    <p:sldId id="334" r:id="rId60"/>
    <p:sldId id="331" r:id="rId61"/>
    <p:sldId id="335" r:id="rId62"/>
    <p:sldId id="333" r:id="rId63"/>
    <p:sldId id="356" r:id="rId64"/>
    <p:sldId id="351" r:id="rId65"/>
  </p:sldIdLst>
  <p:sldSz cx="7559675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e Stroud" initials="NS" lastIdx="1" clrIdx="0">
    <p:extLst>
      <p:ext uri="{19B8F6BF-5375-455C-9EA6-DF929625EA0E}">
        <p15:presenceInfo xmlns:p15="http://schemas.microsoft.com/office/powerpoint/2012/main" userId="147f15589c67c0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8445"/>
    <a:srgbClr val="FFC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7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22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6T23:44:50.188" idx="1">
    <p:pos x="2017" y="129"/>
    <p:text>Facilitar el juego</p:text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19T12:42:23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36 511,'0'0'0,"-3"-7"0,-1-1 0,0 0 512,1 2 96,3 6 32,-4-7 0,4 7-512,0 0-128,0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EB6E1-6DC5-DF49-9A9A-F4C85D0F08E3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114D0-54EC-2541-891C-414F49E433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4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1pPr>
    <a:lvl2pPr marL="309296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2pPr>
    <a:lvl3pPr marL="618592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3pPr>
    <a:lvl4pPr marL="927887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4pPr>
    <a:lvl5pPr marL="1237183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5pPr>
    <a:lvl6pPr marL="1546479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6pPr>
    <a:lvl7pPr marL="1855775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7pPr>
    <a:lvl8pPr marL="2165071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8pPr>
    <a:lvl9pPr marL="2474366" algn="l" defTabSz="618592" rtl="0" eaLnBrk="1" latinLnBrk="0" hangingPunct="1">
      <a:defRPr sz="8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ACA63-7DE8-8047-80BD-34736BBB020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63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114D0-54EC-2541-891C-414F49E4331F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835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114D0-54EC-2541-891C-414F49E4331F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584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114D0-54EC-2541-891C-414F49E4331F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504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269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88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886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53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452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906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860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223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57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35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26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112B-1218-6940-8ADF-F626DEEE2DDF}" type="datetimeFigureOut">
              <a:rPr lang="en-NL" smtClean="0"/>
              <a:t>07/06/2020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73BCE-573E-7745-A447-E751C537D0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984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hyperlink" Target="http://scrum.org/EBM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CA3264-3A5D-F84C-98BA-A821D07C0D94}"/>
              </a:ext>
            </a:extLst>
          </p:cNvPr>
          <p:cNvSpPr/>
          <p:nvPr/>
        </p:nvSpPr>
        <p:spPr>
          <a:xfrm>
            <a:off x="-1923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531B3-7716-9F42-8E65-7514D1EF0D8A}"/>
              </a:ext>
            </a:extLst>
          </p:cNvPr>
          <p:cNvSpPr/>
          <p:nvPr/>
        </p:nvSpPr>
        <p:spPr>
          <a:xfrm>
            <a:off x="497305" y="451018"/>
            <a:ext cx="6561221" cy="442561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4B81D9-129E-4E40-BFD9-83091AF6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18" y="2963532"/>
            <a:ext cx="2690434" cy="242186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FB605EE-3705-E248-AF8C-1D5AD28D43A3}"/>
              </a:ext>
            </a:extLst>
          </p:cNvPr>
          <p:cNvGrpSpPr/>
          <p:nvPr/>
        </p:nvGrpSpPr>
        <p:grpSpPr>
          <a:xfrm>
            <a:off x="730092" y="543620"/>
            <a:ext cx="4128627" cy="1631217"/>
            <a:chOff x="2149311" y="3497513"/>
            <a:chExt cx="3321303" cy="119281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D2670D-FE19-504E-A940-4427F3D24A55}"/>
                </a:ext>
              </a:extLst>
            </p:cNvPr>
            <p:cNvSpPr/>
            <p:nvPr/>
          </p:nvSpPr>
          <p:spPr>
            <a:xfrm>
              <a:off x="2149311" y="3619894"/>
              <a:ext cx="3321303" cy="859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62C39A-22C9-7F44-A975-1A5B25AC65E1}"/>
                </a:ext>
              </a:extLst>
            </p:cNvPr>
            <p:cNvSpPr txBox="1"/>
            <p:nvPr/>
          </p:nvSpPr>
          <p:spPr>
            <a:xfrm>
              <a:off x="2165560" y="3497513"/>
              <a:ext cx="3305054" cy="119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0000">
                  <a:solidFill>
                    <a:schemeClr val="bg1"/>
                  </a:solidFill>
                  <a:latin typeface="Marvel" pitchFamily="2" charset="0"/>
                </a:rPr>
                <a:t>MEASURING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96B505-2D15-DC46-B4D8-03A572A05F33}"/>
              </a:ext>
            </a:extLst>
          </p:cNvPr>
          <p:cNvGrpSpPr/>
          <p:nvPr/>
        </p:nvGrpSpPr>
        <p:grpSpPr>
          <a:xfrm>
            <a:off x="730091" y="1809759"/>
            <a:ext cx="3872904" cy="1631216"/>
            <a:chOff x="2149311" y="3564510"/>
            <a:chExt cx="2549329" cy="1770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0C874D-E8D2-3346-A10E-4A14DC716305}"/>
                </a:ext>
              </a:extLst>
            </p:cNvPr>
            <p:cNvSpPr/>
            <p:nvPr/>
          </p:nvSpPr>
          <p:spPr>
            <a:xfrm>
              <a:off x="2149311" y="3732989"/>
              <a:ext cx="2454754" cy="12763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8F9ECE-CD24-3E4A-BCBB-96D257CED6D0}"/>
                </a:ext>
              </a:extLst>
            </p:cNvPr>
            <p:cNvSpPr txBox="1"/>
            <p:nvPr/>
          </p:nvSpPr>
          <p:spPr>
            <a:xfrm>
              <a:off x="2167906" y="3564510"/>
              <a:ext cx="2530734" cy="1770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10000">
                  <a:solidFill>
                    <a:schemeClr val="bg1"/>
                  </a:solidFill>
                  <a:latin typeface="Marvel" pitchFamily="2" charset="0"/>
                </a:rPr>
                <a:t>OUTCOME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39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DC599D-AD1B-104D-B158-5C2A6823AC1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A5F8CB-036D-9743-A7BD-A80CEEF2B324}"/>
              </a:ext>
            </a:extLst>
          </p:cNvPr>
          <p:cNvGrpSpPr/>
          <p:nvPr/>
        </p:nvGrpSpPr>
        <p:grpSpPr>
          <a:xfrm>
            <a:off x="883471" y="1432609"/>
            <a:ext cx="5792732" cy="2462432"/>
            <a:chOff x="883470" y="1304786"/>
            <a:chExt cx="5792732" cy="24624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83470" y="1304786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Customer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Satisfaction</a:t>
              </a:r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051C3047-504F-3547-A8E4-0B2C79E273A7}"/>
                </a:ext>
              </a:extLst>
            </p:cNvPr>
            <p:cNvSpPr/>
            <p:nvPr/>
          </p:nvSpPr>
          <p:spPr>
            <a:xfrm>
              <a:off x="2854907" y="321702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E16C122-E5C6-D745-83B9-33097BF32F37}"/>
                </a:ext>
              </a:extLst>
            </p:cNvPr>
            <p:cNvSpPr/>
            <p:nvPr/>
          </p:nvSpPr>
          <p:spPr>
            <a:xfrm>
              <a:off x="3504741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47027106-CBCD-0240-814A-4AC6C2EF40DD}"/>
                </a:ext>
              </a:extLst>
            </p:cNvPr>
            <p:cNvSpPr/>
            <p:nvPr/>
          </p:nvSpPr>
          <p:spPr>
            <a:xfrm>
              <a:off x="4154575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24190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1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1BC4CF-B685-B043-85A0-DF0E184F9DBF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23888E-9B06-8046-A2BE-6123694EE11E}"/>
              </a:ext>
            </a:extLst>
          </p:cNvPr>
          <p:cNvGrpSpPr/>
          <p:nvPr/>
        </p:nvGrpSpPr>
        <p:grpSpPr>
          <a:xfrm>
            <a:off x="883471" y="1432609"/>
            <a:ext cx="5792732" cy="2462432"/>
            <a:chOff x="883470" y="1304786"/>
            <a:chExt cx="5792732" cy="2462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F3B9E-B896-7547-8FF3-C77E69DFE116}"/>
                </a:ext>
              </a:extLst>
            </p:cNvPr>
            <p:cNvSpPr txBox="1"/>
            <p:nvPr/>
          </p:nvSpPr>
          <p:spPr>
            <a:xfrm>
              <a:off x="883470" y="1304786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Feature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Usage Index</a:t>
              </a:r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29B8A6F0-B0C1-B44D-8BDC-B0141804ACDC}"/>
                </a:ext>
              </a:extLst>
            </p:cNvPr>
            <p:cNvSpPr/>
            <p:nvPr/>
          </p:nvSpPr>
          <p:spPr>
            <a:xfrm>
              <a:off x="2854907" y="321702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E3E67A30-883E-9442-9A67-BA9E2F50D834}"/>
                </a:ext>
              </a:extLst>
            </p:cNvPr>
            <p:cNvSpPr/>
            <p:nvPr/>
          </p:nvSpPr>
          <p:spPr>
            <a:xfrm>
              <a:off x="3504741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49994304-6B00-2042-95C8-4ADD13CF470B}"/>
                </a:ext>
              </a:extLst>
            </p:cNvPr>
            <p:cNvSpPr/>
            <p:nvPr/>
          </p:nvSpPr>
          <p:spPr>
            <a:xfrm>
              <a:off x="4154575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34105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0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D7C902-C963-884A-8E77-7FF50F8FFAE3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66D111-90B8-9B4E-938B-E7D9939AEC9E}"/>
              </a:ext>
            </a:extLst>
          </p:cNvPr>
          <p:cNvGrpSpPr/>
          <p:nvPr/>
        </p:nvGrpSpPr>
        <p:grpSpPr>
          <a:xfrm>
            <a:off x="883471" y="1832350"/>
            <a:ext cx="5792732" cy="1662950"/>
            <a:chOff x="821477" y="1802051"/>
            <a:chExt cx="5792732" cy="16629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1D98C-6844-1047-AE20-4C0289E1FAD6}"/>
                </a:ext>
              </a:extLst>
            </p:cNvPr>
            <p:cNvSpPr txBox="1"/>
            <p:nvPr/>
          </p:nvSpPr>
          <p:spPr>
            <a:xfrm>
              <a:off x="821477" y="1802051"/>
              <a:ext cx="5792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Defect Trends</a:t>
              </a:r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5F898ECD-9A48-6344-B2A0-4E6E20AD0A1F}"/>
                </a:ext>
              </a:extLst>
            </p:cNvPr>
            <p:cNvSpPr/>
            <p:nvPr/>
          </p:nvSpPr>
          <p:spPr>
            <a:xfrm>
              <a:off x="2792914" y="2914811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D5DC2B01-F4DD-5542-A4AA-D948DBD925D5}"/>
                </a:ext>
              </a:extLst>
            </p:cNvPr>
            <p:cNvSpPr/>
            <p:nvPr/>
          </p:nvSpPr>
          <p:spPr>
            <a:xfrm>
              <a:off x="3442748" y="2905039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7F0C826D-9CAF-BE47-9C21-B43F1B78958E}"/>
                </a:ext>
              </a:extLst>
            </p:cNvPr>
            <p:cNvSpPr/>
            <p:nvPr/>
          </p:nvSpPr>
          <p:spPr>
            <a:xfrm>
              <a:off x="4092582" y="2905039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02274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9B185FE-3AE0-CE40-B1F3-D555FE49D8BB}"/>
              </a:ext>
            </a:extLst>
          </p:cNvPr>
          <p:cNvSpPr/>
          <p:nvPr/>
        </p:nvSpPr>
        <p:spPr>
          <a:xfrm>
            <a:off x="-1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11C672-BAD9-D34A-A5E4-8584946AEAE2}"/>
              </a:ext>
            </a:extLst>
          </p:cNvPr>
          <p:cNvGrpSpPr/>
          <p:nvPr/>
        </p:nvGrpSpPr>
        <p:grpSpPr>
          <a:xfrm>
            <a:off x="883470" y="1512188"/>
            <a:ext cx="5792732" cy="2303274"/>
            <a:chOff x="883470" y="1463944"/>
            <a:chExt cx="5792732" cy="23032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83470" y="1463944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Product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Cost Ratio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BF9EC923-CD52-C143-91C2-D0C47844DA3B}"/>
                </a:ext>
              </a:extLst>
            </p:cNvPr>
            <p:cNvSpPr/>
            <p:nvPr/>
          </p:nvSpPr>
          <p:spPr>
            <a:xfrm>
              <a:off x="2854907" y="321702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111DB0A3-F75A-2748-9280-944CA77FD465}"/>
                </a:ext>
              </a:extLst>
            </p:cNvPr>
            <p:cNvSpPr/>
            <p:nvPr/>
          </p:nvSpPr>
          <p:spPr>
            <a:xfrm>
              <a:off x="3504741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EFDAF4A-11F8-4547-896A-43CC96CEB33D}"/>
                </a:ext>
              </a:extLst>
            </p:cNvPr>
            <p:cNvSpPr/>
            <p:nvPr/>
          </p:nvSpPr>
          <p:spPr>
            <a:xfrm>
              <a:off x="4154575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80177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6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24A9FC-738A-E948-888B-574014D0927C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C9FE46-1C12-1744-869F-2A1954FBBEB9}"/>
              </a:ext>
            </a:extLst>
          </p:cNvPr>
          <p:cNvGrpSpPr/>
          <p:nvPr/>
        </p:nvGrpSpPr>
        <p:grpSpPr>
          <a:xfrm>
            <a:off x="844726" y="1454260"/>
            <a:ext cx="5870221" cy="2419129"/>
            <a:chOff x="805982" y="1360938"/>
            <a:chExt cx="5870221" cy="24191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05982" y="1360938"/>
              <a:ext cx="5792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L" sz="5000" b="1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A30269-D0EB-7B4C-B477-E01E4574E33E}"/>
                </a:ext>
              </a:extLst>
            </p:cNvPr>
            <p:cNvSpPr txBox="1"/>
            <p:nvPr/>
          </p:nvSpPr>
          <p:spPr>
            <a:xfrm>
              <a:off x="883471" y="1407104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Installed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Version Index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03BDDDED-6802-4A40-9C6E-CE6DB781899E}"/>
                </a:ext>
              </a:extLst>
            </p:cNvPr>
            <p:cNvSpPr/>
            <p:nvPr/>
          </p:nvSpPr>
          <p:spPr>
            <a:xfrm>
              <a:off x="2743590" y="3229877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CDC72D21-46AD-6F4E-8F0B-40421938DA7E}"/>
                </a:ext>
              </a:extLst>
            </p:cNvPr>
            <p:cNvSpPr/>
            <p:nvPr/>
          </p:nvSpPr>
          <p:spPr>
            <a:xfrm>
              <a:off x="3393424" y="3220105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32C05A21-B0BF-DC40-ADF2-E5DF56246586}"/>
                </a:ext>
              </a:extLst>
            </p:cNvPr>
            <p:cNvSpPr/>
            <p:nvPr/>
          </p:nvSpPr>
          <p:spPr>
            <a:xfrm>
              <a:off x="4043258" y="3220105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838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7AEBD6-367D-D941-98BD-0EEFF9B8D9C8}"/>
              </a:ext>
            </a:extLst>
          </p:cNvPr>
          <p:cNvSpPr/>
          <p:nvPr/>
        </p:nvSpPr>
        <p:spPr>
          <a:xfrm>
            <a:off x="-1" y="0"/>
            <a:ext cx="7559675" cy="5327650"/>
          </a:xfrm>
          <a:prstGeom prst="rect">
            <a:avLst/>
          </a:prstGeom>
          <a:solidFill>
            <a:srgbClr val="DE8445"/>
          </a:solidFill>
          <a:ln>
            <a:solidFill>
              <a:srgbClr val="DE8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37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9A4496-9FBC-704F-B2C1-D5C1E9DB3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437" y="3324877"/>
            <a:ext cx="1377557" cy="570453"/>
          </a:xfrm>
          <a:prstGeom prst="rect">
            <a:avLst/>
          </a:prstGeom>
        </p:spPr>
      </p:pic>
      <p:pic>
        <p:nvPicPr>
          <p:cNvPr id="16" name="Picture 15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BFC205A-19C7-9F49-929A-165FFE6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669" y="-324090"/>
            <a:ext cx="2268599" cy="223240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CFD67FC-EB16-7E4E-B8D4-767E78D204CB}"/>
              </a:ext>
            </a:extLst>
          </p:cNvPr>
          <p:cNvSpPr/>
          <p:nvPr/>
        </p:nvSpPr>
        <p:spPr>
          <a:xfrm>
            <a:off x="4029052" y="1366749"/>
            <a:ext cx="33053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  <a:latin typeface="Ubuntu Light" panose="020B0304030602030204" pitchFamily="34" charset="0"/>
              </a:rPr>
              <a:t>Scrum </a:t>
            </a:r>
            <a:r>
              <a:rPr lang="es-ES" sz="800" b="1" dirty="0" err="1">
                <a:solidFill>
                  <a:schemeClr val="bg1"/>
                </a:solidFill>
                <a:latin typeface="Ubuntu Light" panose="020B0304030602030204" pitchFamily="34" charset="0"/>
              </a:rPr>
              <a:t>Facilitators</a:t>
            </a:r>
            <a:r>
              <a:rPr lang="es-ES" sz="800" b="1" dirty="0">
                <a:solidFill>
                  <a:schemeClr val="bg1"/>
                </a:solidFill>
                <a:latin typeface="Ubuntu Light" panose="020B0304030602030204" pitchFamily="34" charset="0"/>
              </a:rPr>
              <a:t> </a:t>
            </a:r>
            <a:r>
              <a:rPr lang="es-ES" sz="800" dirty="0">
                <a:solidFill>
                  <a:schemeClr val="bg1"/>
                </a:solidFill>
                <a:latin typeface="Ubuntu Light" panose="020B0304030602030204" pitchFamily="34" charset="0"/>
              </a:rPr>
              <a:t>es una organización de entrenamiento con sede en Holanda en una misión para ayudar a los profesionales a convertirse en facilitadores impresionantes de Scrum. Un facilitador de Scrum puede ser un maestro de Scrum, propietario de producto, desarrollador o líder. Los grandes facilitadores de Scrum entienden los valores y principios de Scrum y los usan para implementar eficazmente Scrum con sus equipos y organizaciones.</a:t>
            </a:r>
          </a:p>
          <a:p>
            <a:pPr algn="ctr"/>
            <a:endParaRPr lang="es-ES" sz="800" dirty="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pPr algn="ctr"/>
            <a:r>
              <a:rPr lang="es-ES" sz="800" b="1" dirty="0">
                <a:solidFill>
                  <a:schemeClr val="bg1"/>
                </a:solidFill>
                <a:latin typeface="Ubuntu Light" panose="020B0304030602030204" pitchFamily="34" charset="0"/>
              </a:rPr>
              <a:t>Scrum </a:t>
            </a:r>
            <a:r>
              <a:rPr lang="es-ES" sz="800" b="1" dirty="0" err="1">
                <a:solidFill>
                  <a:schemeClr val="bg1"/>
                </a:solidFill>
                <a:latin typeface="Ubuntu Light" panose="020B0304030602030204" pitchFamily="34" charset="0"/>
              </a:rPr>
              <a:t>Facilitators</a:t>
            </a:r>
            <a:r>
              <a:rPr lang="es-ES" sz="800" b="1" dirty="0">
                <a:solidFill>
                  <a:schemeClr val="bg1"/>
                </a:solidFill>
                <a:latin typeface="Ubuntu Light" panose="020B0304030602030204" pitchFamily="34" charset="0"/>
              </a:rPr>
              <a:t> es un socio de Scrum.org</a:t>
            </a:r>
            <a:r>
              <a:rPr lang="es-ES" sz="800" dirty="0">
                <a:solidFill>
                  <a:schemeClr val="bg1"/>
                </a:solidFill>
                <a:latin typeface="Ubuntu Light" panose="020B0304030602030204" pitchFamily="34" charset="0"/>
              </a:rPr>
              <a:t>. Nuestras clases están acreditadas, siempre actualizadas, divertidas, super interactivas y siempre facilitado por dos formadores para maximizar sus objetivos de aprendizaje. Nuestros formadores son </a:t>
            </a:r>
            <a:r>
              <a:rPr lang="es-ES" sz="800" b="1" dirty="0">
                <a:solidFill>
                  <a:schemeClr val="bg1"/>
                </a:solidFill>
                <a:latin typeface="Ubuntu Light" panose="020B0304030602030204" pitchFamily="34" charset="0"/>
              </a:rPr>
              <a:t>expertos experimentados </a:t>
            </a:r>
            <a:r>
              <a:rPr lang="es-ES" sz="800" dirty="0">
                <a:solidFill>
                  <a:schemeClr val="bg1"/>
                </a:solidFill>
                <a:latin typeface="Ubuntu Light" panose="020B0304030602030204" pitchFamily="34" charset="0"/>
              </a:rPr>
              <a:t>y formadores profesionales de </a:t>
            </a:r>
            <a:r>
              <a:rPr lang="es-ES" sz="800" b="1" dirty="0">
                <a:solidFill>
                  <a:schemeClr val="bg1"/>
                </a:solidFill>
                <a:latin typeface="Ubuntu Light" panose="020B0304030602030204" pitchFamily="34" charset="0"/>
              </a:rPr>
              <a:t>Scrum certificados por Scrum.org</a:t>
            </a:r>
            <a:r>
              <a:rPr lang="es-ES" sz="800" dirty="0">
                <a:solidFill>
                  <a:schemeClr val="bg1"/>
                </a:solidFill>
                <a:latin typeface="Ubuntu Light" panose="020B0304030602030204" pitchFamily="34" charset="0"/>
              </a:rPr>
              <a:t> con experiencia sustancial en la vida real en varios entornos.</a:t>
            </a:r>
            <a:endParaRPr lang="en-GB" sz="800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43A64-0EE7-0746-8785-BA4ACC104E94}"/>
              </a:ext>
            </a:extLst>
          </p:cNvPr>
          <p:cNvSpPr txBox="1"/>
          <p:nvPr/>
        </p:nvSpPr>
        <p:spPr>
          <a:xfrm>
            <a:off x="123986" y="729912"/>
            <a:ext cx="3572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chemeClr val="bg1"/>
                </a:solidFill>
                <a:latin typeface="Ubuntu" panose="020B0504030602030204" pitchFamily="34" charset="0"/>
              </a:rPr>
              <a:t>Este juego se basa en </a:t>
            </a:r>
            <a:r>
              <a:rPr lang="es-ES" sz="1000" dirty="0" err="1">
                <a:solidFill>
                  <a:schemeClr val="bg1"/>
                </a:solidFill>
                <a:latin typeface="Ubuntu" panose="020B0504030602030204" pitchFamily="34" charset="0"/>
              </a:rPr>
              <a:t>Evidence</a:t>
            </a:r>
            <a:r>
              <a:rPr lang="es-ES" sz="10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Ubuntu" panose="020B0504030602030204" pitchFamily="34" charset="0"/>
              </a:rPr>
              <a:t>Based</a:t>
            </a:r>
            <a:r>
              <a:rPr lang="es-ES" sz="1000" dirty="0">
                <a:solidFill>
                  <a:schemeClr val="bg1"/>
                </a:solidFill>
                <a:latin typeface="Ubuntu" panose="020B0504030602030204" pitchFamily="34" charset="0"/>
              </a:rPr>
              <a:t> Management (EBM). EBM es un marco empírico que las organizaciones pueden utilizar para ayudar a medir el valor (percibido) del producto y la forma en que entregan sus productos. Las mediciones pueden inspeccionarse para ayudar a maximizar el valor del producto y mejorar la forma de trabajar.</a:t>
            </a:r>
            <a:endParaRPr lang="en-NL" sz="1000" dirty="0">
              <a:latin typeface="Ubuntu" panose="020B0504030602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06092E-B2A6-EB41-86F4-7148929817BE}"/>
              </a:ext>
            </a:extLst>
          </p:cNvPr>
          <p:cNvSpPr txBox="1"/>
          <p:nvPr/>
        </p:nvSpPr>
        <p:spPr>
          <a:xfrm>
            <a:off x="211201" y="1893716"/>
            <a:ext cx="33053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Como facilitador de Scrum, coloque las cuatro Áreas de Valor Clave (KVA) en una fila en el suelo (Valor actual, Tiempo de Mercado, Capacidad de Innovar y Valor No Realizado). Explique cada KVA a los participantes.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Formar dos grupos y la mano de un grupo las tarjetas verdes Key </a:t>
            </a:r>
            <a:r>
              <a:rPr lang="es-ES" sz="900" dirty="0" err="1">
                <a:solidFill>
                  <a:schemeClr val="bg1"/>
                </a:solidFill>
                <a:latin typeface="Ubuntu Light" panose="020B0304030602030204" pitchFamily="34" charset="0"/>
              </a:rPr>
              <a:t>Value</a:t>
            </a: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 </a:t>
            </a:r>
            <a:r>
              <a:rPr lang="es-ES" sz="900" dirty="0" err="1">
                <a:solidFill>
                  <a:schemeClr val="bg1"/>
                </a:solidFill>
                <a:latin typeface="Ubuntu Light" panose="020B0304030602030204" pitchFamily="34" charset="0"/>
              </a:rPr>
              <a:t>Measures</a:t>
            </a: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 (KVM) y el otro grupo los KVM púrpura restantes.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Paso 1: Invite a los grupos a discutir y poner los KVM bajo el KVA correcto.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Paso 2: Invite a ambos grupos a discutir sus resultados y adaptar sus cartas. Asegúrese de que al final de esta ronda, las tarjetas KVM estén bajo el KVA correcto.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Paso 3: Invite a los participantes a examinar individualmente los KVM y seleccionar un KVM que atrajo su atención. (En este momento también se puede elegir un KVM que no sea EBM)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900" dirty="0">
                <a:solidFill>
                  <a:schemeClr val="bg1"/>
                </a:solidFill>
                <a:latin typeface="Ubuntu Light" panose="020B0304030602030204" pitchFamily="34" charset="0"/>
              </a:rPr>
              <a:t>Paso 4: Invite a los participantes en grupos de cuatro. Pida a cada participante que explique por qué eligió su KVM en particular y colabore en cómo implementarlo. (En el caso de medidas que no sean de MBE, preste atención a que estas no son métricas de vanidad y analice las posibles trampas)</a:t>
            </a:r>
            <a:endParaRPr lang="en-NL" sz="900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E9943-4F58-D344-BF0A-1E1F4F8AC017}"/>
              </a:ext>
            </a:extLst>
          </p:cNvPr>
          <p:cNvSpPr txBox="1"/>
          <p:nvPr/>
        </p:nvSpPr>
        <p:spPr>
          <a:xfrm>
            <a:off x="4294481" y="3895330"/>
            <a:ext cx="2771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00" dirty="0">
                <a:solidFill>
                  <a:schemeClr val="bg1"/>
                </a:solidFill>
                <a:latin typeface="Ubuntu Light" panose="020B0304030602030204" pitchFamily="34" charset="0"/>
              </a:rPr>
              <a:t>Obtenga más información sobre </a:t>
            </a:r>
            <a:r>
              <a:rPr lang="es-ES" sz="700" dirty="0" err="1">
                <a:solidFill>
                  <a:schemeClr val="bg1"/>
                </a:solidFill>
                <a:latin typeface="Ubuntu Light" panose="020B0304030602030204" pitchFamily="34" charset="0"/>
              </a:rPr>
              <a:t>Evidence-Based</a:t>
            </a:r>
            <a:r>
              <a:rPr lang="es-ES" sz="700" dirty="0">
                <a:solidFill>
                  <a:schemeClr val="bg1"/>
                </a:solidFill>
                <a:latin typeface="Ubuntu Light" panose="020B0304030602030204" pitchFamily="34" charset="0"/>
              </a:rPr>
              <a:t> Management (EBM) en </a:t>
            </a:r>
            <a:r>
              <a:rPr lang="es-ES" sz="700" dirty="0">
                <a:solidFill>
                  <a:schemeClr val="bg1"/>
                </a:solidFill>
                <a:latin typeface="Ubuntu Light" panose="020B0304030602030204" pitchFamily="34" charset="0"/>
                <a:hlinkClick r:id="rId5"/>
              </a:rPr>
              <a:t>http://scrum.org</a:t>
            </a:r>
            <a:r>
              <a:rPr lang="es-ES" sz="700">
                <a:solidFill>
                  <a:schemeClr val="bg1"/>
                </a:solidFill>
                <a:latin typeface="Ubuntu Light" panose="020B0304030602030204" pitchFamily="34" charset="0"/>
                <a:hlinkClick r:id="rId5"/>
              </a:rPr>
              <a:t>/EBM</a:t>
            </a:r>
            <a:r>
              <a:rPr lang="es-ES" sz="700">
                <a:solidFill>
                  <a:schemeClr val="bg1"/>
                </a:solidFill>
                <a:latin typeface="Ubuntu Light" panose="020B0304030602030204" pitchFamily="34" charset="0"/>
              </a:rPr>
              <a:t> </a:t>
            </a:r>
            <a:endParaRPr lang="es-ES" sz="700" dirty="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pPr algn="ctr"/>
            <a:endParaRPr lang="es-ES" sz="700" dirty="0">
              <a:solidFill>
                <a:schemeClr val="bg1"/>
              </a:solidFill>
              <a:latin typeface="Ubuntu Light" panose="020B0304030602030204" pitchFamily="34" charset="0"/>
            </a:endParaRPr>
          </a:p>
          <a:p>
            <a:pPr algn="ctr"/>
            <a:r>
              <a:rPr lang="es-ES" sz="700" dirty="0">
                <a:solidFill>
                  <a:schemeClr val="bg1"/>
                </a:solidFill>
                <a:latin typeface="Ubuntu Light" panose="020B0304030602030204" pitchFamily="34" charset="0"/>
              </a:rPr>
              <a:t>El juego Medición del resultado (v1.0.1) está licenciado bajo CC BY-NC-SA 4.0</a:t>
            </a:r>
          </a:p>
          <a:p>
            <a:pPr algn="ctr"/>
            <a:r>
              <a:rPr lang="es-ES" sz="700" dirty="0">
                <a:solidFill>
                  <a:schemeClr val="bg1"/>
                </a:solidFill>
                <a:latin typeface="Ubuntu Light" panose="020B0304030602030204" pitchFamily="34" charset="0"/>
              </a:rPr>
              <a:t>Por Scrum </a:t>
            </a:r>
            <a:r>
              <a:rPr lang="es-ES" sz="700" dirty="0" err="1">
                <a:solidFill>
                  <a:schemeClr val="bg1"/>
                </a:solidFill>
                <a:latin typeface="Ubuntu Light" panose="020B0304030602030204" pitchFamily="34" charset="0"/>
              </a:rPr>
              <a:t>Facilitators</a:t>
            </a:r>
            <a:endParaRPr lang="es-ES" sz="700" dirty="0">
              <a:solidFill>
                <a:schemeClr val="bg1"/>
              </a:solidFill>
              <a:latin typeface="Ubuntu Light" panose="020B0304030602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6EE5EF-4E07-9D4A-8C2D-83F385087044}"/>
              </a:ext>
            </a:extLst>
          </p:cNvPr>
          <p:cNvGrpSpPr/>
          <p:nvPr/>
        </p:nvGrpSpPr>
        <p:grpSpPr>
          <a:xfrm>
            <a:off x="-232456" y="161565"/>
            <a:ext cx="3909016" cy="665950"/>
            <a:chOff x="-77476" y="76326"/>
            <a:chExt cx="3909016" cy="6659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5EE125-EFCC-F14F-8498-A6CD8EEF0F59}"/>
                </a:ext>
              </a:extLst>
            </p:cNvPr>
            <p:cNvSpPr txBox="1"/>
            <p:nvPr/>
          </p:nvSpPr>
          <p:spPr>
            <a:xfrm>
              <a:off x="-77476" y="76326"/>
              <a:ext cx="3909016" cy="66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3700" b="1" dirty="0">
                  <a:latin typeface="Marvel" pitchFamily="2" charset="0"/>
                </a:rPr>
                <a:t>FACILITATE THE GAM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17926-FA1D-B346-9D51-472AADB3F438}"/>
                </a:ext>
              </a:extLst>
            </p:cNvPr>
            <p:cNvSpPr txBox="1"/>
            <p:nvPr/>
          </p:nvSpPr>
          <p:spPr>
            <a:xfrm>
              <a:off x="3221873" y="77350"/>
              <a:ext cx="249747" cy="664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3700" b="1" dirty="0">
                  <a:latin typeface="Marvel" pitchFamily="2" charset="0"/>
                </a:rPr>
                <a:t>E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785FFA-7409-D846-8C87-4C5E3E391542}"/>
              </a:ext>
            </a:extLst>
          </p:cNvPr>
          <p:cNvCxnSpPr/>
          <p:nvPr/>
        </p:nvCxnSpPr>
        <p:spPr>
          <a:xfrm>
            <a:off x="3779837" y="255722"/>
            <a:ext cx="0" cy="46804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06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CB84C5-9CEF-0B4C-A30F-8552B621ACE1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474F51-8CD4-BE40-BB2E-BC1101989427}"/>
              </a:ext>
            </a:extLst>
          </p:cNvPr>
          <p:cNvGrpSpPr/>
          <p:nvPr/>
        </p:nvGrpSpPr>
        <p:grpSpPr>
          <a:xfrm>
            <a:off x="712956" y="1432609"/>
            <a:ext cx="6133762" cy="2462432"/>
            <a:chOff x="712955" y="1304786"/>
            <a:chExt cx="6133762" cy="24624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712955" y="1304786"/>
              <a:ext cx="61337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Build &amp; Integration Frequency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04B27ABF-7C40-D04C-9ECC-6FE20656663A}"/>
                </a:ext>
              </a:extLst>
            </p:cNvPr>
            <p:cNvSpPr/>
            <p:nvPr/>
          </p:nvSpPr>
          <p:spPr>
            <a:xfrm>
              <a:off x="2854907" y="321702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B8C10F54-C87D-5744-8035-A30366556BF7}"/>
                </a:ext>
              </a:extLst>
            </p:cNvPr>
            <p:cNvSpPr/>
            <p:nvPr/>
          </p:nvSpPr>
          <p:spPr>
            <a:xfrm>
              <a:off x="3504741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22FBFC88-2C68-704D-8F06-5F3A682456FE}"/>
                </a:ext>
              </a:extLst>
            </p:cNvPr>
            <p:cNvSpPr/>
            <p:nvPr/>
          </p:nvSpPr>
          <p:spPr>
            <a:xfrm>
              <a:off x="4154575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234181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1E2F49-79D9-654D-84E8-980E410AB36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DF2276-5808-9F42-974A-9B79EEF9C2B3}"/>
              </a:ext>
            </a:extLst>
          </p:cNvPr>
          <p:cNvGrpSpPr/>
          <p:nvPr/>
        </p:nvGrpSpPr>
        <p:grpSpPr>
          <a:xfrm>
            <a:off x="883471" y="1432609"/>
            <a:ext cx="5792732" cy="2462432"/>
            <a:chOff x="883470" y="1304786"/>
            <a:chExt cx="5792732" cy="24624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13E17C-AF64-BC4F-A603-A903BFA0E337}"/>
                </a:ext>
              </a:extLst>
            </p:cNvPr>
            <p:cNvSpPr txBox="1"/>
            <p:nvPr/>
          </p:nvSpPr>
          <p:spPr>
            <a:xfrm>
              <a:off x="883470" y="1304786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Production Incident Trends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0860DBDB-BA47-8544-BC58-456770B104E0}"/>
                </a:ext>
              </a:extLst>
            </p:cNvPr>
            <p:cNvSpPr/>
            <p:nvPr/>
          </p:nvSpPr>
          <p:spPr>
            <a:xfrm>
              <a:off x="2854907" y="321702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AFB62AE9-5D9E-124F-BC35-5C1D1284611C}"/>
                </a:ext>
              </a:extLst>
            </p:cNvPr>
            <p:cNvSpPr/>
            <p:nvPr/>
          </p:nvSpPr>
          <p:spPr>
            <a:xfrm>
              <a:off x="3504741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3BAEA11-DE27-5A43-A52B-2797F2B3B8F9}"/>
                </a:ext>
              </a:extLst>
            </p:cNvPr>
            <p:cNvSpPr/>
            <p:nvPr/>
          </p:nvSpPr>
          <p:spPr>
            <a:xfrm>
              <a:off x="4154575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573922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1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B0176D-8477-D44A-A402-C85E22A7685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1F9E67-0CB7-3043-8A6B-89CC77B3ED88}"/>
              </a:ext>
            </a:extLst>
          </p:cNvPr>
          <p:cNvGrpSpPr/>
          <p:nvPr/>
        </p:nvGrpSpPr>
        <p:grpSpPr>
          <a:xfrm>
            <a:off x="883471" y="1112864"/>
            <a:ext cx="5792732" cy="3101922"/>
            <a:chOff x="829226" y="959764"/>
            <a:chExt cx="5792732" cy="31019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29226" y="959764"/>
              <a:ext cx="579273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Release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Stabilization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Period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92BA732-7DF8-5D4A-9CB0-55CB6DD4B7FB}"/>
                </a:ext>
              </a:extLst>
            </p:cNvPr>
            <p:cNvSpPr/>
            <p:nvPr/>
          </p:nvSpPr>
          <p:spPr>
            <a:xfrm>
              <a:off x="2800663" y="351149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D9761866-CBBC-5F41-84C3-51BA1D745FC4}"/>
                </a:ext>
              </a:extLst>
            </p:cNvPr>
            <p:cNvSpPr/>
            <p:nvPr/>
          </p:nvSpPr>
          <p:spPr>
            <a:xfrm>
              <a:off x="3450497" y="3501724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5C4F5AEB-3821-BC4F-84CF-C543394E18F8}"/>
                </a:ext>
              </a:extLst>
            </p:cNvPr>
            <p:cNvSpPr/>
            <p:nvPr/>
          </p:nvSpPr>
          <p:spPr>
            <a:xfrm>
              <a:off x="4100331" y="3501724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47562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2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0B7119-46D6-934D-A10A-C31C38512583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EC7139-E4CC-0249-A499-0E262988B116}"/>
              </a:ext>
            </a:extLst>
          </p:cNvPr>
          <p:cNvGrpSpPr/>
          <p:nvPr/>
        </p:nvGrpSpPr>
        <p:grpSpPr>
          <a:xfrm>
            <a:off x="883471" y="1469755"/>
            <a:ext cx="5792732" cy="2388140"/>
            <a:chOff x="774982" y="1255092"/>
            <a:chExt cx="5792732" cy="23881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774982" y="1255092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Market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Share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E7C660F0-503C-824F-97DD-6FA36AD93984}"/>
                </a:ext>
              </a:extLst>
            </p:cNvPr>
            <p:cNvSpPr/>
            <p:nvPr/>
          </p:nvSpPr>
          <p:spPr>
            <a:xfrm>
              <a:off x="2746419" y="3093042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070414D2-B124-9743-A6D0-2737D2448262}"/>
                </a:ext>
              </a:extLst>
            </p:cNvPr>
            <p:cNvSpPr/>
            <p:nvPr/>
          </p:nvSpPr>
          <p:spPr>
            <a:xfrm>
              <a:off x="3396253" y="3083270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2E1169ED-2CAE-1D45-8F8D-63ED5DA0FEF2}"/>
                </a:ext>
              </a:extLst>
            </p:cNvPr>
            <p:cNvSpPr/>
            <p:nvPr/>
          </p:nvSpPr>
          <p:spPr>
            <a:xfrm>
              <a:off x="4046087" y="3083270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97393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6F9ED0-8896-C348-8ECD-EB10B5CD255B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CF1BBE-48A2-F040-AB41-C9F9DEC44EAD}"/>
              </a:ext>
            </a:extLst>
          </p:cNvPr>
          <p:cNvGrpSpPr/>
          <p:nvPr/>
        </p:nvGrpSpPr>
        <p:grpSpPr>
          <a:xfrm>
            <a:off x="883471" y="1835527"/>
            <a:ext cx="5792732" cy="1656596"/>
            <a:chOff x="883470" y="2110622"/>
            <a:chExt cx="5792732" cy="16565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83470" y="2110622"/>
              <a:ext cx="5792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Cycle Time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41DF258-6D21-B840-86DC-19E8E04FA91C}"/>
                </a:ext>
              </a:extLst>
            </p:cNvPr>
            <p:cNvSpPr/>
            <p:nvPr/>
          </p:nvSpPr>
          <p:spPr>
            <a:xfrm>
              <a:off x="2854907" y="321702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BFFD4314-8DB1-444D-9632-FAAF83C11092}"/>
                </a:ext>
              </a:extLst>
            </p:cNvPr>
            <p:cNvSpPr/>
            <p:nvPr/>
          </p:nvSpPr>
          <p:spPr>
            <a:xfrm>
              <a:off x="3504741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D2A32A7C-993E-AC49-A11E-06BEAFE1C77E}"/>
                </a:ext>
              </a:extLst>
            </p:cNvPr>
            <p:cNvSpPr/>
            <p:nvPr/>
          </p:nvSpPr>
          <p:spPr>
            <a:xfrm>
              <a:off x="4154575" y="3207256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0212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56E71-C2B4-0F4F-93C2-2FE01E15243E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Reveals the value that the product delivers to customers, today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C9767-773C-644A-A638-0001139EE025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87ED43-6E86-FA4F-94F4-5B177664B785}"/>
              </a:ext>
            </a:extLst>
          </p:cNvPr>
          <p:cNvSpPr txBox="1"/>
          <p:nvPr/>
        </p:nvSpPr>
        <p:spPr>
          <a:xfrm>
            <a:off x="1092134" y="1887167"/>
            <a:ext cx="545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9000" dirty="0">
                <a:latin typeface="Marvel" pitchFamily="2" charset="0"/>
              </a:rPr>
              <a:t>CURRENT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91A28-9097-6F43-9DB2-81A447868F1E}"/>
              </a:ext>
            </a:extLst>
          </p:cNvPr>
          <p:cNvSpPr txBox="1"/>
          <p:nvPr/>
        </p:nvSpPr>
        <p:spPr>
          <a:xfrm>
            <a:off x="2076797" y="3029919"/>
            <a:ext cx="3482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Reveals the value that the product delivers to customers, today</a:t>
            </a:r>
            <a:endParaRPr lang="en-NL" sz="1000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A414F0-FCE5-2E45-A339-248A82CA3769}"/>
              </a:ext>
            </a:extLst>
          </p:cNvPr>
          <p:cNvSpPr/>
          <p:nvPr/>
        </p:nvSpPr>
        <p:spPr>
          <a:xfrm>
            <a:off x="-205353" y="76975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333F93C-0F67-C146-84E2-9B869646EE60}"/>
              </a:ext>
            </a:extLst>
          </p:cNvPr>
          <p:cNvSpPr/>
          <p:nvPr/>
        </p:nvSpPr>
        <p:spPr>
          <a:xfrm>
            <a:off x="-186093" y="1325099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9F6613-2A28-7048-A742-95677A05CBD2}"/>
              </a:ext>
            </a:extLst>
          </p:cNvPr>
          <p:cNvSpPr/>
          <p:nvPr/>
        </p:nvSpPr>
        <p:spPr>
          <a:xfrm>
            <a:off x="-205353" y="1880462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35461B-5D95-774C-8E4D-3CB256D762EA}"/>
              </a:ext>
            </a:extLst>
          </p:cNvPr>
          <p:cNvSpPr/>
          <p:nvPr/>
        </p:nvSpPr>
        <p:spPr>
          <a:xfrm>
            <a:off x="-228076" y="2435818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78111FD-544B-3749-B4C7-6C0601A72685}"/>
              </a:ext>
            </a:extLst>
          </p:cNvPr>
          <p:cNvSpPr/>
          <p:nvPr/>
        </p:nvSpPr>
        <p:spPr>
          <a:xfrm>
            <a:off x="-199978" y="2991174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4B1E9C1-F51F-E349-A7D6-273F919A86DE}"/>
              </a:ext>
            </a:extLst>
          </p:cNvPr>
          <p:cNvSpPr/>
          <p:nvPr/>
        </p:nvSpPr>
        <p:spPr>
          <a:xfrm>
            <a:off x="-205353" y="354653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BB192FA-7562-6C45-B5B6-0487D9CB90FC}"/>
              </a:ext>
            </a:extLst>
          </p:cNvPr>
          <p:cNvSpPr/>
          <p:nvPr/>
        </p:nvSpPr>
        <p:spPr>
          <a:xfrm>
            <a:off x="-199426" y="410188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FF58212-847B-D248-84DE-5532419AD67A}"/>
              </a:ext>
            </a:extLst>
          </p:cNvPr>
          <p:cNvSpPr/>
          <p:nvPr/>
        </p:nvSpPr>
        <p:spPr>
          <a:xfrm>
            <a:off x="7348208" y="76974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0CF75B-D58A-4840-8464-3D74529F5933}"/>
              </a:ext>
            </a:extLst>
          </p:cNvPr>
          <p:cNvSpPr/>
          <p:nvPr/>
        </p:nvSpPr>
        <p:spPr>
          <a:xfrm>
            <a:off x="7348208" y="132510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339E88-CF46-694D-8472-C7F78C4EBDDB}"/>
              </a:ext>
            </a:extLst>
          </p:cNvPr>
          <p:cNvSpPr/>
          <p:nvPr/>
        </p:nvSpPr>
        <p:spPr>
          <a:xfrm>
            <a:off x="7348396" y="1880460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08CE49-2BDF-7E47-93A6-34A667AEB601}"/>
              </a:ext>
            </a:extLst>
          </p:cNvPr>
          <p:cNvSpPr/>
          <p:nvPr/>
        </p:nvSpPr>
        <p:spPr>
          <a:xfrm>
            <a:off x="7348208" y="2435817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4B9A8D-960F-1A49-BC4D-3FC55095C91E}"/>
              </a:ext>
            </a:extLst>
          </p:cNvPr>
          <p:cNvSpPr/>
          <p:nvPr/>
        </p:nvSpPr>
        <p:spPr>
          <a:xfrm>
            <a:off x="7348208" y="2991173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B90E96-DA65-3844-A895-A8E4275F2E9E}"/>
              </a:ext>
            </a:extLst>
          </p:cNvPr>
          <p:cNvSpPr/>
          <p:nvPr/>
        </p:nvSpPr>
        <p:spPr>
          <a:xfrm>
            <a:off x="7348208" y="3546526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950A2A1-25A0-624E-8059-D651F019971A}"/>
              </a:ext>
            </a:extLst>
          </p:cNvPr>
          <p:cNvSpPr/>
          <p:nvPr/>
        </p:nvSpPr>
        <p:spPr>
          <a:xfrm>
            <a:off x="7348207" y="4101879"/>
            <a:ext cx="410705" cy="4107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508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6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C15D69-EE8D-4E47-B2D2-A1EA5AB5FCAA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010C57-26BD-DB4B-947A-822BA9E33CAE}"/>
              </a:ext>
            </a:extLst>
          </p:cNvPr>
          <p:cNvGrpSpPr/>
          <p:nvPr/>
        </p:nvGrpSpPr>
        <p:grpSpPr>
          <a:xfrm>
            <a:off x="883471" y="1845614"/>
            <a:ext cx="5792732" cy="1636421"/>
            <a:chOff x="883471" y="1743339"/>
            <a:chExt cx="5792732" cy="16364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83471" y="1743339"/>
              <a:ext cx="5792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Time-to-Learn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3466022B-B59D-5D40-9FFA-D5042480CDB9}"/>
                </a:ext>
              </a:extLst>
            </p:cNvPr>
            <p:cNvSpPr/>
            <p:nvPr/>
          </p:nvSpPr>
          <p:spPr>
            <a:xfrm>
              <a:off x="2854908" y="2829570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1C11A552-9FE6-184A-92C5-D74873BC4D00}"/>
                </a:ext>
              </a:extLst>
            </p:cNvPr>
            <p:cNvSpPr/>
            <p:nvPr/>
          </p:nvSpPr>
          <p:spPr>
            <a:xfrm>
              <a:off x="3504742" y="281979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6DDADB0A-BEFC-D546-8C37-35D771104043}"/>
                </a:ext>
              </a:extLst>
            </p:cNvPr>
            <p:cNvSpPr/>
            <p:nvPr/>
          </p:nvSpPr>
          <p:spPr>
            <a:xfrm>
              <a:off x="4154576" y="2819798"/>
              <a:ext cx="550190" cy="550190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09144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26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1EFB4C-1311-B440-95C3-BA632B2F7241}"/>
              </a:ext>
            </a:extLst>
          </p:cNvPr>
          <p:cNvSpPr/>
          <p:nvPr/>
        </p:nvSpPr>
        <p:spPr>
          <a:xfrm>
            <a:off x="-1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1DE3CD-0A56-EA49-BAD4-E1141CFE920B}"/>
              </a:ext>
            </a:extLst>
          </p:cNvPr>
          <p:cNvGrpSpPr/>
          <p:nvPr/>
        </p:nvGrpSpPr>
        <p:grpSpPr>
          <a:xfrm>
            <a:off x="883470" y="1570727"/>
            <a:ext cx="5792732" cy="2186196"/>
            <a:chOff x="782731" y="1470475"/>
            <a:chExt cx="5792732" cy="21861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782731" y="1470475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Employee Satisfaction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34B95C0-F5BF-2E4F-A033-A6B9973B7448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75C12E-419E-0C46-8C87-95AB33D8608B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F73833-4FBD-7648-82A7-CC4201E96683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844657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0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8B3ACB-CB70-4347-9147-436357820D71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ED8108-FDA4-3E46-8468-F32F3028F6A8}"/>
              </a:ext>
            </a:extLst>
          </p:cNvPr>
          <p:cNvGrpSpPr/>
          <p:nvPr/>
        </p:nvGrpSpPr>
        <p:grpSpPr>
          <a:xfrm>
            <a:off x="883471" y="1558795"/>
            <a:ext cx="5792732" cy="2210059"/>
            <a:chOff x="782731" y="1446612"/>
            <a:chExt cx="5792732" cy="22100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782731" y="1446612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Customer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Usage Index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DD763D-2D80-0341-BBF5-1BE4D03E0B10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ACCB6B-E3C5-8144-96AD-E97A5E3DC292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1B2D85-6356-1D48-84DB-1B9F95F87B2E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50385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89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B6B288-828A-D846-8E95-B2F336AC9601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97E4D-2ECB-654A-BB42-052B09C60867}"/>
              </a:ext>
            </a:extLst>
          </p:cNvPr>
          <p:cNvGrpSpPr/>
          <p:nvPr/>
        </p:nvGrpSpPr>
        <p:grpSpPr>
          <a:xfrm>
            <a:off x="883471" y="1546873"/>
            <a:ext cx="5792732" cy="2233904"/>
            <a:chOff x="774780" y="1510232"/>
            <a:chExt cx="5792732" cy="22339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774780" y="1510232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Revenue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per Employee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E95E7A-6367-B749-ACAD-56949AE74303}"/>
                </a:ext>
              </a:extLst>
            </p:cNvPr>
            <p:cNvSpPr/>
            <p:nvPr/>
          </p:nvSpPr>
          <p:spPr>
            <a:xfrm>
              <a:off x="3060712" y="3379989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C293A5-2C2E-3443-937B-03168DEC64A0}"/>
                </a:ext>
              </a:extLst>
            </p:cNvPr>
            <p:cNvSpPr/>
            <p:nvPr/>
          </p:nvSpPr>
          <p:spPr>
            <a:xfrm>
              <a:off x="3489041" y="3379988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7F1D3D-CBE3-504F-9E67-1287DBF150FF}"/>
                </a:ext>
              </a:extLst>
            </p:cNvPr>
            <p:cNvSpPr/>
            <p:nvPr/>
          </p:nvSpPr>
          <p:spPr>
            <a:xfrm>
              <a:off x="3917370" y="3379987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507518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2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B49ADBA-1AE9-C141-8203-41C8CCC32B2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8C2D97-B31F-A443-8C09-D7B033974E51}"/>
              </a:ext>
            </a:extLst>
          </p:cNvPr>
          <p:cNvGrpSpPr/>
          <p:nvPr/>
        </p:nvGrpSpPr>
        <p:grpSpPr>
          <a:xfrm>
            <a:off x="883471" y="1555830"/>
            <a:ext cx="5792732" cy="2215989"/>
            <a:chOff x="782731" y="1440682"/>
            <a:chExt cx="5792732" cy="22159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782731" y="1440682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Release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Frequency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DC8B98-F9B2-B546-8339-E15F909A01FB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F4DC01-F055-E849-8058-821EF6BF1903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2F621B-BF71-FC4A-ACB1-F4A7241545DF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5769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44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84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EFFB25-8CDC-344F-8D02-155D09741218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BF3484-2EDD-8243-A82D-802F04ED2EA4}"/>
              </a:ext>
            </a:extLst>
          </p:cNvPr>
          <p:cNvGrpSpPr/>
          <p:nvPr/>
        </p:nvGrpSpPr>
        <p:grpSpPr>
          <a:xfrm>
            <a:off x="883471" y="1578674"/>
            <a:ext cx="5792732" cy="2170302"/>
            <a:chOff x="782731" y="1486369"/>
            <a:chExt cx="5792732" cy="217030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DC2FECD-DABB-1340-A5D4-C463C1035B75}"/>
                </a:ext>
              </a:extLst>
            </p:cNvPr>
            <p:cNvSpPr txBox="1"/>
            <p:nvPr/>
          </p:nvSpPr>
          <p:spPr>
            <a:xfrm>
              <a:off x="782731" y="1486369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Mean Time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to Repair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8E8937-97FF-8A41-884B-A7A96E7A9C01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E5CBEA-24C1-8B4D-9704-2307EEE7584C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09463A-E65F-694C-A72D-09FFCC04DDA8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39213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69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5568D5-D429-D947-80DE-2A5E309168BC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6E0CBF-53CB-5E4B-8BAE-86214A958466}"/>
              </a:ext>
            </a:extLst>
          </p:cNvPr>
          <p:cNvGrpSpPr/>
          <p:nvPr/>
        </p:nvGrpSpPr>
        <p:grpSpPr>
          <a:xfrm>
            <a:off x="833101" y="1759598"/>
            <a:ext cx="5893472" cy="1808454"/>
            <a:chOff x="782731" y="1625580"/>
            <a:chExt cx="5893472" cy="18084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9EAD6C-D563-D744-AFCA-AE8CA95E6630}"/>
                </a:ext>
              </a:extLst>
            </p:cNvPr>
            <p:cNvSpPr txBox="1"/>
            <p:nvPr/>
          </p:nvSpPr>
          <p:spPr>
            <a:xfrm>
              <a:off x="883471" y="1625580"/>
              <a:ext cx="5792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L" sz="5000" b="1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7058D0-484F-7041-95AB-7E591285CA65}"/>
                </a:ext>
              </a:extLst>
            </p:cNvPr>
            <p:cNvSpPr txBox="1"/>
            <p:nvPr/>
          </p:nvSpPr>
          <p:spPr>
            <a:xfrm>
              <a:off x="782731" y="1978523"/>
              <a:ext cx="579273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Lead Time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EE0087-EF5B-A142-BB3A-13FB7CAF2828}"/>
                </a:ext>
              </a:extLst>
            </p:cNvPr>
            <p:cNvSpPr/>
            <p:nvPr/>
          </p:nvSpPr>
          <p:spPr>
            <a:xfrm>
              <a:off x="3068663" y="3069887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A41BCC-AB03-6A42-B29E-3A0767815FC9}"/>
                </a:ext>
              </a:extLst>
            </p:cNvPr>
            <p:cNvSpPr/>
            <p:nvPr/>
          </p:nvSpPr>
          <p:spPr>
            <a:xfrm>
              <a:off x="3496992" y="3069886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9B014-7DD0-B64E-8669-A34A658FB868}"/>
                </a:ext>
              </a:extLst>
            </p:cNvPr>
            <p:cNvSpPr/>
            <p:nvPr/>
          </p:nvSpPr>
          <p:spPr>
            <a:xfrm>
              <a:off x="3925321" y="3069885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0529465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6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B154A9-2B4F-C842-8772-D900D2DC33D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0EEFF9-5BFF-0C4A-9481-A20BE579B4CB}"/>
              </a:ext>
            </a:extLst>
          </p:cNvPr>
          <p:cNvGrpSpPr/>
          <p:nvPr/>
        </p:nvGrpSpPr>
        <p:grpSpPr>
          <a:xfrm>
            <a:off x="883471" y="1610483"/>
            <a:ext cx="5792732" cy="2106683"/>
            <a:chOff x="782731" y="1549988"/>
            <a:chExt cx="5792732" cy="21066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D8DD6-9A60-8743-8085-537BCCE56AB6}"/>
                </a:ext>
              </a:extLst>
            </p:cNvPr>
            <p:cNvSpPr txBox="1"/>
            <p:nvPr/>
          </p:nvSpPr>
          <p:spPr>
            <a:xfrm>
              <a:off x="782731" y="1549988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Innovation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43A664-9637-2F49-808D-9A2F1D875DB0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FD1914-147A-814C-B2B8-1C48337415B1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3EDC96-8EC4-0B47-A041-3AFE2C68986F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354246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20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7FA702-B549-8B47-B360-0598DD5BE11E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70A03F-F298-AC40-99A9-F045809B2B77}"/>
              </a:ext>
            </a:extLst>
          </p:cNvPr>
          <p:cNvGrpSpPr/>
          <p:nvPr/>
        </p:nvGrpSpPr>
        <p:grpSpPr>
          <a:xfrm>
            <a:off x="883471" y="1574702"/>
            <a:ext cx="5792732" cy="2178245"/>
            <a:chOff x="782731" y="1478426"/>
            <a:chExt cx="5792732" cy="21782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9F9D5-B3D4-3946-BEBF-95420A2CE6E9}"/>
                </a:ext>
              </a:extLst>
            </p:cNvPr>
            <p:cNvSpPr txBox="1"/>
            <p:nvPr/>
          </p:nvSpPr>
          <p:spPr>
            <a:xfrm>
              <a:off x="782731" y="1478426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On-Product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Index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A0924D-78C5-5B47-B4BB-5D9CD1B268B3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5F616E-3884-194C-877E-D7A4DA555144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E613FD-056A-D343-BD9B-C709717234C2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561796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2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E56DD5-634B-6848-A248-9892ADFFC6A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35A64A-AA7A-714E-9A2E-26607AAA8002}"/>
              </a:ext>
            </a:extLst>
          </p:cNvPr>
          <p:cNvGrpSpPr/>
          <p:nvPr/>
        </p:nvGrpSpPr>
        <p:grpSpPr>
          <a:xfrm>
            <a:off x="883471" y="1586629"/>
            <a:ext cx="5792732" cy="2154391"/>
            <a:chOff x="782731" y="1502280"/>
            <a:chExt cx="5792732" cy="21543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9F9D5-B3D4-3946-BEBF-95420A2CE6E9}"/>
                </a:ext>
              </a:extLst>
            </p:cNvPr>
            <p:cNvSpPr txBox="1"/>
            <p:nvPr/>
          </p:nvSpPr>
          <p:spPr>
            <a:xfrm>
              <a:off x="782731" y="1502280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Technical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Debt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3FB51E-232C-6746-A6BB-CCD934EE62FA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67C4F7-76EC-A04E-8A10-797FFFCB7E0A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BF99AA-F8D9-AC4D-9A99-9E4974F1978C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03962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0D1D70-D204-BF4A-9602-567DB820D549}"/>
              </a:ext>
            </a:extLst>
          </p:cNvPr>
          <p:cNvSpPr/>
          <p:nvPr/>
        </p:nvSpPr>
        <p:spPr>
          <a:xfrm>
            <a:off x="-1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42025-A047-8846-9CCB-E08050201251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3FC67-B1A4-5B43-A920-875924D5B1D9}"/>
              </a:ext>
            </a:extLst>
          </p:cNvPr>
          <p:cNvSpPr txBox="1"/>
          <p:nvPr/>
        </p:nvSpPr>
        <p:spPr>
          <a:xfrm>
            <a:off x="1054151" y="1964111"/>
            <a:ext cx="545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0" dirty="0">
                <a:latin typeface="Marvel" pitchFamily="2" charset="0"/>
              </a:rPr>
              <a:t>TIME TO MARKET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2688F-2496-B440-A225-A32781C801C0}"/>
              </a:ext>
            </a:extLst>
          </p:cNvPr>
          <p:cNvSpPr txBox="1"/>
          <p:nvPr/>
        </p:nvSpPr>
        <p:spPr>
          <a:xfrm>
            <a:off x="1358653" y="2983424"/>
            <a:ext cx="4918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Expresses the organization’s ability to quickly deliver new capabilities, services, or products</a:t>
            </a:r>
            <a:endParaRPr lang="en-NL" sz="1000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EF5895-CE02-491E-B177-225424A65A3C}"/>
                  </a:ext>
                </a:extLst>
              </p14:cNvPr>
              <p14:cNvContentPartPr/>
              <p14:nvPr/>
            </p14:nvContentPartPr>
            <p14:xfrm>
              <a:off x="1426583" y="647501"/>
              <a:ext cx="6840" cy="1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EF5895-CE02-491E-B177-225424A65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7583" y="638501"/>
                <a:ext cx="24480" cy="3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CB22E5B2-FA17-4B48-B310-B555E9419D05}"/>
              </a:ext>
            </a:extLst>
          </p:cNvPr>
          <p:cNvSpPr/>
          <p:nvPr/>
        </p:nvSpPr>
        <p:spPr>
          <a:xfrm>
            <a:off x="-216977" y="707315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8BCC1F-2516-0641-ACED-473982C4D4A6}"/>
              </a:ext>
            </a:extLst>
          </p:cNvPr>
          <p:cNvSpPr/>
          <p:nvPr/>
        </p:nvSpPr>
        <p:spPr>
          <a:xfrm>
            <a:off x="-216977" y="1278168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45A372-1A6E-B748-8D2B-273DBD603BC2}"/>
              </a:ext>
            </a:extLst>
          </p:cNvPr>
          <p:cNvSpPr/>
          <p:nvPr/>
        </p:nvSpPr>
        <p:spPr>
          <a:xfrm>
            <a:off x="-204735" y="1849021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5B015A-14B7-254B-8260-ECA2B725362D}"/>
              </a:ext>
            </a:extLst>
          </p:cNvPr>
          <p:cNvSpPr/>
          <p:nvPr/>
        </p:nvSpPr>
        <p:spPr>
          <a:xfrm>
            <a:off x="-196141" y="2419874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BFBD28-2840-F048-B334-97AD5F8308FD}"/>
              </a:ext>
            </a:extLst>
          </p:cNvPr>
          <p:cNvSpPr/>
          <p:nvPr/>
        </p:nvSpPr>
        <p:spPr>
          <a:xfrm>
            <a:off x="-196142" y="2990727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D730787-7DEA-9F4E-B44A-D157DAD54A64}"/>
              </a:ext>
            </a:extLst>
          </p:cNvPr>
          <p:cNvSpPr/>
          <p:nvPr/>
        </p:nvSpPr>
        <p:spPr>
          <a:xfrm>
            <a:off x="-196142" y="3561580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A91956-9974-F341-8972-1220C4D250F4}"/>
              </a:ext>
            </a:extLst>
          </p:cNvPr>
          <p:cNvSpPr/>
          <p:nvPr/>
        </p:nvSpPr>
        <p:spPr>
          <a:xfrm>
            <a:off x="-196142" y="4132433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33A7C0-8064-F14C-B970-177190F6A48A}"/>
              </a:ext>
            </a:extLst>
          </p:cNvPr>
          <p:cNvSpPr/>
          <p:nvPr/>
        </p:nvSpPr>
        <p:spPr>
          <a:xfrm>
            <a:off x="7343228" y="707315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BB55B-2D0F-984C-B8F6-6220CB2433DB}"/>
              </a:ext>
            </a:extLst>
          </p:cNvPr>
          <p:cNvSpPr/>
          <p:nvPr/>
        </p:nvSpPr>
        <p:spPr>
          <a:xfrm>
            <a:off x="7343228" y="1278168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3BFDC5-8DCA-1648-A952-401D5F4F1B5B}"/>
              </a:ext>
            </a:extLst>
          </p:cNvPr>
          <p:cNvSpPr/>
          <p:nvPr/>
        </p:nvSpPr>
        <p:spPr>
          <a:xfrm>
            <a:off x="7355470" y="1849021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F8339-A069-9444-95F6-AC27AB77D2DB}"/>
              </a:ext>
            </a:extLst>
          </p:cNvPr>
          <p:cNvSpPr/>
          <p:nvPr/>
        </p:nvSpPr>
        <p:spPr>
          <a:xfrm>
            <a:off x="7364064" y="2419874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B416932-3C92-C244-B477-4F0E3EF33021}"/>
              </a:ext>
            </a:extLst>
          </p:cNvPr>
          <p:cNvSpPr/>
          <p:nvPr/>
        </p:nvSpPr>
        <p:spPr>
          <a:xfrm>
            <a:off x="7364063" y="2990727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A26D1F-2D34-8645-8A32-D647AFBDBC8A}"/>
              </a:ext>
            </a:extLst>
          </p:cNvPr>
          <p:cNvSpPr/>
          <p:nvPr/>
        </p:nvSpPr>
        <p:spPr>
          <a:xfrm>
            <a:off x="7364063" y="3561580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93D3F0-E97A-A344-A8BB-BE7CDB2E2253}"/>
              </a:ext>
            </a:extLst>
          </p:cNvPr>
          <p:cNvSpPr/>
          <p:nvPr/>
        </p:nvSpPr>
        <p:spPr>
          <a:xfrm>
            <a:off x="7364063" y="4132433"/>
            <a:ext cx="433953" cy="433952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434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2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F616033-11DC-F247-B322-D23C66626F7B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783B8A-057E-8847-A5F9-66E9C395C45B}"/>
              </a:ext>
            </a:extLst>
          </p:cNvPr>
          <p:cNvGrpSpPr/>
          <p:nvPr/>
        </p:nvGrpSpPr>
        <p:grpSpPr>
          <a:xfrm>
            <a:off x="883471" y="825139"/>
            <a:ext cx="5792732" cy="3677371"/>
            <a:chOff x="883471" y="673017"/>
            <a:chExt cx="5792732" cy="36773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9F9D5-B3D4-3946-BEBF-95420A2CE6E9}"/>
                </a:ext>
              </a:extLst>
            </p:cNvPr>
            <p:cNvSpPr txBox="1"/>
            <p:nvPr/>
          </p:nvSpPr>
          <p:spPr>
            <a:xfrm>
              <a:off x="883471" y="673017"/>
              <a:ext cx="5792732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Active Code Branches / Time Spent Merging Branched Code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6CB132-B323-8640-8026-1DF125BD5E21}"/>
                </a:ext>
              </a:extLst>
            </p:cNvPr>
            <p:cNvSpPr/>
            <p:nvPr/>
          </p:nvSpPr>
          <p:spPr>
            <a:xfrm>
              <a:off x="3169403" y="3986241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8D3FA5-1ABC-BF4A-B070-B50AE6AAE754}"/>
                </a:ext>
              </a:extLst>
            </p:cNvPr>
            <p:cNvSpPr/>
            <p:nvPr/>
          </p:nvSpPr>
          <p:spPr>
            <a:xfrm>
              <a:off x="3597732" y="3986240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0A5B3C-4E14-2948-A0A7-F164D7F1B9A8}"/>
                </a:ext>
              </a:extLst>
            </p:cNvPr>
            <p:cNvSpPr/>
            <p:nvPr/>
          </p:nvSpPr>
          <p:spPr>
            <a:xfrm>
              <a:off x="4026061" y="3986239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559958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1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C6D795-2973-C64C-A34B-F08AF4C232DE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F62747-AE27-1345-A9B2-8EF946A58C98}"/>
              </a:ext>
            </a:extLst>
          </p:cNvPr>
          <p:cNvGrpSpPr/>
          <p:nvPr/>
        </p:nvGrpSpPr>
        <p:grpSpPr>
          <a:xfrm>
            <a:off x="883471" y="1181777"/>
            <a:ext cx="5792732" cy="2964095"/>
            <a:chOff x="782934" y="1099171"/>
            <a:chExt cx="5792732" cy="29640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B27107-884A-6843-9E91-CBFCA3A06FE0}"/>
                </a:ext>
              </a:extLst>
            </p:cNvPr>
            <p:cNvSpPr txBox="1"/>
            <p:nvPr/>
          </p:nvSpPr>
          <p:spPr>
            <a:xfrm>
              <a:off x="782934" y="1099171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Time Spent </a:t>
              </a:r>
            </a:p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Context-Switching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22133D-821F-9042-82D2-7097BAB6F7A1}"/>
                </a:ext>
              </a:extLst>
            </p:cNvPr>
            <p:cNvSpPr/>
            <p:nvPr/>
          </p:nvSpPr>
          <p:spPr>
            <a:xfrm>
              <a:off x="3068866" y="3699119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B30F5A1-32AE-0446-A82F-EE66CBA81BB0}"/>
                </a:ext>
              </a:extLst>
            </p:cNvPr>
            <p:cNvSpPr/>
            <p:nvPr/>
          </p:nvSpPr>
          <p:spPr>
            <a:xfrm>
              <a:off x="3497195" y="3699118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2F34D9-0C44-4542-A373-43230FF10FFA}"/>
                </a:ext>
              </a:extLst>
            </p:cNvPr>
            <p:cNvSpPr/>
            <p:nvPr/>
          </p:nvSpPr>
          <p:spPr>
            <a:xfrm>
              <a:off x="3925524" y="3699117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347647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91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BFEE0C-2D0D-C841-B46A-26120CB54DE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9E60C-7C58-D74A-8F1E-F55AF946FBDD}"/>
              </a:ext>
            </a:extLst>
          </p:cNvPr>
          <p:cNvGrpSpPr/>
          <p:nvPr/>
        </p:nvGrpSpPr>
        <p:grpSpPr>
          <a:xfrm>
            <a:off x="883471" y="1574702"/>
            <a:ext cx="5792732" cy="2178245"/>
            <a:chOff x="782731" y="1478426"/>
            <a:chExt cx="5792732" cy="21782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DDF276-A1EB-B640-B158-2553E38C1619}"/>
                </a:ext>
              </a:extLst>
            </p:cNvPr>
            <p:cNvSpPr txBox="1"/>
            <p:nvPr/>
          </p:nvSpPr>
          <p:spPr>
            <a:xfrm>
              <a:off x="782731" y="1478426"/>
              <a:ext cx="579273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5000" b="1" dirty="0">
                  <a:solidFill>
                    <a:schemeClr val="bg1"/>
                  </a:solidFill>
                  <a:latin typeface="Ubuntu" panose="020B0504030602030204" pitchFamily="34" charset="0"/>
                </a:rPr>
                <a:t>Customer or User Satisfaction Gap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680971-54DC-AD49-A5DC-1784704265CD}"/>
                </a:ext>
              </a:extLst>
            </p:cNvPr>
            <p:cNvSpPr/>
            <p:nvPr/>
          </p:nvSpPr>
          <p:spPr>
            <a:xfrm>
              <a:off x="3068663" y="3292524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1EDF79-7F90-DB4F-BE6A-5DEC5CB5943E}"/>
                </a:ext>
              </a:extLst>
            </p:cNvPr>
            <p:cNvSpPr/>
            <p:nvPr/>
          </p:nvSpPr>
          <p:spPr>
            <a:xfrm>
              <a:off x="3496992" y="3292523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ED3F5F-1A0A-684B-95C0-7BC1EBF13377}"/>
                </a:ext>
              </a:extLst>
            </p:cNvPr>
            <p:cNvSpPr/>
            <p:nvPr/>
          </p:nvSpPr>
          <p:spPr>
            <a:xfrm>
              <a:off x="3925321" y="3292522"/>
              <a:ext cx="364210" cy="3641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3503983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DC599D-AD1B-104D-B158-5C2A6823AC1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F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329715" y="1848217"/>
            <a:ext cx="69002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b="1" dirty="0">
                <a:latin typeface="Ubuntu" panose="020B0504030602030204" pitchFamily="34" charset="0"/>
              </a:rPr>
              <a:t>Don’t measure Output. Measure Outcomes</a:t>
            </a:r>
          </a:p>
        </p:txBody>
      </p:sp>
    </p:spTree>
    <p:extLst>
      <p:ext uri="{BB962C8B-B14F-4D97-AF65-F5344CB8AC3E}">
        <p14:creationId xmlns:p14="http://schemas.microsoft.com/office/powerpoint/2010/main" val="33849802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352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DC599D-AD1B-104D-B158-5C2A6823AC1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F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329715" y="1463496"/>
            <a:ext cx="69002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b="1">
                <a:latin typeface="Ubuntu" panose="020B0504030602030204" pitchFamily="34" charset="0"/>
              </a:rPr>
              <a:t>It’s not about the Metrics, but about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386452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4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28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DC599D-AD1B-104D-B158-5C2A6823AC16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F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329715" y="1078775"/>
            <a:ext cx="6900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5000" dirty="0">
                <a:latin typeface="Ubuntu" panose="020B0504030602030204" pitchFamily="34" charset="0"/>
              </a:rPr>
              <a:t>Learn more about</a:t>
            </a:r>
            <a:r>
              <a:rPr lang="en-NL" sz="5000" b="1" dirty="0">
                <a:latin typeface="Ubuntu" panose="020B0504030602030204" pitchFamily="34" charset="0"/>
              </a:rPr>
              <a:t> </a:t>
            </a:r>
          </a:p>
          <a:p>
            <a:pPr algn="ctr"/>
            <a:r>
              <a:rPr lang="en-NL" sz="5000" b="1" dirty="0">
                <a:latin typeface="Ubuntu" panose="020B0504030602030204" pitchFamily="34" charset="0"/>
              </a:rPr>
              <a:t>Evidence Based Management </a:t>
            </a:r>
            <a:r>
              <a:rPr lang="en-NL" sz="5000" dirty="0">
                <a:latin typeface="Ubuntu" panose="020B0504030602030204" pitchFamily="34" charset="0"/>
              </a:rPr>
              <a:t>at</a:t>
            </a:r>
          </a:p>
          <a:p>
            <a:pPr algn="ctr"/>
            <a:r>
              <a:rPr lang="en-NL" sz="5000" dirty="0">
                <a:latin typeface="Ubuntu" panose="020B0504030602030204" pitchFamily="34" charset="0"/>
              </a:rPr>
              <a:t>http://scrum.org/EBM</a:t>
            </a:r>
          </a:p>
        </p:txBody>
      </p:sp>
    </p:spTree>
    <p:extLst>
      <p:ext uri="{BB962C8B-B14F-4D97-AF65-F5344CB8AC3E}">
        <p14:creationId xmlns:p14="http://schemas.microsoft.com/office/powerpoint/2010/main" val="1377554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86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EAD6C-D563-D744-AFCA-AE8CA95E6630}"/>
              </a:ext>
            </a:extLst>
          </p:cNvPr>
          <p:cNvSpPr txBox="1"/>
          <p:nvPr/>
        </p:nvSpPr>
        <p:spPr>
          <a:xfrm>
            <a:off x="433485" y="173949"/>
            <a:ext cx="641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000" b="1" dirty="0">
                <a:latin typeface="Ubuntu" panose="020B0504030602030204" pitchFamily="34" charset="0"/>
              </a:rPr>
              <a:t>EBM suggested cheat sheet</a:t>
            </a:r>
            <a:endParaRPr lang="en-NL" sz="2000" dirty="0">
              <a:latin typeface="Ubuntu" panose="020B05040306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6441C-A641-EE43-B9CA-553BCAFDDCAF}"/>
              </a:ext>
            </a:extLst>
          </p:cNvPr>
          <p:cNvSpPr txBox="1"/>
          <p:nvPr/>
        </p:nvSpPr>
        <p:spPr>
          <a:xfrm>
            <a:off x="3501215" y="4821023"/>
            <a:ext cx="38100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L" sz="700" dirty="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rPr>
              <a:t>Source: EBM guide, http://scrum.org/EBM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D75A12-8D57-1D4E-AB48-B43CCF0C5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84" y="3468669"/>
            <a:ext cx="3541363" cy="161998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ED4AB1-FB9F-6540-BB0C-BCEA676A3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81" y="652043"/>
            <a:ext cx="3467866" cy="2738642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E0C25F-91C9-5D48-B2A3-7EEADD781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634" y="652043"/>
            <a:ext cx="3669659" cy="324818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60B376-714B-B14D-8396-DA0BFF861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1351" y="3943357"/>
            <a:ext cx="3628531" cy="8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76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3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8124E1-646A-9D46-81BB-5DACA7B70E9A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solidFill>
              <a:srgbClr val="DE84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4C59E-773E-0543-8F8A-6757A8E8C125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8000">
              <a:solidFill>
                <a:schemeClr val="tx1"/>
              </a:solidFill>
              <a:latin typeface="Marvel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B1E5EE-4214-2641-9792-B49918F1B822}"/>
              </a:ext>
            </a:extLst>
          </p:cNvPr>
          <p:cNvGrpSpPr/>
          <p:nvPr/>
        </p:nvGrpSpPr>
        <p:grpSpPr>
          <a:xfrm>
            <a:off x="394567" y="1487920"/>
            <a:ext cx="8604506" cy="2181674"/>
            <a:chOff x="394567" y="1604155"/>
            <a:chExt cx="8604506" cy="21816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D91C47-04B8-0743-AE33-CB32FB353B50}"/>
                </a:ext>
              </a:extLst>
            </p:cNvPr>
            <p:cNvSpPr txBox="1"/>
            <p:nvPr/>
          </p:nvSpPr>
          <p:spPr>
            <a:xfrm>
              <a:off x="394567" y="1604155"/>
              <a:ext cx="67705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L" sz="8000" dirty="0">
                  <a:latin typeface="Marvel" pitchFamily="2" charset="0"/>
                </a:rPr>
                <a:t>ABILITY TO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BBDDCE-EBBD-D74C-937F-BA4A04557A38}"/>
                </a:ext>
              </a:extLst>
            </p:cNvPr>
            <p:cNvSpPr txBox="1"/>
            <p:nvPr/>
          </p:nvSpPr>
          <p:spPr>
            <a:xfrm>
              <a:off x="2228533" y="2396953"/>
              <a:ext cx="67705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8000" dirty="0">
                  <a:latin typeface="Marvel" pitchFamily="2" charset="0"/>
                </a:rPr>
                <a:t>INNOVATE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1B753E-9424-544C-9E20-8CA17090EE73}"/>
                </a:ext>
              </a:extLst>
            </p:cNvPr>
            <p:cNvSpPr txBox="1"/>
            <p:nvPr/>
          </p:nvSpPr>
          <p:spPr>
            <a:xfrm>
              <a:off x="1931029" y="3385719"/>
              <a:ext cx="3697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</a:rPr>
                <a:t>Expresses the ability of a product development organization to </a:t>
              </a:r>
            </a:p>
            <a:p>
              <a:r>
                <a:rPr lang="en-GB" sz="1000" dirty="0">
                  <a:solidFill>
                    <a:schemeClr val="bg1">
                      <a:lumMod val="50000"/>
                    </a:schemeClr>
                  </a:solidFill>
                  <a:latin typeface="Ubuntu" panose="020B0504030602030204" pitchFamily="34" charset="0"/>
                </a:rPr>
                <a:t>deliver new capabilities that might better meet customer needs</a:t>
              </a:r>
              <a:endParaRPr lang="en-NL" sz="1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  <p:sp>
        <p:nvSpPr>
          <p:cNvPr id="4" name="Triangle 3">
            <a:extLst>
              <a:ext uri="{FF2B5EF4-FFF2-40B4-BE49-F238E27FC236}">
                <a16:creationId xmlns:a16="http://schemas.microsoft.com/office/drawing/2014/main" id="{31391397-9583-1649-93D1-2E183E99AFBD}"/>
              </a:ext>
            </a:extLst>
          </p:cNvPr>
          <p:cNvSpPr/>
          <p:nvPr/>
        </p:nvSpPr>
        <p:spPr>
          <a:xfrm>
            <a:off x="-310936" y="85629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54F6DD97-0D41-C643-8E3E-5ADC3418B8E1}"/>
              </a:ext>
            </a:extLst>
          </p:cNvPr>
          <p:cNvSpPr/>
          <p:nvPr/>
        </p:nvSpPr>
        <p:spPr>
          <a:xfrm>
            <a:off x="-310936" y="1481389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AF6C5CDF-4B04-AC44-AA28-D34CE05B0F44}"/>
              </a:ext>
            </a:extLst>
          </p:cNvPr>
          <p:cNvSpPr/>
          <p:nvPr/>
        </p:nvSpPr>
        <p:spPr>
          <a:xfrm>
            <a:off x="-325465" y="2106487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6BAB6629-BEA3-0F45-A825-3A147A0E6C5E}"/>
              </a:ext>
            </a:extLst>
          </p:cNvPr>
          <p:cNvSpPr/>
          <p:nvPr/>
        </p:nvSpPr>
        <p:spPr>
          <a:xfrm>
            <a:off x="-325465" y="2731585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C4817735-F14F-244E-AC4E-3B263439659D}"/>
              </a:ext>
            </a:extLst>
          </p:cNvPr>
          <p:cNvSpPr/>
          <p:nvPr/>
        </p:nvSpPr>
        <p:spPr>
          <a:xfrm>
            <a:off x="-310936" y="3355363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E89E9E4-E8C3-984B-B1A5-338667B6F5B8}"/>
              </a:ext>
            </a:extLst>
          </p:cNvPr>
          <p:cNvSpPr/>
          <p:nvPr/>
        </p:nvSpPr>
        <p:spPr>
          <a:xfrm>
            <a:off x="-310936" y="398046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48D87B3-342C-444A-BD91-1636DD89D64F}"/>
              </a:ext>
            </a:extLst>
          </p:cNvPr>
          <p:cNvSpPr/>
          <p:nvPr/>
        </p:nvSpPr>
        <p:spPr>
          <a:xfrm>
            <a:off x="7248741" y="85629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E0F639FA-3E36-204F-A19D-618D4A34F9D9}"/>
              </a:ext>
            </a:extLst>
          </p:cNvPr>
          <p:cNvSpPr/>
          <p:nvPr/>
        </p:nvSpPr>
        <p:spPr>
          <a:xfrm>
            <a:off x="7248741" y="1481389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F1600DEA-971A-F144-A1D0-6A879217A7C9}"/>
              </a:ext>
            </a:extLst>
          </p:cNvPr>
          <p:cNvSpPr/>
          <p:nvPr/>
        </p:nvSpPr>
        <p:spPr>
          <a:xfrm>
            <a:off x="7234212" y="2106487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0DCBD7D8-0ADD-5542-9CE4-CD377AAB9C5B}"/>
              </a:ext>
            </a:extLst>
          </p:cNvPr>
          <p:cNvSpPr/>
          <p:nvPr/>
        </p:nvSpPr>
        <p:spPr>
          <a:xfrm>
            <a:off x="7234212" y="2731585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9A096DC-C570-1844-8D1C-ADD73B48A244}"/>
              </a:ext>
            </a:extLst>
          </p:cNvPr>
          <p:cNvSpPr/>
          <p:nvPr/>
        </p:nvSpPr>
        <p:spPr>
          <a:xfrm>
            <a:off x="7248741" y="3355363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FB33549E-9D5A-D34D-B74D-5EB0E0016B2C}"/>
              </a:ext>
            </a:extLst>
          </p:cNvPr>
          <p:cNvSpPr/>
          <p:nvPr/>
        </p:nvSpPr>
        <p:spPr>
          <a:xfrm>
            <a:off x="7248741" y="3980461"/>
            <a:ext cx="621870" cy="48053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0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F3DA-1D3D-E743-8E21-6B353B4D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25DA-CA85-AD48-8A85-52A75E1E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890BB6-3544-1A4E-A833-93135A597BB4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27611709-3190-2A4B-BCE4-4D32900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7" y="-76517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3240-90A9-2045-9B24-092DEDC3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52F0-3A96-5E4D-B754-B812A86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78E023-EBA1-A649-9F84-9426DC737CAD}"/>
              </a:ext>
            </a:extLst>
          </p:cNvPr>
          <p:cNvSpPr/>
          <p:nvPr/>
        </p:nvSpPr>
        <p:spPr>
          <a:xfrm>
            <a:off x="0" y="0"/>
            <a:ext cx="7559675" cy="5327650"/>
          </a:xfrm>
          <a:prstGeom prst="roundRect">
            <a:avLst>
              <a:gd name="adj" fmla="val 0"/>
            </a:avLst>
          </a:prstGeom>
          <a:solidFill>
            <a:srgbClr val="DE8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6A24F-F843-6F43-B798-8E0A66AEBE9A}"/>
              </a:ext>
            </a:extLst>
          </p:cNvPr>
          <p:cNvSpPr/>
          <p:nvPr/>
        </p:nvSpPr>
        <p:spPr>
          <a:xfrm>
            <a:off x="654576" y="629685"/>
            <a:ext cx="6326488" cy="399229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NL" sz="9600">
              <a:latin typeface="Marvel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D77AE-9792-C547-90E9-C96C9012A78D}"/>
              </a:ext>
            </a:extLst>
          </p:cNvPr>
          <p:cNvSpPr txBox="1"/>
          <p:nvPr/>
        </p:nvSpPr>
        <p:spPr>
          <a:xfrm>
            <a:off x="1154265" y="1964111"/>
            <a:ext cx="5451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8000" dirty="0">
                <a:latin typeface="Marvel" pitchFamily="2" charset="0"/>
              </a:rPr>
              <a:t>UNREALIZED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83D89-81C5-A942-931B-F37B88051625}"/>
              </a:ext>
            </a:extLst>
          </p:cNvPr>
          <p:cNvSpPr txBox="1"/>
          <p:nvPr/>
        </p:nvSpPr>
        <p:spPr>
          <a:xfrm>
            <a:off x="1569862" y="2992265"/>
            <a:ext cx="4620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Suggests the potential future value that could be realized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</a:rPr>
              <a:t>if the organization could perfectly meet the needs of all potential customers</a:t>
            </a:r>
            <a:endParaRPr lang="en-NL" sz="1000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77BC908-5A71-5648-86F4-1DD501B1A47A}"/>
              </a:ext>
            </a:extLst>
          </p:cNvPr>
          <p:cNvSpPr/>
          <p:nvPr/>
        </p:nvSpPr>
        <p:spPr>
          <a:xfrm>
            <a:off x="-263472" y="88758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CA52172E-44FE-964B-8A80-395B31A859C7}"/>
              </a:ext>
            </a:extLst>
          </p:cNvPr>
          <p:cNvSpPr/>
          <p:nvPr/>
        </p:nvSpPr>
        <p:spPr>
          <a:xfrm>
            <a:off x="-267574" y="140246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08EC8FA2-7049-534E-A372-EC6A91A4CE79}"/>
              </a:ext>
            </a:extLst>
          </p:cNvPr>
          <p:cNvSpPr/>
          <p:nvPr/>
        </p:nvSpPr>
        <p:spPr>
          <a:xfrm>
            <a:off x="-267574" y="1917347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18BA15D-DE98-8D43-9A3F-36F37A37AF2D}"/>
              </a:ext>
            </a:extLst>
          </p:cNvPr>
          <p:cNvSpPr/>
          <p:nvPr/>
        </p:nvSpPr>
        <p:spPr>
          <a:xfrm>
            <a:off x="-271676" y="2432230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EF61F84-17B4-324C-9CD3-E07B3D18F12C}"/>
              </a:ext>
            </a:extLst>
          </p:cNvPr>
          <p:cNvSpPr/>
          <p:nvPr/>
        </p:nvSpPr>
        <p:spPr>
          <a:xfrm>
            <a:off x="-269625" y="294965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6099D7E0-C13A-7847-84ED-EA0C5524E554}"/>
              </a:ext>
            </a:extLst>
          </p:cNvPr>
          <p:cNvSpPr/>
          <p:nvPr/>
        </p:nvSpPr>
        <p:spPr>
          <a:xfrm>
            <a:off x="-273727" y="346453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920910FA-5581-F04C-9A39-2A4938FE8099}"/>
              </a:ext>
            </a:extLst>
          </p:cNvPr>
          <p:cNvSpPr/>
          <p:nvPr/>
        </p:nvSpPr>
        <p:spPr>
          <a:xfrm>
            <a:off x="-263472" y="3976879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8BBDE08F-BA25-4943-9CD6-08F91133CB36}"/>
              </a:ext>
            </a:extLst>
          </p:cNvPr>
          <p:cNvSpPr/>
          <p:nvPr/>
        </p:nvSpPr>
        <p:spPr>
          <a:xfrm>
            <a:off x="7276165" y="88758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1FBA123F-FD40-8849-9469-AF75E6B929B7}"/>
              </a:ext>
            </a:extLst>
          </p:cNvPr>
          <p:cNvSpPr/>
          <p:nvPr/>
        </p:nvSpPr>
        <p:spPr>
          <a:xfrm>
            <a:off x="7272063" y="140246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A5F73996-9447-1848-B658-78DFF6A9C779}"/>
              </a:ext>
            </a:extLst>
          </p:cNvPr>
          <p:cNvSpPr/>
          <p:nvPr/>
        </p:nvSpPr>
        <p:spPr>
          <a:xfrm>
            <a:off x="7272063" y="1917347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275693F2-68C2-3E4F-BA5E-B253F0E64904}"/>
              </a:ext>
            </a:extLst>
          </p:cNvPr>
          <p:cNvSpPr/>
          <p:nvPr/>
        </p:nvSpPr>
        <p:spPr>
          <a:xfrm>
            <a:off x="7267961" y="2432230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0037A2A0-8D75-B940-835C-26E592882C69}"/>
              </a:ext>
            </a:extLst>
          </p:cNvPr>
          <p:cNvSpPr/>
          <p:nvPr/>
        </p:nvSpPr>
        <p:spPr>
          <a:xfrm>
            <a:off x="7270012" y="2949651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34ABA7B3-653A-E24D-B127-F6F5AEBE2C7B}"/>
              </a:ext>
            </a:extLst>
          </p:cNvPr>
          <p:cNvSpPr/>
          <p:nvPr/>
        </p:nvSpPr>
        <p:spPr>
          <a:xfrm>
            <a:off x="7265910" y="3464534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980F8705-E6AE-3E4B-9146-F98BFFE8E753}"/>
              </a:ext>
            </a:extLst>
          </p:cNvPr>
          <p:cNvSpPr/>
          <p:nvPr/>
        </p:nvSpPr>
        <p:spPr>
          <a:xfrm>
            <a:off x="7276165" y="3976879"/>
            <a:ext cx="526943" cy="425834"/>
          </a:xfrm>
          <a:prstGeom prst="hexag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318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652</Words>
  <Application>Microsoft Office PowerPoint</Application>
  <PresentationFormat>Custom</PresentationFormat>
  <Paragraphs>79</Paragraphs>
  <Slides>64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Marvel</vt:lpstr>
      <vt:lpstr>Ubuntu</vt:lpstr>
      <vt:lpstr>Ubuntu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Chee-Hong Hsia</dc:creator>
  <cp:lastModifiedBy>Natalie Stroud</cp:lastModifiedBy>
  <cp:revision>227</cp:revision>
  <dcterms:created xsi:type="dcterms:W3CDTF">2020-03-02T18:23:14Z</dcterms:created>
  <dcterms:modified xsi:type="dcterms:W3CDTF">2020-07-07T03:51:01Z</dcterms:modified>
</cp:coreProperties>
</file>