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68"/>
  </p:notesMasterIdLst>
  <p:sldIdLst>
    <p:sldId id="256" r:id="rId2"/>
    <p:sldId id="349" r:id="rId3"/>
    <p:sldId id="257" r:id="rId4"/>
    <p:sldId id="259" r:id="rId5"/>
    <p:sldId id="264" r:id="rId6"/>
    <p:sldId id="265" r:id="rId7"/>
    <p:sldId id="260" r:id="rId8"/>
    <p:sldId id="261" r:id="rId9"/>
    <p:sldId id="262" r:id="rId10"/>
    <p:sldId id="263" r:id="rId11"/>
    <p:sldId id="268" r:id="rId12"/>
    <p:sldId id="297" r:id="rId13"/>
    <p:sldId id="298" r:id="rId14"/>
    <p:sldId id="299" r:id="rId15"/>
    <p:sldId id="300" r:id="rId16"/>
    <p:sldId id="301" r:id="rId17"/>
    <p:sldId id="302" r:id="rId18"/>
    <p:sldId id="303"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37" r:id="rId42"/>
    <p:sldId id="338" r:id="rId43"/>
    <p:sldId id="339" r:id="rId44"/>
    <p:sldId id="340" r:id="rId45"/>
    <p:sldId id="341" r:id="rId46"/>
    <p:sldId id="342" r:id="rId47"/>
    <p:sldId id="343" r:id="rId48"/>
    <p:sldId id="344" r:id="rId49"/>
    <p:sldId id="352" r:id="rId50"/>
    <p:sldId id="353" r:id="rId51"/>
    <p:sldId id="354" r:id="rId52"/>
    <p:sldId id="355" r:id="rId53"/>
    <p:sldId id="357" r:id="rId54"/>
    <p:sldId id="358" r:id="rId55"/>
    <p:sldId id="345" r:id="rId56"/>
    <p:sldId id="346" r:id="rId57"/>
    <p:sldId id="347" r:id="rId58"/>
    <p:sldId id="348" r:id="rId59"/>
    <p:sldId id="328" r:id="rId60"/>
    <p:sldId id="329" r:id="rId61"/>
    <p:sldId id="334" r:id="rId62"/>
    <p:sldId id="331" r:id="rId63"/>
    <p:sldId id="335" r:id="rId64"/>
    <p:sldId id="333" r:id="rId65"/>
    <p:sldId id="356" r:id="rId66"/>
    <p:sldId id="351" r:id="rId67"/>
  </p:sldIdLst>
  <p:sldSz cx="7559675" cy="5327650"/>
  <p:notesSz cx="6858000" cy="9144000"/>
  <p:embeddedFontLst>
    <p:embeddedFont>
      <p:font typeface="Calibri" panose="020F0502020204030204" pitchFamily="34" charset="0"/>
      <p:regular r:id="rId69"/>
      <p:bold r:id="rId69"/>
      <p:italic r:id="rId69"/>
      <p:boldItalic r:id="rId69"/>
    </p:embeddedFont>
    <p:embeddedFont>
      <p:font typeface="Calibri Light" panose="020F0302020204030204" pitchFamily="34" charset="0"/>
      <p:regular r:id="rId69"/>
      <p:italic r:id="rId69"/>
    </p:embeddedFont>
    <p:embeddedFont>
      <p:font typeface="Marvel" pitchFamily="2" charset="0"/>
      <p:regular r:id="rId69"/>
    </p:embeddedFont>
    <p:embeddedFont>
      <p:font typeface="Ubuntu" panose="020B0504030602030204" pitchFamily="34" charset="0"/>
      <p:regular r:id="rId69"/>
      <p:bold r:id="rId69"/>
      <p:italic r:id="rId69"/>
      <p:boldItalic r:id="rId69"/>
    </p:embeddedFont>
    <p:embeddedFont>
      <p:font typeface="Ubuntu Light" panose="020B0304030602030204" pitchFamily="34" charset="0"/>
      <p:regular r:id="rId69"/>
      <p:italic r:id="rId6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oerd Kranendonk" initials="SK" lastIdx="8" clrIdx="0">
    <p:extLst>
      <p:ext uri="{19B8F6BF-5375-455C-9EA6-DF929625EA0E}">
        <p15:presenceInfo xmlns:p15="http://schemas.microsoft.com/office/powerpoint/2012/main" userId="acef0a9426a7f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0"/>
    <p:restoredTop sz="96327"/>
  </p:normalViewPr>
  <p:slideViewPr>
    <p:cSldViewPr snapToGrid="0" snapToObjects="1">
      <p:cViewPr varScale="1">
        <p:scale>
          <a:sx n="157" d="100"/>
          <a:sy n="157" d="100"/>
        </p:scale>
        <p:origin x="1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NUL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3T20:58:17.817" idx="2">
    <p:pos x="10" y="10"/>
    <p:text>To be removed for 2020 update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03T20:58:45.186" idx="3">
    <p:pos x="10" y="10"/>
    <p:text>To be changed for 2020 update</p:text>
    <p:extLst>
      <p:ext uri="{C676402C-5697-4E1C-873F-D02D1690AC5C}">
        <p15:threadingInfo xmlns:p15="http://schemas.microsoft.com/office/powerpoint/2012/main" timeZoneBias="-60"/>
      </p:ext>
    </p:extLst>
  </p:cm>
  <p:cm authorId="1" dt="2021-01-03T21:02:07.781" idx="5">
    <p:pos x="10" y="146"/>
    <p:text>changed trend to count</p:text>
    <p:extLst>
      <p:ext uri="{C676402C-5697-4E1C-873F-D02D1690AC5C}">
        <p15:threadingInfo xmlns:p15="http://schemas.microsoft.com/office/powerpoint/2012/main" timeZoneBias="-60">
          <p15:parentCm authorId="1"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03T20:57:30.668" idx="1">
    <p:pos x="10" y="10"/>
    <p:text>To be changed for 2020 update</p:text>
    <p:extLst>
      <p:ext uri="{C676402C-5697-4E1C-873F-D02D1690AC5C}">
        <p15:threadingInfo xmlns:p15="http://schemas.microsoft.com/office/powerpoint/2012/main" timeZoneBias="-60"/>
      </p:ext>
    </p:extLst>
  </p:cm>
  <p:cm authorId="1" dt="2021-01-03T21:06:19.924" idx="8">
    <p:pos x="10" y="146"/>
    <p:text>added 'customer'</p:text>
    <p:extLst>
      <p:ext uri="{C676402C-5697-4E1C-873F-D02D1690AC5C}">
        <p15:threadingInfo xmlns:p15="http://schemas.microsoft.com/office/powerpoint/2012/main" timeZoneBias="-60">
          <p15:parentCm authorId="1" idx="1"/>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57.328" idx="7">
    <p:pos x="10" y="146"/>
    <p:text>split and reworded</p:text>
    <p:extLst>
      <p:ext uri="{C676402C-5697-4E1C-873F-D02D1690AC5C}">
        <p15:threadingInfo xmlns:p15="http://schemas.microsoft.com/office/powerpoint/2012/main" timeZoneBias="-60">
          <p15:parentCm authorId="1"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48.450" idx="6">
    <p:pos x="10" y="146"/>
    <p:text>Split and reworded</p:text>
    <p:extLst>
      <p:ext uri="{C676402C-5697-4E1C-873F-D02D1690AC5C}">
        <p15:threadingInfo xmlns:p15="http://schemas.microsoft.com/office/powerpoint/2012/main" timeZoneBias="-60">
          <p15:parentCm authorId="1" idx="4"/>
        </p15:threadingInfo>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03/01/2021</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13</a:t>
            </a:fld>
            <a:endParaRPr lang="en-NL"/>
          </a:p>
        </p:txBody>
      </p:sp>
    </p:spTree>
    <p:extLst>
      <p:ext uri="{BB962C8B-B14F-4D97-AF65-F5344CB8AC3E}">
        <p14:creationId xmlns:p14="http://schemas.microsoft.com/office/powerpoint/2010/main" val="2588350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21</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65</a:t>
            </a:fld>
            <a:endParaRPr lang="en-NL"/>
          </a:p>
        </p:txBody>
      </p:sp>
    </p:spTree>
    <p:extLst>
      <p:ext uri="{BB962C8B-B14F-4D97-AF65-F5344CB8AC3E}">
        <p14:creationId xmlns:p14="http://schemas.microsoft.com/office/powerpoint/2010/main" val="85504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03/01/2021</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03/01/2021</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03/01/2021</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03/01/2021</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21BC4CF-B685-B043-85A0-DF0E184F9DBF}"/>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0523888E-9B06-8046-A2BE-6123694EE11E}"/>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F35F3B9E-B896-7547-8FF3-C77E69DFE116}"/>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Feature </a:t>
              </a:r>
            </a:p>
            <a:p>
              <a:pPr algn="ctr"/>
              <a:r>
                <a:rPr lang="en-NL" sz="5000" b="1" dirty="0">
                  <a:solidFill>
                    <a:schemeClr val="bg1"/>
                  </a:solidFill>
                  <a:latin typeface="Ubuntu" panose="020B0504030602030204" pitchFamily="34" charset="0"/>
                </a:rPr>
                <a:t>Usage Index</a:t>
              </a:r>
            </a:p>
          </p:txBody>
        </p:sp>
        <p:sp>
          <p:nvSpPr>
            <p:cNvPr id="20" name="Diamond 19">
              <a:extLst>
                <a:ext uri="{FF2B5EF4-FFF2-40B4-BE49-F238E27FC236}">
                  <a16:creationId xmlns:a16="http://schemas.microsoft.com/office/drawing/2014/main" id="{29B8A6F0-B0C1-B44D-8BDC-B0141804ACD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Diamond 20">
              <a:extLst>
                <a:ext uri="{FF2B5EF4-FFF2-40B4-BE49-F238E27FC236}">
                  <a16:creationId xmlns:a16="http://schemas.microsoft.com/office/drawing/2014/main" id="{E3E67A30-883E-9442-9A67-BA9E2F50D834}"/>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Diamond 21">
              <a:extLst>
                <a:ext uri="{FF2B5EF4-FFF2-40B4-BE49-F238E27FC236}">
                  <a16:creationId xmlns:a16="http://schemas.microsoft.com/office/drawing/2014/main" id="{49994304-6B00-2042-95C8-4ADD13CF470B}"/>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4105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8220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Based on the 2020 EBM Guide. 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(v2)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Count</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503334"/>
            <a:ext cx="5792732" cy="2320981"/>
            <a:chOff x="883470" y="1446237"/>
            <a:chExt cx="5792732" cy="2320981"/>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46237"/>
              <a:ext cx="5792732" cy="1631216"/>
            </a:xfrm>
            <a:prstGeom prst="rect">
              <a:avLst/>
            </a:prstGeom>
            <a:noFill/>
          </p:spPr>
          <p:txBody>
            <a:bodyPr wrap="square" rtlCol="0">
              <a:spAutoFit/>
            </a:bodyPr>
            <a:lstStyle/>
            <a:p>
              <a:pPr algn="ctr"/>
              <a:r>
                <a:rPr lang="en-NL" sz="5000" b="1">
                  <a:solidFill>
                    <a:schemeClr val="bg1"/>
                  </a:solidFill>
                  <a:latin typeface="Ubuntu" panose="020B0504030602030204" pitchFamily="34" charset="0"/>
                </a:rPr>
                <a:t>Customer </a:t>
              </a:r>
            </a:p>
            <a:p>
              <a:pPr algn="ctr"/>
              <a:r>
                <a:rPr lang="en-NL" sz="5000" b="1">
                  <a:solidFill>
                    <a:schemeClr val="bg1"/>
                  </a:solidFill>
                  <a:latin typeface="Ubuntu" panose="020B0504030602030204" pitchFamily="34" charset="0"/>
                </a:rPr>
                <a:t>Cycle </a:t>
              </a:r>
              <a:r>
                <a:rPr lang="en-NL" sz="5000" b="1" dirty="0">
                  <a:solidFill>
                    <a:schemeClr val="bg1"/>
                  </a:solidFill>
                  <a:latin typeface="Ubuntu" panose="020B0504030602030204" pitchFamily="34" charset="0"/>
                </a:rPr>
                <a:t>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527241" y="3029919"/>
            <a:ext cx="2581155"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value that the product delivers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826342" y="2992265"/>
            <a:ext cx="41072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potential future value that </a:t>
            </a:r>
            <a:r>
              <a:rPr lang="en-GB" sz="1000" i="1" dirty="0">
                <a:solidFill>
                  <a:schemeClr val="bg1">
                    <a:lumMod val="50000"/>
                  </a:schemeClr>
                </a:solidFill>
                <a:latin typeface="Ubuntu" panose="020B0504030602030204" pitchFamily="34" charset="0"/>
              </a:rPr>
              <a:t>could be</a:t>
            </a:r>
            <a:r>
              <a:rPr lang="en-GB" sz="1000" dirty="0">
                <a:solidFill>
                  <a:schemeClr val="bg1">
                    <a:lumMod val="50000"/>
                  </a:schemeClr>
                </a:solidFill>
                <a:latin typeface="Ubuntu" panose="020B0504030602030204" pitchFamily="34" charset="0"/>
              </a:rPr>
              <a:t> realized </a:t>
            </a:r>
          </a:p>
          <a:p>
            <a:pPr algn="ctr"/>
            <a:r>
              <a:rPr lang="en-GB" sz="1000" dirty="0">
                <a:solidFill>
                  <a:schemeClr val="bg1">
                    <a:lumMod val="50000"/>
                  </a:schemeClr>
                </a:solidFill>
                <a:latin typeface="Ubuntu" panose="020B0504030602030204" pitchFamily="34" charset="0"/>
              </a:rPr>
              <a:t>if the organization met the needs of all potential customers or users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1598021"/>
            <a:ext cx="5792732" cy="2131608"/>
            <a:chOff x="883471" y="2218780"/>
            <a:chExt cx="5792732" cy="2131608"/>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22187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(Product) Code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Merging Code Between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98114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967010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433485"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suggested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http://scrum.org/EBM</a:t>
            </a:r>
          </a:p>
        </p:txBody>
      </p:sp>
      <p:pic>
        <p:nvPicPr>
          <p:cNvPr id="9" name="Picture 8" descr="A screenshot of a cell phone&#10;&#10;Description automatically generated">
            <a:extLst>
              <a:ext uri="{FF2B5EF4-FFF2-40B4-BE49-F238E27FC236}">
                <a16:creationId xmlns:a16="http://schemas.microsoft.com/office/drawing/2014/main" id="{B9D75A12-8D57-1D4E-AB48-B43CCF0C51EF}"/>
              </a:ext>
            </a:extLst>
          </p:cNvPr>
          <p:cNvPicPr>
            <a:picLocks noChangeAspect="1"/>
          </p:cNvPicPr>
          <p:nvPr/>
        </p:nvPicPr>
        <p:blipFill>
          <a:blip r:embed="rId3"/>
          <a:stretch>
            <a:fillRect/>
          </a:stretch>
        </p:blipFill>
        <p:spPr>
          <a:xfrm>
            <a:off x="160984" y="3468669"/>
            <a:ext cx="3541363" cy="161998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DEED4AB1-FB9F-6540-BB0C-BCEA676A36F3}"/>
              </a:ext>
            </a:extLst>
          </p:cNvPr>
          <p:cNvPicPr>
            <a:picLocks noChangeAspect="1"/>
          </p:cNvPicPr>
          <p:nvPr/>
        </p:nvPicPr>
        <p:blipFill>
          <a:blip r:embed="rId4"/>
          <a:stretch>
            <a:fillRect/>
          </a:stretch>
        </p:blipFill>
        <p:spPr>
          <a:xfrm>
            <a:off x="234481" y="652043"/>
            <a:ext cx="3467866" cy="2738642"/>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AFE0C25F-91C9-5D48-B2A3-7EEADD78195E}"/>
              </a:ext>
            </a:extLst>
          </p:cNvPr>
          <p:cNvPicPr>
            <a:picLocks noChangeAspect="1"/>
          </p:cNvPicPr>
          <p:nvPr/>
        </p:nvPicPr>
        <p:blipFill>
          <a:blip r:embed="rId5"/>
          <a:stretch>
            <a:fillRect/>
          </a:stretch>
        </p:blipFill>
        <p:spPr>
          <a:xfrm>
            <a:off x="3641634" y="652043"/>
            <a:ext cx="3669659" cy="3248182"/>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8860B376-714B-B14D-8396-DA0BFF861E68}"/>
              </a:ext>
            </a:extLst>
          </p:cNvPr>
          <p:cNvPicPr>
            <a:picLocks noChangeAspect="1"/>
          </p:cNvPicPr>
          <p:nvPr/>
        </p:nvPicPr>
        <p:blipFill>
          <a:blip r:embed="rId6"/>
          <a:stretch>
            <a:fillRect/>
          </a:stretch>
        </p:blipFill>
        <p:spPr>
          <a:xfrm>
            <a:off x="3671351" y="3943357"/>
            <a:ext cx="3628531" cy="810090"/>
          </a:xfrm>
          <a:prstGeom prst="rect">
            <a:avLst/>
          </a:prstGeom>
        </p:spPr>
      </p:pic>
    </p:spTree>
    <p:extLst>
      <p:ext uri="{BB962C8B-B14F-4D97-AF65-F5344CB8AC3E}">
        <p14:creationId xmlns:p14="http://schemas.microsoft.com/office/powerpoint/2010/main" val="3452776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669105" y="1449010"/>
            <a:ext cx="6283229" cy="2248203"/>
            <a:chOff x="609598" y="1573774"/>
            <a:chExt cx="6770540" cy="2248203"/>
          </a:xfrm>
        </p:grpSpPr>
        <p:sp>
          <p:nvSpPr>
            <p:cNvPr id="14" name="TextBox 13">
              <a:extLst>
                <a:ext uri="{FF2B5EF4-FFF2-40B4-BE49-F238E27FC236}">
                  <a16:creationId xmlns:a16="http://schemas.microsoft.com/office/drawing/2014/main" id="{89D91C47-04B8-0743-AE33-CB32FB353B50}"/>
                </a:ext>
              </a:extLst>
            </p:cNvPr>
            <p:cNvSpPr txBox="1"/>
            <p:nvPr/>
          </p:nvSpPr>
          <p:spPr>
            <a:xfrm>
              <a:off x="609598" y="1573774"/>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609598" y="2396953"/>
              <a:ext cx="6770539" cy="1323439"/>
            </a:xfrm>
            <a:prstGeom prst="rect">
              <a:avLst/>
            </a:prstGeom>
            <a:noFill/>
          </p:spPr>
          <p:txBody>
            <a:bodyPr wrap="square" rtlCol="0">
              <a:spAutoFit/>
            </a:bodyPr>
            <a:lstStyle/>
            <a:p>
              <a:pPr algn="ctr"/>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465756" y="3421867"/>
              <a:ext cx="5073526" cy="400110"/>
            </a:xfrm>
            <a:prstGeom prst="rect">
              <a:avLst/>
            </a:prstGeom>
            <a:noFill/>
          </p:spPr>
          <p:txBody>
            <a:bodyPr wrap="square" rtlCol="0">
              <a:spAutoFit/>
            </a:bodyPr>
            <a:lstStyle/>
            <a:p>
              <a:pPr algn="ctr"/>
              <a:r>
                <a:rPr lang="en-GB" sz="1000" dirty="0">
                  <a:solidFill>
                    <a:schemeClr val="bg1">
                      <a:lumMod val="50000"/>
                    </a:schemeClr>
                  </a:solidFill>
                  <a:latin typeface="Ubuntu" panose="020B0504030602030204" pitchFamily="34" charset="0"/>
                </a:rPr>
                <a:t>The effectiveness of an organization to deliver new capabilities </a:t>
              </a:r>
            </a:p>
            <a:p>
              <a:pPr algn="ctr"/>
              <a:r>
                <a:rPr lang="en-GB" sz="1000" dirty="0">
                  <a:solidFill>
                    <a:schemeClr val="bg1">
                      <a:lumMod val="50000"/>
                    </a:schemeClr>
                  </a:solidFill>
                  <a:latin typeface="Ubuntu" panose="020B0504030602030204" pitchFamily="34" charset="0"/>
                </a:rPr>
                <a:t>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TotalTime>
  <Words>613</Words>
  <Application>Microsoft Macintosh PowerPoint</Application>
  <PresentationFormat>Custom</PresentationFormat>
  <Paragraphs>82</Paragraphs>
  <Slides>66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Ubuntu</vt:lpstr>
      <vt:lpstr>Ubuntu Light</vt:lpstr>
      <vt:lpstr>Calibri</vt:lpstr>
      <vt:lpstr>Marvel</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237</cp:revision>
  <dcterms:created xsi:type="dcterms:W3CDTF">2020-03-02T18:23:14Z</dcterms:created>
  <dcterms:modified xsi:type="dcterms:W3CDTF">2021-01-03T20:06:30Z</dcterms:modified>
</cp:coreProperties>
</file>