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26"/>
  </p:notesMasterIdLst>
  <p:sldIdLst>
    <p:sldId id="256" r:id="rId2"/>
    <p:sldId id="349" r:id="rId3"/>
    <p:sldId id="362" r:id="rId4"/>
    <p:sldId id="363" r:id="rId5"/>
    <p:sldId id="360" r:id="rId6"/>
    <p:sldId id="361" r:id="rId7"/>
    <p:sldId id="366" r:id="rId8"/>
    <p:sldId id="367" r:id="rId9"/>
    <p:sldId id="368" r:id="rId10"/>
    <p:sldId id="369" r:id="rId11"/>
    <p:sldId id="310" r:id="rId12"/>
    <p:sldId id="311" r:id="rId13"/>
    <p:sldId id="364" r:id="rId14"/>
    <p:sldId id="365" r:id="rId15"/>
    <p:sldId id="316" r:id="rId16"/>
    <p:sldId id="317" r:id="rId17"/>
    <p:sldId id="352" r:id="rId18"/>
    <p:sldId id="353" r:id="rId19"/>
    <p:sldId id="354" r:id="rId20"/>
    <p:sldId id="355" r:id="rId21"/>
    <p:sldId id="357" r:id="rId22"/>
    <p:sldId id="358" r:id="rId23"/>
    <p:sldId id="359" r:id="rId24"/>
    <p:sldId id="351" r:id="rId25"/>
  </p:sldIdLst>
  <p:sldSz cx="7559675" cy="5327650"/>
  <p:notesSz cx="6858000" cy="9144000"/>
  <p:embeddedFontLst>
    <p:embeddedFont>
      <p:font typeface="Calibri" panose="020F0502020204030204" pitchFamily="34" charset="0"/>
      <p:regular r:id="rId27"/>
      <p:bold r:id="rId27"/>
      <p:italic r:id="rId27"/>
      <p:boldItalic r:id="rId27"/>
    </p:embeddedFont>
    <p:embeddedFont>
      <p:font typeface="Calibri Light" panose="020F0302020204030204" pitchFamily="34" charset="0"/>
      <p:regular r:id="rId27"/>
      <p:italic r:id="rId27"/>
    </p:embeddedFont>
    <p:embeddedFont>
      <p:font typeface="Marvel" pitchFamily="2" charset="0"/>
      <p:regular r:id="rId27"/>
    </p:embeddedFont>
    <p:embeddedFont>
      <p:font typeface="Ubuntu" panose="020B0504030602030204" pitchFamily="34" charset="0"/>
      <p:regular r:id="rId27"/>
      <p:bold r:id="rId27"/>
      <p:italic r:id="rId27"/>
      <p:boldItalic r:id="rId27"/>
    </p:embeddedFont>
    <p:embeddedFont>
      <p:font typeface="Ubuntu Light" panose="020B0304030602030204" pitchFamily="34" charset="0"/>
      <p:regular r:id="rId27"/>
      <p:bold r:id="rId28"/>
      <p:italic r:id="rId27"/>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oerd Kranendonk" initials="SK" lastIdx="8" clrIdx="0">
    <p:extLst>
      <p:ext uri="{19B8F6BF-5375-455C-9EA6-DF929625EA0E}">
        <p15:presenceInfo xmlns:p15="http://schemas.microsoft.com/office/powerpoint/2012/main" userId="acef0a9426a7f6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6327"/>
  </p:normalViewPr>
  <p:slideViewPr>
    <p:cSldViewPr snapToGrid="0" snapToObjects="1">
      <p:cViewPr varScale="1">
        <p:scale>
          <a:sx n="159" d="100"/>
          <a:sy n="159" d="100"/>
        </p:scale>
        <p:origin x="9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NUL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04/01/2021</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7</a:t>
            </a:fld>
            <a:endParaRPr lang="en-NL"/>
          </a:p>
        </p:txBody>
      </p:sp>
    </p:spTree>
    <p:extLst>
      <p:ext uri="{BB962C8B-B14F-4D97-AF65-F5344CB8AC3E}">
        <p14:creationId xmlns:p14="http://schemas.microsoft.com/office/powerpoint/2010/main" val="9266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23</a:t>
            </a:fld>
            <a:endParaRPr lang="en-NL"/>
          </a:p>
        </p:txBody>
      </p:sp>
    </p:spTree>
    <p:extLst>
      <p:ext uri="{BB962C8B-B14F-4D97-AF65-F5344CB8AC3E}">
        <p14:creationId xmlns:p14="http://schemas.microsoft.com/office/powerpoint/2010/main" val="348877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04/01/2021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04/01/2021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04/01/2021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04/01/2021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04/01/2021</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04/01/2021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04/01/2021</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04/01/2021</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04/01/2021</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04/01/2021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04/01/2021</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04/01/2021</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tif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7494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Count</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 Lead Time </a:t>
              </a:r>
            </a:p>
            <a:p>
              <a:pPr algn="ctr"/>
              <a:r>
                <a:rPr lang="en-GB" sz="5000" b="1" dirty="0">
                  <a:solidFill>
                    <a:schemeClr val="bg1"/>
                  </a:solidFill>
                  <a:latin typeface="Ubuntu" panose="020B0504030602030204" pitchFamily="34" charset="0"/>
                </a:rPr>
                <a:t>for Changes</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29996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0542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503334"/>
            <a:ext cx="5792732" cy="2320981"/>
            <a:chOff x="883470" y="1446237"/>
            <a:chExt cx="5792732" cy="2320981"/>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46237"/>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Time to </a:t>
              </a:r>
            </a:p>
            <a:p>
              <a:pPr algn="ctr"/>
              <a:r>
                <a:rPr lang="en-GB" sz="5000" b="1" dirty="0">
                  <a:solidFill>
                    <a:schemeClr val="bg1"/>
                  </a:solidFill>
                  <a:latin typeface="Ubuntu" panose="020B0504030602030204" pitchFamily="34" charset="0"/>
                </a:rPr>
                <a:t>Restore Service</a:t>
              </a:r>
              <a:endParaRPr lang="en-NL" sz="5000" b="1" dirty="0">
                <a:solidFill>
                  <a:schemeClr val="bg1"/>
                </a:solidFill>
                <a:latin typeface="Ubuntu" panose="020B0504030602030204" pitchFamily="34" charset="0"/>
              </a:endParaRP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1598021"/>
            <a:ext cx="5792732" cy="2131608"/>
            <a:chOff x="883471" y="2218780"/>
            <a:chExt cx="5792732" cy="2131608"/>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22187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(Product) Code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324877"/>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232403"/>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366749"/>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3895330"/>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Based on the 2020 EBM Guide. 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(v2)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Merging Code Between Branches</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98114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967010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571688"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Example Key Value Measures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2020, http://scrum.org/EBM</a:t>
            </a:r>
          </a:p>
        </p:txBody>
      </p:sp>
      <p:pic>
        <p:nvPicPr>
          <p:cNvPr id="2" name="Picture 1">
            <a:extLst>
              <a:ext uri="{FF2B5EF4-FFF2-40B4-BE49-F238E27FC236}">
                <a16:creationId xmlns:a16="http://schemas.microsoft.com/office/drawing/2014/main" id="{98D7C774-BF2E-CC4D-BF85-02ACACF240A5}"/>
              </a:ext>
            </a:extLst>
          </p:cNvPr>
          <p:cNvPicPr>
            <a:picLocks noChangeAspect="1"/>
          </p:cNvPicPr>
          <p:nvPr/>
        </p:nvPicPr>
        <p:blipFill>
          <a:blip r:embed="rId3"/>
          <a:stretch>
            <a:fillRect/>
          </a:stretch>
        </p:blipFill>
        <p:spPr>
          <a:xfrm>
            <a:off x="105196" y="602633"/>
            <a:ext cx="2470989" cy="1467150"/>
          </a:xfrm>
          <a:prstGeom prst="rect">
            <a:avLst/>
          </a:prstGeom>
        </p:spPr>
      </p:pic>
      <p:pic>
        <p:nvPicPr>
          <p:cNvPr id="3" name="Picture 2">
            <a:extLst>
              <a:ext uri="{FF2B5EF4-FFF2-40B4-BE49-F238E27FC236}">
                <a16:creationId xmlns:a16="http://schemas.microsoft.com/office/drawing/2014/main" id="{E7304A80-7961-AE46-9A97-8B282091533D}"/>
              </a:ext>
            </a:extLst>
          </p:cNvPr>
          <p:cNvPicPr>
            <a:picLocks noChangeAspect="1"/>
          </p:cNvPicPr>
          <p:nvPr/>
        </p:nvPicPr>
        <p:blipFill rotWithShape="1">
          <a:blip r:embed="rId4"/>
          <a:srcRect/>
          <a:stretch/>
        </p:blipFill>
        <p:spPr>
          <a:xfrm>
            <a:off x="105195" y="2104911"/>
            <a:ext cx="2470989" cy="1077019"/>
          </a:xfrm>
          <a:prstGeom prst="rect">
            <a:avLst/>
          </a:prstGeom>
        </p:spPr>
      </p:pic>
      <p:pic>
        <p:nvPicPr>
          <p:cNvPr id="4" name="Picture 3">
            <a:extLst>
              <a:ext uri="{FF2B5EF4-FFF2-40B4-BE49-F238E27FC236}">
                <a16:creationId xmlns:a16="http://schemas.microsoft.com/office/drawing/2014/main" id="{612791FE-02B2-E845-A5C1-033DD92A85C0}"/>
              </a:ext>
            </a:extLst>
          </p:cNvPr>
          <p:cNvPicPr>
            <a:picLocks noChangeAspect="1"/>
          </p:cNvPicPr>
          <p:nvPr/>
        </p:nvPicPr>
        <p:blipFill>
          <a:blip r:embed="rId5"/>
          <a:stretch>
            <a:fillRect/>
          </a:stretch>
        </p:blipFill>
        <p:spPr>
          <a:xfrm>
            <a:off x="2576185" y="603400"/>
            <a:ext cx="2470989" cy="3458558"/>
          </a:xfrm>
          <a:prstGeom prst="rect">
            <a:avLst/>
          </a:prstGeom>
        </p:spPr>
      </p:pic>
      <p:pic>
        <p:nvPicPr>
          <p:cNvPr id="5" name="Picture 4">
            <a:extLst>
              <a:ext uri="{FF2B5EF4-FFF2-40B4-BE49-F238E27FC236}">
                <a16:creationId xmlns:a16="http://schemas.microsoft.com/office/drawing/2014/main" id="{B25B9DC0-E698-B44B-9BD1-7DF86B3BB8C6}"/>
              </a:ext>
            </a:extLst>
          </p:cNvPr>
          <p:cNvPicPr>
            <a:picLocks noChangeAspect="1"/>
          </p:cNvPicPr>
          <p:nvPr/>
        </p:nvPicPr>
        <p:blipFill rotWithShape="1">
          <a:blip r:embed="rId6"/>
          <a:srcRect t="2737"/>
          <a:stretch/>
        </p:blipFill>
        <p:spPr>
          <a:xfrm>
            <a:off x="2576185" y="4014320"/>
            <a:ext cx="2470990" cy="896230"/>
          </a:xfrm>
          <a:prstGeom prst="rect">
            <a:avLst/>
          </a:prstGeom>
        </p:spPr>
      </p:pic>
      <p:pic>
        <p:nvPicPr>
          <p:cNvPr id="7" name="Picture 6">
            <a:extLst>
              <a:ext uri="{FF2B5EF4-FFF2-40B4-BE49-F238E27FC236}">
                <a16:creationId xmlns:a16="http://schemas.microsoft.com/office/drawing/2014/main" id="{C69F27A3-6639-C149-A1C8-2FBC23880A79}"/>
              </a:ext>
            </a:extLst>
          </p:cNvPr>
          <p:cNvPicPr>
            <a:picLocks noChangeAspect="1"/>
          </p:cNvPicPr>
          <p:nvPr/>
        </p:nvPicPr>
        <p:blipFill>
          <a:blip r:embed="rId7"/>
          <a:stretch>
            <a:fillRect/>
          </a:stretch>
        </p:blipFill>
        <p:spPr>
          <a:xfrm>
            <a:off x="5047173" y="591358"/>
            <a:ext cx="2366272" cy="2279508"/>
          </a:xfrm>
          <a:prstGeom prst="rect">
            <a:avLst/>
          </a:prstGeom>
        </p:spPr>
      </p:pic>
      <p:pic>
        <p:nvPicPr>
          <p:cNvPr id="10" name="Picture 9">
            <a:extLst>
              <a:ext uri="{FF2B5EF4-FFF2-40B4-BE49-F238E27FC236}">
                <a16:creationId xmlns:a16="http://schemas.microsoft.com/office/drawing/2014/main" id="{5665FA40-5696-9548-A234-DD32383B8FD2}"/>
              </a:ext>
            </a:extLst>
          </p:cNvPr>
          <p:cNvPicPr>
            <a:picLocks noChangeAspect="1"/>
          </p:cNvPicPr>
          <p:nvPr/>
        </p:nvPicPr>
        <p:blipFill rotWithShape="1">
          <a:blip r:embed="rId8"/>
          <a:srcRect t="2357"/>
          <a:stretch/>
        </p:blipFill>
        <p:spPr>
          <a:xfrm>
            <a:off x="5049525" y="2853640"/>
            <a:ext cx="2358273" cy="1612265"/>
          </a:xfrm>
          <a:prstGeom prst="rect">
            <a:avLst/>
          </a:prstGeom>
        </p:spPr>
      </p:pic>
    </p:spTree>
    <p:extLst>
      <p:ext uri="{BB962C8B-B14F-4D97-AF65-F5344CB8AC3E}">
        <p14:creationId xmlns:p14="http://schemas.microsoft.com/office/powerpoint/2010/main" val="291505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Change </a:t>
              </a:r>
            </a:p>
            <a:p>
              <a:pPr algn="ctr"/>
              <a:r>
                <a:rPr lang="en-GB" sz="5000" b="1" dirty="0">
                  <a:solidFill>
                    <a:schemeClr val="bg1"/>
                  </a:solidFill>
                  <a:latin typeface="Ubuntu" panose="020B0504030602030204" pitchFamily="34" charset="0"/>
                </a:rPr>
                <a:t>Failure Rate</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73329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78359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Desired Customer Experience or satisfaction</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12579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4145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GB" sz="5000" b="1" dirty="0">
                  <a:solidFill>
                    <a:schemeClr val="bg1"/>
                  </a:solidFill>
                  <a:latin typeface="Ubuntu" panose="020B0504030602030204" pitchFamily="34" charset="0"/>
                </a:rPr>
                <a:t>Time to remove Impediment</a:t>
              </a:r>
              <a:endParaRPr lang="en-NL" sz="5000" b="1" dirty="0">
                <a:solidFill>
                  <a:schemeClr val="bg1"/>
                </a:solidFill>
                <a:latin typeface="Ubuntu" panose="020B0504030602030204" pitchFamily="34" charset="0"/>
              </a:endParaRP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941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0952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to Pivot</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34417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TotalTime>
  <Words>481</Words>
  <Application>Microsoft Macintosh PowerPoint</Application>
  <PresentationFormat>Custom</PresentationFormat>
  <Paragraphs>38</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Ubuntu</vt:lpstr>
      <vt:lpstr>Marvel</vt:lpstr>
      <vt:lpstr>Arial</vt:lpstr>
      <vt:lpstr>Calibri Light</vt:lpstr>
      <vt:lpstr>Ubuntu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251</cp:revision>
  <dcterms:created xsi:type="dcterms:W3CDTF">2020-03-02T18:23:14Z</dcterms:created>
  <dcterms:modified xsi:type="dcterms:W3CDTF">2021-01-04T22:00:13Z</dcterms:modified>
</cp:coreProperties>
</file>