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0" r:id="rId1"/>
  </p:sldMasterIdLst>
  <p:notesMasterIdLst>
    <p:notesMasterId r:id="rId68"/>
  </p:notesMasterIdLst>
  <p:sldIdLst>
    <p:sldId id="256" r:id="rId2"/>
    <p:sldId id="349" r:id="rId3"/>
    <p:sldId id="257" r:id="rId4"/>
    <p:sldId id="259" r:id="rId5"/>
    <p:sldId id="264" r:id="rId6"/>
    <p:sldId id="265" r:id="rId7"/>
    <p:sldId id="260" r:id="rId8"/>
    <p:sldId id="261" r:id="rId9"/>
    <p:sldId id="262" r:id="rId10"/>
    <p:sldId id="263" r:id="rId11"/>
    <p:sldId id="268" r:id="rId12"/>
    <p:sldId id="297" r:id="rId13"/>
    <p:sldId id="298" r:id="rId14"/>
    <p:sldId id="299" r:id="rId15"/>
    <p:sldId id="300" r:id="rId16"/>
    <p:sldId id="301" r:id="rId17"/>
    <p:sldId id="302" r:id="rId18"/>
    <p:sldId id="303"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37" r:id="rId42"/>
    <p:sldId id="338" r:id="rId43"/>
    <p:sldId id="339" r:id="rId44"/>
    <p:sldId id="340" r:id="rId45"/>
    <p:sldId id="341" r:id="rId46"/>
    <p:sldId id="342" r:id="rId47"/>
    <p:sldId id="343" r:id="rId48"/>
    <p:sldId id="344" r:id="rId49"/>
    <p:sldId id="352" r:id="rId50"/>
    <p:sldId id="353" r:id="rId51"/>
    <p:sldId id="354" r:id="rId52"/>
    <p:sldId id="355" r:id="rId53"/>
    <p:sldId id="357" r:id="rId54"/>
    <p:sldId id="358" r:id="rId55"/>
    <p:sldId id="345" r:id="rId56"/>
    <p:sldId id="346" r:id="rId57"/>
    <p:sldId id="347" r:id="rId58"/>
    <p:sldId id="348" r:id="rId59"/>
    <p:sldId id="328" r:id="rId60"/>
    <p:sldId id="329" r:id="rId61"/>
    <p:sldId id="334" r:id="rId62"/>
    <p:sldId id="331" r:id="rId63"/>
    <p:sldId id="335" r:id="rId64"/>
    <p:sldId id="333" r:id="rId65"/>
    <p:sldId id="356" r:id="rId66"/>
    <p:sldId id="351" r:id="rId67"/>
  </p:sldIdLst>
  <p:sldSz cx="7559675" cy="5327650"/>
  <p:notesSz cx="6858000" cy="9144000"/>
  <p:embeddedFontLst>
    <p:embeddedFont>
      <p:font typeface="Calibri" panose="020F0502020204030204" pitchFamily="34" charset="0"/>
      <p:regular r:id="rId69"/>
      <p:bold r:id="rId69"/>
      <p:italic r:id="rId69"/>
      <p:boldItalic r:id="rId69"/>
    </p:embeddedFont>
    <p:embeddedFont>
      <p:font typeface="Calibri Light" panose="020F0302020204030204" pitchFamily="34" charset="0"/>
      <p:regular r:id="rId69"/>
      <p:italic r:id="rId69"/>
    </p:embeddedFont>
    <p:embeddedFont>
      <p:font typeface="Marvel" pitchFamily="2" charset="0"/>
      <p:regular r:id="rId69"/>
    </p:embeddedFont>
    <p:embeddedFont>
      <p:font typeface="Ubuntu" panose="020B0504030602030204" pitchFamily="34" charset="0"/>
      <p:regular r:id="rId69"/>
      <p:bold r:id="rId69"/>
      <p:italic r:id="rId69"/>
      <p:boldItalic r:id="rId69"/>
    </p:embeddedFont>
    <p:embeddedFont>
      <p:font typeface="Ubuntu Light" panose="020B0304030602030204" pitchFamily="34" charset="0"/>
      <p:regular r:id="rId69"/>
      <p:italic r:id="rId6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joerd Kranendonk" initials="SK" lastIdx="7" clrIdx="0">
    <p:extLst>
      <p:ext uri="{19B8F6BF-5375-455C-9EA6-DF929625EA0E}">
        <p15:presenceInfo xmlns:p15="http://schemas.microsoft.com/office/powerpoint/2012/main" userId="acef0a9426a7f6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445"/>
    <a:srgbClr val="FFC2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80"/>
    <p:restoredTop sz="96327"/>
  </p:normalViewPr>
  <p:slideViewPr>
    <p:cSldViewPr snapToGrid="0" snapToObjects="1">
      <p:cViewPr varScale="1">
        <p:scale>
          <a:sx n="157" d="100"/>
          <a:sy n="157" d="100"/>
        </p:scale>
        <p:origin x="18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NUL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03T20:58:17.817" idx="2">
    <p:pos x="10" y="10"/>
    <p:text>To be removed for 2020 update</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03T20:58:45.186" idx="3">
    <p:pos x="10" y="10"/>
    <p:text>To be changed for 2020 update</p:text>
    <p:extLst>
      <p:ext uri="{C676402C-5697-4E1C-873F-D02D1690AC5C}">
        <p15:threadingInfo xmlns:p15="http://schemas.microsoft.com/office/powerpoint/2012/main" timeZoneBias="-60"/>
      </p:ext>
    </p:extLst>
  </p:cm>
  <p:cm authorId="1" dt="2021-01-03T21:02:07.781" idx="5">
    <p:pos x="10" y="146"/>
    <p:text>changed trend to count</p:text>
    <p:extLst>
      <p:ext uri="{C676402C-5697-4E1C-873F-D02D1690AC5C}">
        <p15:threadingInfo xmlns:p15="http://schemas.microsoft.com/office/powerpoint/2012/main" timeZoneBias="-60">
          <p15:parentCm authorId="1" idx="3"/>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03T20:57:30.668" idx="1">
    <p:pos x="10" y="10"/>
    <p:text>To be changed for 2020 update</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1-03T20:59:01.215" idx="4">
    <p:pos x="10" y="10"/>
    <p:text>To be changed for 2020 update</p:text>
    <p:extLst>
      <p:ext uri="{C676402C-5697-4E1C-873F-D02D1690AC5C}">
        <p15:threadingInfo xmlns:p15="http://schemas.microsoft.com/office/powerpoint/2012/main" timeZoneBias="-60"/>
      </p:ext>
    </p:extLst>
  </p:cm>
  <p:cm authorId="1" dt="2021-01-03T21:03:57.328" idx="7">
    <p:pos x="10" y="146"/>
    <p:text>split and reworded</p:text>
    <p:extLst>
      <p:ext uri="{C676402C-5697-4E1C-873F-D02D1690AC5C}">
        <p15:threadingInfo xmlns:p15="http://schemas.microsoft.com/office/powerpoint/2012/main" timeZoneBias="-60">
          <p15:parentCm authorId="1" idx="4"/>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1-03T20:59:01.215" idx="4">
    <p:pos x="10" y="10"/>
    <p:text>To be changed for 2020 update</p:text>
    <p:extLst>
      <p:ext uri="{C676402C-5697-4E1C-873F-D02D1690AC5C}">
        <p15:threadingInfo xmlns:p15="http://schemas.microsoft.com/office/powerpoint/2012/main" timeZoneBias="-60"/>
      </p:ext>
    </p:extLst>
  </p:cm>
  <p:cm authorId="1" dt="2021-01-03T21:03:48.450" idx="6">
    <p:pos x="10" y="146"/>
    <p:text>Split and reworded</p:text>
    <p:extLst>
      <p:ext uri="{C676402C-5697-4E1C-873F-D02D1690AC5C}">
        <p15:threadingInfo xmlns:p15="http://schemas.microsoft.com/office/powerpoint/2012/main" timeZoneBias="-60">
          <p15:parentCm authorId="1" idx="4"/>
        </p15:threadingInfo>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2:42:23.533"/>
    </inkml:context>
    <inkml:brush xml:id="br0">
      <inkml:brushProperty name="width" value="0.05" units="cm"/>
      <inkml:brushProperty name="height" value="0.05" units="cm"/>
    </inkml:brush>
  </inkml:definitions>
  <inkml:trace contextRef="#ctx0" brushRef="#br0">18 36 511,'0'0'0,"-3"-7"0,-1-1 0,0 0 512,1 2 96,3 6 32,-4-7 0,4 7-512,0 0-128,0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EB6E1-6DC5-DF49-9A9A-F4C85D0F08E3}" type="datetimeFigureOut">
              <a:rPr lang="en-NL" smtClean="0"/>
              <a:t>03/01/2021</a:t>
            </a:fld>
            <a:endParaRPr lang="en-NL"/>
          </a:p>
        </p:txBody>
      </p:sp>
      <p:sp>
        <p:nvSpPr>
          <p:cNvPr id="4" name="Slide Image Placeholder 3"/>
          <p:cNvSpPr>
            <a:spLocks noGrp="1" noRot="1" noChangeAspect="1"/>
          </p:cNvSpPr>
          <p:nvPr>
            <p:ph type="sldImg" idx="2"/>
          </p:nvPr>
        </p:nvSpPr>
        <p:spPr>
          <a:xfrm>
            <a:off x="1239838" y="1143000"/>
            <a:ext cx="43783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114D0-54EC-2541-891C-414F49E4331F}" type="slidenum">
              <a:rPr lang="en-NL" smtClean="0"/>
              <a:t>‹#›</a:t>
            </a:fld>
            <a:endParaRPr lang="en-NL"/>
          </a:p>
        </p:txBody>
      </p:sp>
    </p:spTree>
    <p:extLst>
      <p:ext uri="{BB962C8B-B14F-4D97-AF65-F5344CB8AC3E}">
        <p14:creationId xmlns:p14="http://schemas.microsoft.com/office/powerpoint/2010/main" val="564474877"/>
      </p:ext>
    </p:extLst>
  </p:cSld>
  <p:clrMap bg1="lt1" tx1="dk1" bg2="lt2" tx2="dk2" accent1="accent1" accent2="accent2" accent3="accent3" accent4="accent4" accent5="accent5" accent6="accent6" hlink="hlink" folHlink="folHlink"/>
  <p:notesStyle>
    <a:lvl1pPr marL="0" algn="l" defTabSz="618592" rtl="0" eaLnBrk="1" latinLnBrk="0" hangingPunct="1">
      <a:defRPr sz="812" kern="1200">
        <a:solidFill>
          <a:schemeClr val="tx1"/>
        </a:solidFill>
        <a:latin typeface="+mn-lt"/>
        <a:ea typeface="+mn-ea"/>
        <a:cs typeface="+mn-cs"/>
      </a:defRPr>
    </a:lvl1pPr>
    <a:lvl2pPr marL="309296" algn="l" defTabSz="618592" rtl="0" eaLnBrk="1" latinLnBrk="0" hangingPunct="1">
      <a:defRPr sz="812" kern="1200">
        <a:solidFill>
          <a:schemeClr val="tx1"/>
        </a:solidFill>
        <a:latin typeface="+mn-lt"/>
        <a:ea typeface="+mn-ea"/>
        <a:cs typeface="+mn-cs"/>
      </a:defRPr>
    </a:lvl2pPr>
    <a:lvl3pPr marL="618592" algn="l" defTabSz="618592" rtl="0" eaLnBrk="1" latinLnBrk="0" hangingPunct="1">
      <a:defRPr sz="812" kern="1200">
        <a:solidFill>
          <a:schemeClr val="tx1"/>
        </a:solidFill>
        <a:latin typeface="+mn-lt"/>
        <a:ea typeface="+mn-ea"/>
        <a:cs typeface="+mn-cs"/>
      </a:defRPr>
    </a:lvl3pPr>
    <a:lvl4pPr marL="927887" algn="l" defTabSz="618592" rtl="0" eaLnBrk="1" latinLnBrk="0" hangingPunct="1">
      <a:defRPr sz="812" kern="1200">
        <a:solidFill>
          <a:schemeClr val="tx1"/>
        </a:solidFill>
        <a:latin typeface="+mn-lt"/>
        <a:ea typeface="+mn-ea"/>
        <a:cs typeface="+mn-cs"/>
      </a:defRPr>
    </a:lvl4pPr>
    <a:lvl5pPr marL="1237183" algn="l" defTabSz="618592" rtl="0" eaLnBrk="1" latinLnBrk="0" hangingPunct="1">
      <a:defRPr sz="812" kern="1200">
        <a:solidFill>
          <a:schemeClr val="tx1"/>
        </a:solidFill>
        <a:latin typeface="+mn-lt"/>
        <a:ea typeface="+mn-ea"/>
        <a:cs typeface="+mn-cs"/>
      </a:defRPr>
    </a:lvl5pPr>
    <a:lvl6pPr marL="1546479" algn="l" defTabSz="618592" rtl="0" eaLnBrk="1" latinLnBrk="0" hangingPunct="1">
      <a:defRPr sz="812" kern="1200">
        <a:solidFill>
          <a:schemeClr val="tx1"/>
        </a:solidFill>
        <a:latin typeface="+mn-lt"/>
        <a:ea typeface="+mn-ea"/>
        <a:cs typeface="+mn-cs"/>
      </a:defRPr>
    </a:lvl6pPr>
    <a:lvl7pPr marL="1855775" algn="l" defTabSz="618592" rtl="0" eaLnBrk="1" latinLnBrk="0" hangingPunct="1">
      <a:defRPr sz="812" kern="1200">
        <a:solidFill>
          <a:schemeClr val="tx1"/>
        </a:solidFill>
        <a:latin typeface="+mn-lt"/>
        <a:ea typeface="+mn-ea"/>
        <a:cs typeface="+mn-cs"/>
      </a:defRPr>
    </a:lvl7pPr>
    <a:lvl8pPr marL="2165071" algn="l" defTabSz="618592" rtl="0" eaLnBrk="1" latinLnBrk="0" hangingPunct="1">
      <a:defRPr sz="812" kern="1200">
        <a:solidFill>
          <a:schemeClr val="tx1"/>
        </a:solidFill>
        <a:latin typeface="+mn-lt"/>
        <a:ea typeface="+mn-ea"/>
        <a:cs typeface="+mn-cs"/>
      </a:defRPr>
    </a:lvl8pPr>
    <a:lvl9pPr marL="2474366" algn="l" defTabSz="618592" rtl="0" eaLnBrk="1" latinLnBrk="0" hangingPunct="1">
      <a:defRPr sz="81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sz="800" dirty="0"/>
          </a:p>
        </p:txBody>
      </p:sp>
      <p:sp>
        <p:nvSpPr>
          <p:cNvPr id="4" name="Slide Number Placeholder 3"/>
          <p:cNvSpPr>
            <a:spLocks noGrp="1"/>
          </p:cNvSpPr>
          <p:nvPr>
            <p:ph type="sldNum" sz="quarter" idx="5"/>
          </p:nvPr>
        </p:nvSpPr>
        <p:spPr/>
        <p:txBody>
          <a:bodyPr/>
          <a:lstStyle/>
          <a:p>
            <a:fld id="{875ACA63-7DE8-8047-80BD-34736BBB0209}" type="slidenum">
              <a:rPr lang="en-NL" smtClean="0"/>
              <a:t>2</a:t>
            </a:fld>
            <a:endParaRPr lang="en-NL"/>
          </a:p>
        </p:txBody>
      </p:sp>
    </p:spTree>
    <p:extLst>
      <p:ext uri="{BB962C8B-B14F-4D97-AF65-F5344CB8AC3E}">
        <p14:creationId xmlns:p14="http://schemas.microsoft.com/office/powerpoint/2010/main" val="3573638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13</a:t>
            </a:fld>
            <a:endParaRPr lang="en-NL"/>
          </a:p>
        </p:txBody>
      </p:sp>
    </p:spTree>
    <p:extLst>
      <p:ext uri="{BB962C8B-B14F-4D97-AF65-F5344CB8AC3E}">
        <p14:creationId xmlns:p14="http://schemas.microsoft.com/office/powerpoint/2010/main" val="2588350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21</a:t>
            </a:fld>
            <a:endParaRPr lang="en-NL"/>
          </a:p>
        </p:txBody>
      </p:sp>
    </p:spTree>
    <p:extLst>
      <p:ext uri="{BB962C8B-B14F-4D97-AF65-F5344CB8AC3E}">
        <p14:creationId xmlns:p14="http://schemas.microsoft.com/office/powerpoint/2010/main" val="211584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65</a:t>
            </a:fld>
            <a:endParaRPr lang="en-NL"/>
          </a:p>
        </p:txBody>
      </p:sp>
    </p:spTree>
    <p:extLst>
      <p:ext uri="{BB962C8B-B14F-4D97-AF65-F5344CB8AC3E}">
        <p14:creationId xmlns:p14="http://schemas.microsoft.com/office/powerpoint/2010/main" val="855045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71910"/>
            <a:ext cx="6425724" cy="1854811"/>
          </a:xfrm>
        </p:spPr>
        <p:txBody>
          <a:bodyPr anchor="b"/>
          <a:lstStyle>
            <a:lvl1pPr algn="ctr">
              <a:defRPr sz="4661"/>
            </a:lvl1pPr>
          </a:lstStyle>
          <a:p>
            <a:r>
              <a:rPr lang="en-GB"/>
              <a:t>Click to edit Master title style</a:t>
            </a:r>
            <a:endParaRPr lang="en-US" dirty="0"/>
          </a:p>
        </p:txBody>
      </p:sp>
      <p:sp>
        <p:nvSpPr>
          <p:cNvPr id="3" name="Subtitle 2"/>
          <p:cNvSpPr>
            <a:spLocks noGrp="1"/>
          </p:cNvSpPr>
          <p:nvPr>
            <p:ph type="subTitle" idx="1"/>
          </p:nvPr>
        </p:nvSpPr>
        <p:spPr>
          <a:xfrm>
            <a:off x="944960" y="2798250"/>
            <a:ext cx="5669756" cy="1286282"/>
          </a:xfrm>
        </p:spPr>
        <p:txBody>
          <a:bodyPr/>
          <a:lstStyle>
            <a:lvl1pPr marL="0" indent="0" algn="ctr">
              <a:buNone/>
              <a:defRPr sz="1865"/>
            </a:lvl1pPr>
            <a:lvl2pPr marL="355199" indent="0" algn="ctr">
              <a:buNone/>
              <a:defRPr sz="1554"/>
            </a:lvl2pPr>
            <a:lvl3pPr marL="710397" indent="0" algn="ctr">
              <a:buNone/>
              <a:defRPr sz="1398"/>
            </a:lvl3pPr>
            <a:lvl4pPr marL="1065596" indent="0" algn="ctr">
              <a:buNone/>
              <a:defRPr sz="1243"/>
            </a:lvl4pPr>
            <a:lvl5pPr marL="1420795" indent="0" algn="ctr">
              <a:buNone/>
              <a:defRPr sz="1243"/>
            </a:lvl5pPr>
            <a:lvl6pPr marL="1775993" indent="0" algn="ctr">
              <a:buNone/>
              <a:defRPr sz="1243"/>
            </a:lvl6pPr>
            <a:lvl7pPr marL="2131192" indent="0" algn="ctr">
              <a:buNone/>
              <a:defRPr sz="1243"/>
            </a:lvl7pPr>
            <a:lvl8pPr marL="2486391" indent="0" algn="ctr">
              <a:buNone/>
              <a:defRPr sz="1243"/>
            </a:lvl8pPr>
            <a:lvl9pPr marL="2841589" indent="0" algn="ctr">
              <a:buNone/>
              <a:defRPr sz="1243"/>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682695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1288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3648"/>
            <a:ext cx="1630055" cy="451493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19728" y="283648"/>
            <a:ext cx="4795669" cy="451493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8886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5532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1328214"/>
            <a:ext cx="6520220" cy="2216154"/>
          </a:xfrm>
        </p:spPr>
        <p:txBody>
          <a:bodyPr anchor="b"/>
          <a:lstStyle>
            <a:lvl1pPr>
              <a:defRPr sz="4661"/>
            </a:lvl1pPr>
          </a:lstStyle>
          <a:p>
            <a:r>
              <a:rPr lang="en-GB"/>
              <a:t>Click to edit Master title style</a:t>
            </a:r>
            <a:endParaRPr lang="en-US" dirty="0"/>
          </a:p>
        </p:txBody>
      </p:sp>
      <p:sp>
        <p:nvSpPr>
          <p:cNvPr id="3" name="Text Placeholder 2"/>
          <p:cNvSpPr>
            <a:spLocks noGrp="1"/>
          </p:cNvSpPr>
          <p:nvPr>
            <p:ph type="body" idx="1"/>
          </p:nvPr>
        </p:nvSpPr>
        <p:spPr>
          <a:xfrm>
            <a:off x="515791" y="3565334"/>
            <a:ext cx="6520220" cy="1165423"/>
          </a:xfrm>
        </p:spPr>
        <p:txBody>
          <a:bodyPr/>
          <a:lstStyle>
            <a:lvl1pPr marL="0" indent="0">
              <a:buNone/>
              <a:defRPr sz="1865">
                <a:solidFill>
                  <a:schemeClr val="tx1"/>
                </a:solidFill>
              </a:defRPr>
            </a:lvl1pPr>
            <a:lvl2pPr marL="355199" indent="0">
              <a:buNone/>
              <a:defRPr sz="1554">
                <a:solidFill>
                  <a:schemeClr val="tx1">
                    <a:tint val="75000"/>
                  </a:schemeClr>
                </a:solidFill>
              </a:defRPr>
            </a:lvl2pPr>
            <a:lvl3pPr marL="710397" indent="0">
              <a:buNone/>
              <a:defRPr sz="1398">
                <a:solidFill>
                  <a:schemeClr val="tx1">
                    <a:tint val="75000"/>
                  </a:schemeClr>
                </a:solidFill>
              </a:defRPr>
            </a:lvl3pPr>
            <a:lvl4pPr marL="1065596" indent="0">
              <a:buNone/>
              <a:defRPr sz="1243">
                <a:solidFill>
                  <a:schemeClr val="tx1">
                    <a:tint val="75000"/>
                  </a:schemeClr>
                </a:solidFill>
              </a:defRPr>
            </a:lvl4pPr>
            <a:lvl5pPr marL="1420795" indent="0">
              <a:buNone/>
              <a:defRPr sz="1243">
                <a:solidFill>
                  <a:schemeClr val="tx1">
                    <a:tint val="75000"/>
                  </a:schemeClr>
                </a:solidFill>
              </a:defRPr>
            </a:lvl5pPr>
            <a:lvl6pPr marL="1775993" indent="0">
              <a:buNone/>
              <a:defRPr sz="1243">
                <a:solidFill>
                  <a:schemeClr val="tx1">
                    <a:tint val="75000"/>
                  </a:schemeClr>
                </a:solidFill>
              </a:defRPr>
            </a:lvl6pPr>
            <a:lvl7pPr marL="2131192" indent="0">
              <a:buNone/>
              <a:defRPr sz="1243">
                <a:solidFill>
                  <a:schemeClr val="tx1">
                    <a:tint val="75000"/>
                  </a:schemeClr>
                </a:solidFill>
              </a:defRPr>
            </a:lvl7pPr>
            <a:lvl8pPr marL="2486391" indent="0">
              <a:buNone/>
              <a:defRPr sz="1243">
                <a:solidFill>
                  <a:schemeClr val="tx1">
                    <a:tint val="75000"/>
                  </a:schemeClr>
                </a:solidFill>
              </a:defRPr>
            </a:lvl8pPr>
            <a:lvl9pPr marL="2841589" indent="0">
              <a:buNone/>
              <a:defRPr sz="124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93452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19728"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827085"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46906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3649"/>
            <a:ext cx="6520220" cy="1029766"/>
          </a:xfrm>
        </p:spPr>
        <p:txBody>
          <a:bodyPr/>
          <a:lstStyle/>
          <a:p>
            <a:r>
              <a:rPr lang="en-GB"/>
              <a:t>Click to edit Master title style</a:t>
            </a:r>
            <a:endParaRPr lang="en-US" dirty="0"/>
          </a:p>
        </p:txBody>
      </p:sp>
      <p:sp>
        <p:nvSpPr>
          <p:cNvPr id="3" name="Text Placeholder 2"/>
          <p:cNvSpPr>
            <a:spLocks noGrp="1"/>
          </p:cNvSpPr>
          <p:nvPr>
            <p:ph type="body" idx="1"/>
          </p:nvPr>
        </p:nvSpPr>
        <p:spPr>
          <a:xfrm>
            <a:off x="520713" y="1306014"/>
            <a:ext cx="3198096"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4" name="Content Placeholder 3"/>
          <p:cNvSpPr>
            <a:spLocks noGrp="1"/>
          </p:cNvSpPr>
          <p:nvPr>
            <p:ph sz="half" idx="2"/>
          </p:nvPr>
        </p:nvSpPr>
        <p:spPr>
          <a:xfrm>
            <a:off x="520713" y="1946072"/>
            <a:ext cx="3198096"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827086" y="1306014"/>
            <a:ext cx="3213847"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6" name="Content Placeholder 5"/>
          <p:cNvSpPr>
            <a:spLocks noGrp="1"/>
          </p:cNvSpPr>
          <p:nvPr>
            <p:ph sz="quarter" idx="4"/>
          </p:nvPr>
        </p:nvSpPr>
        <p:spPr>
          <a:xfrm>
            <a:off x="3827086" y="1946072"/>
            <a:ext cx="3213847"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73D112B-1218-6940-8ADF-F626DEEE2DDF}" type="datetimeFigureOut">
              <a:rPr lang="en-NL" smtClean="0"/>
              <a:t>03/01/2021</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67860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73D112B-1218-6940-8ADF-F626DEEE2DDF}" type="datetimeFigureOut">
              <a:rPr lang="en-NL" smtClean="0"/>
              <a:t>03/01/2021</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5223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D112B-1218-6940-8ADF-F626DEEE2DDF}" type="datetimeFigureOut">
              <a:rPr lang="en-NL" smtClean="0"/>
              <a:t>03/01/2021</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47575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Content Placeholder 2"/>
          <p:cNvSpPr>
            <a:spLocks noGrp="1"/>
          </p:cNvSpPr>
          <p:nvPr>
            <p:ph idx="1"/>
          </p:nvPr>
        </p:nvSpPr>
        <p:spPr>
          <a:xfrm>
            <a:off x="3213847" y="767084"/>
            <a:ext cx="3827085" cy="3786085"/>
          </a:xfrm>
        </p:spPr>
        <p:txBody>
          <a:bodyPr/>
          <a:lstStyle>
            <a:lvl1pPr>
              <a:defRPr sz="2486"/>
            </a:lvl1pPr>
            <a:lvl2pPr>
              <a:defRPr sz="2175"/>
            </a:lvl2pPr>
            <a:lvl3pPr>
              <a:defRPr sz="1865"/>
            </a:lvl3pPr>
            <a:lvl4pPr>
              <a:defRPr sz="1554"/>
            </a:lvl4pPr>
            <a:lvl5pPr>
              <a:defRPr sz="1554"/>
            </a:lvl5pPr>
            <a:lvl6pPr>
              <a:defRPr sz="1554"/>
            </a:lvl6pPr>
            <a:lvl7pPr>
              <a:defRPr sz="1554"/>
            </a:lvl7pPr>
            <a:lvl8pPr>
              <a:defRPr sz="1554"/>
            </a:lvl8pPr>
            <a:lvl9pPr>
              <a:defRPr sz="155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7352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Picture Placeholder 2"/>
          <p:cNvSpPr>
            <a:spLocks noGrp="1" noChangeAspect="1"/>
          </p:cNvSpPr>
          <p:nvPr>
            <p:ph type="pic" idx="1"/>
          </p:nvPr>
        </p:nvSpPr>
        <p:spPr>
          <a:xfrm>
            <a:off x="3213847" y="767084"/>
            <a:ext cx="3827085" cy="3786085"/>
          </a:xfrm>
        </p:spPr>
        <p:txBody>
          <a:bodyPr anchor="t"/>
          <a:lstStyle>
            <a:lvl1pPr marL="0" indent="0">
              <a:buNone/>
              <a:defRPr sz="2486"/>
            </a:lvl1pPr>
            <a:lvl2pPr marL="355199" indent="0">
              <a:buNone/>
              <a:defRPr sz="2175"/>
            </a:lvl2pPr>
            <a:lvl3pPr marL="710397" indent="0">
              <a:buNone/>
              <a:defRPr sz="1865"/>
            </a:lvl3pPr>
            <a:lvl4pPr marL="1065596" indent="0">
              <a:buNone/>
              <a:defRPr sz="1554"/>
            </a:lvl4pPr>
            <a:lvl5pPr marL="1420795" indent="0">
              <a:buNone/>
              <a:defRPr sz="1554"/>
            </a:lvl5pPr>
            <a:lvl6pPr marL="1775993" indent="0">
              <a:buNone/>
              <a:defRPr sz="1554"/>
            </a:lvl6pPr>
            <a:lvl7pPr marL="2131192" indent="0">
              <a:buNone/>
              <a:defRPr sz="1554"/>
            </a:lvl7pPr>
            <a:lvl8pPr marL="2486391" indent="0">
              <a:buNone/>
              <a:defRPr sz="1554"/>
            </a:lvl8pPr>
            <a:lvl9pPr marL="2841589" indent="0">
              <a:buNone/>
              <a:defRPr sz="1554"/>
            </a:lvl9pPr>
          </a:lstStyle>
          <a:p>
            <a:r>
              <a:rPr lang="en-GB"/>
              <a:t>Click icon to add picture</a:t>
            </a:r>
            <a:endParaRPr lang="en-US"/>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1267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3649"/>
            <a:ext cx="6520220" cy="102976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19728" y="1418240"/>
            <a:ext cx="6520220" cy="3380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19728" y="4937943"/>
            <a:ext cx="1700927" cy="283648"/>
          </a:xfrm>
          <a:prstGeom prst="rect">
            <a:avLst/>
          </a:prstGeom>
        </p:spPr>
        <p:txBody>
          <a:bodyPr vert="horz" lIns="91440" tIns="45720" rIns="91440" bIns="45720" rtlCol="0" anchor="ctr"/>
          <a:lstStyle>
            <a:lvl1pPr algn="l">
              <a:defRPr sz="932">
                <a:solidFill>
                  <a:schemeClr val="tx1">
                    <a:tint val="75000"/>
                  </a:schemeClr>
                </a:solidFill>
              </a:defRPr>
            </a:lvl1pPr>
          </a:lstStyle>
          <a:p>
            <a:fld id="{E73D112B-1218-6940-8ADF-F626DEEE2DDF}" type="datetimeFigureOut">
              <a:rPr lang="en-NL" smtClean="0"/>
              <a:t>03/01/2021</a:t>
            </a:fld>
            <a:endParaRPr lang="en-NL"/>
          </a:p>
        </p:txBody>
      </p:sp>
      <p:sp>
        <p:nvSpPr>
          <p:cNvPr id="5" name="Footer Placeholder 4"/>
          <p:cNvSpPr>
            <a:spLocks noGrp="1"/>
          </p:cNvSpPr>
          <p:nvPr>
            <p:ph type="ftr" sz="quarter" idx="3"/>
          </p:nvPr>
        </p:nvSpPr>
        <p:spPr>
          <a:xfrm>
            <a:off x="2504143" y="4937943"/>
            <a:ext cx="2551390" cy="283648"/>
          </a:xfrm>
          <a:prstGeom prst="rect">
            <a:avLst/>
          </a:prstGeom>
        </p:spPr>
        <p:txBody>
          <a:bodyPr vert="horz" lIns="91440" tIns="45720" rIns="91440" bIns="45720" rtlCol="0" anchor="ctr"/>
          <a:lstStyle>
            <a:lvl1pPr algn="ctr">
              <a:defRPr sz="932">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5339020" y="4937943"/>
            <a:ext cx="1700927" cy="283648"/>
          </a:xfrm>
          <a:prstGeom prst="rect">
            <a:avLst/>
          </a:prstGeom>
        </p:spPr>
        <p:txBody>
          <a:bodyPr vert="horz" lIns="91440" tIns="45720" rIns="91440" bIns="45720" rtlCol="0" anchor="ctr"/>
          <a:lstStyle>
            <a:lvl1pPr algn="r">
              <a:defRPr sz="932">
                <a:solidFill>
                  <a:schemeClr val="tx1">
                    <a:tint val="75000"/>
                  </a:schemeClr>
                </a:solidFill>
              </a:defRPr>
            </a:lvl1pPr>
          </a:lstStyle>
          <a:p>
            <a:fld id="{CAA73BCE-573E-7745-A447-E751C537D0F0}" type="slidenum">
              <a:rPr lang="en-NL" smtClean="0"/>
              <a:t>‹#›</a:t>
            </a:fld>
            <a:endParaRPr lang="en-NL"/>
          </a:p>
        </p:txBody>
      </p:sp>
    </p:spTree>
    <p:extLst>
      <p:ext uri="{BB962C8B-B14F-4D97-AF65-F5344CB8AC3E}">
        <p14:creationId xmlns:p14="http://schemas.microsoft.com/office/powerpoint/2010/main" val="2369846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10397" rtl="0" eaLnBrk="1" latinLnBrk="0" hangingPunct="1">
        <a:lnSpc>
          <a:spcPct val="90000"/>
        </a:lnSpc>
        <a:spcBef>
          <a:spcPct val="0"/>
        </a:spcBef>
        <a:buNone/>
        <a:defRPr sz="3418" kern="1200">
          <a:solidFill>
            <a:schemeClr val="tx1"/>
          </a:solidFill>
          <a:latin typeface="+mj-lt"/>
          <a:ea typeface="+mj-ea"/>
          <a:cs typeface="+mj-cs"/>
        </a:defRPr>
      </a:lvl1pPr>
    </p:titleStyle>
    <p:bodyStyle>
      <a:lvl1pPr marL="177599" indent="-177599" algn="l" defTabSz="710397" rtl="0" eaLnBrk="1" latinLnBrk="0" hangingPunct="1">
        <a:lnSpc>
          <a:spcPct val="90000"/>
        </a:lnSpc>
        <a:spcBef>
          <a:spcPts val="777"/>
        </a:spcBef>
        <a:buFont typeface="Arial" panose="020B0604020202020204" pitchFamily="34" charset="0"/>
        <a:buChar char="•"/>
        <a:defRPr sz="2175" kern="1200">
          <a:solidFill>
            <a:schemeClr val="tx1"/>
          </a:solidFill>
          <a:latin typeface="+mn-lt"/>
          <a:ea typeface="+mn-ea"/>
          <a:cs typeface="+mn-cs"/>
        </a:defRPr>
      </a:lvl1pPr>
      <a:lvl2pPr marL="532798" indent="-177599" algn="l" defTabSz="710397" rtl="0" eaLnBrk="1" latinLnBrk="0" hangingPunct="1">
        <a:lnSpc>
          <a:spcPct val="90000"/>
        </a:lnSpc>
        <a:spcBef>
          <a:spcPts val="388"/>
        </a:spcBef>
        <a:buFont typeface="Arial" panose="020B0604020202020204" pitchFamily="34" charset="0"/>
        <a:buChar char="•"/>
        <a:defRPr sz="1865" kern="1200">
          <a:solidFill>
            <a:schemeClr val="tx1"/>
          </a:solidFill>
          <a:latin typeface="+mn-lt"/>
          <a:ea typeface="+mn-ea"/>
          <a:cs typeface="+mn-cs"/>
        </a:defRPr>
      </a:lvl2pPr>
      <a:lvl3pPr marL="887997" indent="-177599" algn="l" defTabSz="710397" rtl="0" eaLnBrk="1" latinLnBrk="0" hangingPunct="1">
        <a:lnSpc>
          <a:spcPct val="90000"/>
        </a:lnSpc>
        <a:spcBef>
          <a:spcPts val="388"/>
        </a:spcBef>
        <a:buFont typeface="Arial" panose="020B0604020202020204" pitchFamily="34" charset="0"/>
        <a:buChar char="•"/>
        <a:defRPr sz="1554" kern="1200">
          <a:solidFill>
            <a:schemeClr val="tx1"/>
          </a:solidFill>
          <a:latin typeface="+mn-lt"/>
          <a:ea typeface="+mn-ea"/>
          <a:cs typeface="+mn-cs"/>
        </a:defRPr>
      </a:lvl3pPr>
      <a:lvl4pPr marL="1243195"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4pPr>
      <a:lvl5pPr marL="1598394"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5pPr>
      <a:lvl6pPr marL="1953593"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6pPr>
      <a:lvl7pPr marL="2308791"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7pPr>
      <a:lvl8pPr marL="2663990"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8pPr>
      <a:lvl9pPr marL="3019189"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9pPr>
    </p:bodyStyle>
    <p:otherStyle>
      <a:defPPr>
        <a:defRPr lang="en-US"/>
      </a:defPPr>
      <a:lvl1pPr marL="0" algn="l" defTabSz="710397" rtl="0" eaLnBrk="1" latinLnBrk="0" hangingPunct="1">
        <a:defRPr sz="1398" kern="1200">
          <a:solidFill>
            <a:schemeClr val="tx1"/>
          </a:solidFill>
          <a:latin typeface="+mn-lt"/>
          <a:ea typeface="+mn-ea"/>
          <a:cs typeface="+mn-cs"/>
        </a:defRPr>
      </a:lvl1pPr>
      <a:lvl2pPr marL="355199" algn="l" defTabSz="710397" rtl="0" eaLnBrk="1" latinLnBrk="0" hangingPunct="1">
        <a:defRPr sz="1398" kern="1200">
          <a:solidFill>
            <a:schemeClr val="tx1"/>
          </a:solidFill>
          <a:latin typeface="+mn-lt"/>
          <a:ea typeface="+mn-ea"/>
          <a:cs typeface="+mn-cs"/>
        </a:defRPr>
      </a:lvl2pPr>
      <a:lvl3pPr marL="710397" algn="l" defTabSz="710397" rtl="0" eaLnBrk="1" latinLnBrk="0" hangingPunct="1">
        <a:defRPr sz="1398" kern="1200">
          <a:solidFill>
            <a:schemeClr val="tx1"/>
          </a:solidFill>
          <a:latin typeface="+mn-lt"/>
          <a:ea typeface="+mn-ea"/>
          <a:cs typeface="+mn-cs"/>
        </a:defRPr>
      </a:lvl3pPr>
      <a:lvl4pPr marL="1065596" algn="l" defTabSz="710397" rtl="0" eaLnBrk="1" latinLnBrk="0" hangingPunct="1">
        <a:defRPr sz="1398" kern="1200">
          <a:solidFill>
            <a:schemeClr val="tx1"/>
          </a:solidFill>
          <a:latin typeface="+mn-lt"/>
          <a:ea typeface="+mn-ea"/>
          <a:cs typeface="+mn-cs"/>
        </a:defRPr>
      </a:lvl4pPr>
      <a:lvl5pPr marL="1420795" algn="l" defTabSz="710397" rtl="0" eaLnBrk="1" latinLnBrk="0" hangingPunct="1">
        <a:defRPr sz="1398" kern="1200">
          <a:solidFill>
            <a:schemeClr val="tx1"/>
          </a:solidFill>
          <a:latin typeface="+mn-lt"/>
          <a:ea typeface="+mn-ea"/>
          <a:cs typeface="+mn-cs"/>
        </a:defRPr>
      </a:lvl5pPr>
      <a:lvl6pPr marL="1775993" algn="l" defTabSz="710397" rtl="0" eaLnBrk="1" latinLnBrk="0" hangingPunct="1">
        <a:defRPr sz="1398" kern="1200">
          <a:solidFill>
            <a:schemeClr val="tx1"/>
          </a:solidFill>
          <a:latin typeface="+mn-lt"/>
          <a:ea typeface="+mn-ea"/>
          <a:cs typeface="+mn-cs"/>
        </a:defRPr>
      </a:lvl6pPr>
      <a:lvl7pPr marL="2131192" algn="l" defTabSz="710397" rtl="0" eaLnBrk="1" latinLnBrk="0" hangingPunct="1">
        <a:defRPr sz="1398" kern="1200">
          <a:solidFill>
            <a:schemeClr val="tx1"/>
          </a:solidFill>
          <a:latin typeface="+mn-lt"/>
          <a:ea typeface="+mn-ea"/>
          <a:cs typeface="+mn-cs"/>
        </a:defRPr>
      </a:lvl7pPr>
      <a:lvl8pPr marL="2486391" algn="l" defTabSz="710397" rtl="0" eaLnBrk="1" latinLnBrk="0" hangingPunct="1">
        <a:defRPr sz="1398" kern="1200">
          <a:solidFill>
            <a:schemeClr val="tx1"/>
          </a:solidFill>
          <a:latin typeface="+mn-lt"/>
          <a:ea typeface="+mn-ea"/>
          <a:cs typeface="+mn-cs"/>
        </a:defRPr>
      </a:lvl8pPr>
      <a:lvl9pPr marL="2841589" algn="l" defTabSz="710397" rtl="0" eaLnBrk="1" latinLnBrk="0" hangingPunct="1">
        <a:defRPr sz="1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um.org/EBM"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4CA3264-3A5D-F84C-98BA-A821D07C0D94}"/>
              </a:ext>
            </a:extLst>
          </p:cNvPr>
          <p:cNvSpPr/>
          <p:nvPr/>
        </p:nvSpPr>
        <p:spPr>
          <a:xfrm>
            <a:off x="-1923" y="0"/>
            <a:ext cx="7559675" cy="5327650"/>
          </a:xfrm>
          <a:prstGeom prst="roundRect">
            <a:avLst>
              <a:gd name="adj" fmla="val 0"/>
            </a:avLst>
          </a:prstGeom>
          <a:solidFill>
            <a:srgbClr val="DE8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Rectangle 5">
            <a:extLst>
              <a:ext uri="{FF2B5EF4-FFF2-40B4-BE49-F238E27FC236}">
                <a16:creationId xmlns:a16="http://schemas.microsoft.com/office/drawing/2014/main" id="{160531B3-7716-9F42-8E65-7514D1EF0D8A}"/>
              </a:ext>
            </a:extLst>
          </p:cNvPr>
          <p:cNvSpPr/>
          <p:nvPr/>
        </p:nvSpPr>
        <p:spPr>
          <a:xfrm>
            <a:off x="497305" y="451018"/>
            <a:ext cx="6561221" cy="4425613"/>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pic>
        <p:nvPicPr>
          <p:cNvPr id="7" name="Picture 6" descr="A picture containing food, drawing&#10;&#10;Description automatically generated">
            <a:extLst>
              <a:ext uri="{FF2B5EF4-FFF2-40B4-BE49-F238E27FC236}">
                <a16:creationId xmlns:a16="http://schemas.microsoft.com/office/drawing/2014/main" id="{104B81D9-129E-4E40-BFD9-83091AF63E39}"/>
              </a:ext>
            </a:extLst>
          </p:cNvPr>
          <p:cNvPicPr>
            <a:picLocks noChangeAspect="1"/>
          </p:cNvPicPr>
          <p:nvPr/>
        </p:nvPicPr>
        <p:blipFill>
          <a:blip r:embed="rId3"/>
          <a:stretch>
            <a:fillRect/>
          </a:stretch>
        </p:blipFill>
        <p:spPr>
          <a:xfrm>
            <a:off x="4663318" y="2963532"/>
            <a:ext cx="2690434" cy="2421864"/>
          </a:xfrm>
          <a:prstGeom prst="rect">
            <a:avLst/>
          </a:prstGeom>
        </p:spPr>
      </p:pic>
      <p:grpSp>
        <p:nvGrpSpPr>
          <p:cNvPr id="8" name="Group 7">
            <a:extLst>
              <a:ext uri="{FF2B5EF4-FFF2-40B4-BE49-F238E27FC236}">
                <a16:creationId xmlns:a16="http://schemas.microsoft.com/office/drawing/2014/main" id="{AFB605EE-3705-E248-AF8C-1D5AD28D43A3}"/>
              </a:ext>
            </a:extLst>
          </p:cNvPr>
          <p:cNvGrpSpPr/>
          <p:nvPr/>
        </p:nvGrpSpPr>
        <p:grpSpPr>
          <a:xfrm>
            <a:off x="730092" y="543620"/>
            <a:ext cx="4128627" cy="1631217"/>
            <a:chOff x="2149311" y="3497513"/>
            <a:chExt cx="3321303" cy="1192815"/>
          </a:xfrm>
        </p:grpSpPr>
        <p:sp>
          <p:nvSpPr>
            <p:cNvPr id="12" name="Rectangle 11">
              <a:extLst>
                <a:ext uri="{FF2B5EF4-FFF2-40B4-BE49-F238E27FC236}">
                  <a16:creationId xmlns:a16="http://schemas.microsoft.com/office/drawing/2014/main" id="{03D2670D-FE19-504E-A940-4427F3D24A55}"/>
                </a:ext>
              </a:extLst>
            </p:cNvPr>
            <p:cNvSpPr/>
            <p:nvPr/>
          </p:nvSpPr>
          <p:spPr>
            <a:xfrm>
              <a:off x="2149311" y="3619894"/>
              <a:ext cx="3321303" cy="859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4A62C39A-22C9-7F44-A975-1A5B25AC65E1}"/>
                </a:ext>
              </a:extLst>
            </p:cNvPr>
            <p:cNvSpPr txBox="1"/>
            <p:nvPr/>
          </p:nvSpPr>
          <p:spPr>
            <a:xfrm>
              <a:off x="2165560" y="3497513"/>
              <a:ext cx="3305054" cy="1192815"/>
            </a:xfrm>
            <a:prstGeom prst="rect">
              <a:avLst/>
            </a:prstGeom>
            <a:noFill/>
          </p:spPr>
          <p:txBody>
            <a:bodyPr wrap="square" rtlCol="0">
              <a:spAutoFit/>
            </a:bodyPr>
            <a:lstStyle/>
            <a:p>
              <a:r>
                <a:rPr lang="en-NL" sz="10000">
                  <a:solidFill>
                    <a:schemeClr val="bg1"/>
                  </a:solidFill>
                  <a:latin typeface="Marvel" pitchFamily="2" charset="0"/>
                </a:rPr>
                <a:t>MEASURING</a:t>
              </a:r>
            </a:p>
          </p:txBody>
        </p:sp>
      </p:grpSp>
      <p:grpSp>
        <p:nvGrpSpPr>
          <p:cNvPr id="9" name="Group 8">
            <a:extLst>
              <a:ext uri="{FF2B5EF4-FFF2-40B4-BE49-F238E27FC236}">
                <a16:creationId xmlns:a16="http://schemas.microsoft.com/office/drawing/2014/main" id="{8996B505-2D15-DC46-B4D8-03A572A05F33}"/>
              </a:ext>
            </a:extLst>
          </p:cNvPr>
          <p:cNvGrpSpPr/>
          <p:nvPr/>
        </p:nvGrpSpPr>
        <p:grpSpPr>
          <a:xfrm>
            <a:off x="730091" y="1809759"/>
            <a:ext cx="3872904" cy="1631216"/>
            <a:chOff x="2149311" y="3564510"/>
            <a:chExt cx="2549329" cy="1770905"/>
          </a:xfrm>
        </p:grpSpPr>
        <p:sp>
          <p:nvSpPr>
            <p:cNvPr id="10" name="Rectangle 9">
              <a:extLst>
                <a:ext uri="{FF2B5EF4-FFF2-40B4-BE49-F238E27FC236}">
                  <a16:creationId xmlns:a16="http://schemas.microsoft.com/office/drawing/2014/main" id="{A70C874D-E8D2-3346-A10E-4A14DC716305}"/>
                </a:ext>
              </a:extLst>
            </p:cNvPr>
            <p:cNvSpPr/>
            <p:nvPr/>
          </p:nvSpPr>
          <p:spPr>
            <a:xfrm>
              <a:off x="2149311" y="3732989"/>
              <a:ext cx="2454754" cy="12763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xtBox 10">
              <a:extLst>
                <a:ext uri="{FF2B5EF4-FFF2-40B4-BE49-F238E27FC236}">
                  <a16:creationId xmlns:a16="http://schemas.microsoft.com/office/drawing/2014/main" id="{E48F9ECE-CD24-3E4A-BCBB-96D257CED6D0}"/>
                </a:ext>
              </a:extLst>
            </p:cNvPr>
            <p:cNvSpPr txBox="1"/>
            <p:nvPr/>
          </p:nvSpPr>
          <p:spPr>
            <a:xfrm>
              <a:off x="2167906" y="3564510"/>
              <a:ext cx="2530734" cy="1770905"/>
            </a:xfrm>
            <a:prstGeom prst="rect">
              <a:avLst/>
            </a:prstGeom>
            <a:noFill/>
          </p:spPr>
          <p:txBody>
            <a:bodyPr wrap="square" rtlCol="0">
              <a:spAutoFit/>
            </a:bodyPr>
            <a:lstStyle/>
            <a:p>
              <a:r>
                <a:rPr lang="en-NL" sz="10000">
                  <a:solidFill>
                    <a:schemeClr val="bg1"/>
                  </a:solidFill>
                  <a:latin typeface="Marvel" pitchFamily="2" charset="0"/>
                </a:rPr>
                <a:t>OUTCOME</a:t>
              </a:r>
            </a:p>
          </p:txBody>
        </p:sp>
      </p:grpSp>
    </p:spTree>
    <p:extLst>
      <p:ext uri="{BB962C8B-B14F-4D97-AF65-F5344CB8AC3E}">
        <p14:creationId xmlns:p14="http://schemas.microsoft.com/office/powerpoint/2010/main" val="1184391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18432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DA5F8CB-036D-9743-A7BD-A80CEEF2B324}"/>
              </a:ext>
            </a:extLst>
          </p:cNvPr>
          <p:cNvGrpSpPr/>
          <p:nvPr/>
        </p:nvGrpSpPr>
        <p:grpSpPr>
          <a:xfrm>
            <a:off x="883471" y="1432609"/>
            <a:ext cx="5792732" cy="2462432"/>
            <a:chOff x="883470" y="1304786"/>
            <a:chExt cx="579273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Satisfaction</a:t>
              </a:r>
            </a:p>
          </p:txBody>
        </p:sp>
        <p:sp>
          <p:nvSpPr>
            <p:cNvPr id="4" name="Diamond 3">
              <a:extLst>
                <a:ext uri="{FF2B5EF4-FFF2-40B4-BE49-F238E27FC236}">
                  <a16:creationId xmlns:a16="http://schemas.microsoft.com/office/drawing/2014/main" id="{051C3047-504F-3547-A8E4-0B2C79E273A7}"/>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Diamond 9">
              <a:extLst>
                <a:ext uri="{FF2B5EF4-FFF2-40B4-BE49-F238E27FC236}">
                  <a16:creationId xmlns:a16="http://schemas.microsoft.com/office/drawing/2014/main" id="{EE16C122-E5C6-D745-83B9-33097BF32F3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47027106-CBCD-0240-814A-4AC6C2EF40D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24190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40271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921BC4CF-B685-B043-85A0-DF0E184F9DBF}"/>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0523888E-9B06-8046-A2BE-6123694EE11E}"/>
              </a:ext>
            </a:extLst>
          </p:cNvPr>
          <p:cNvGrpSpPr/>
          <p:nvPr/>
        </p:nvGrpSpPr>
        <p:grpSpPr>
          <a:xfrm>
            <a:off x="883471" y="1432609"/>
            <a:ext cx="5792732" cy="2462432"/>
            <a:chOff x="883470" y="1304786"/>
            <a:chExt cx="5792732" cy="2462432"/>
          </a:xfrm>
        </p:grpSpPr>
        <p:sp>
          <p:nvSpPr>
            <p:cNvPr id="4" name="TextBox 3">
              <a:extLst>
                <a:ext uri="{FF2B5EF4-FFF2-40B4-BE49-F238E27FC236}">
                  <a16:creationId xmlns:a16="http://schemas.microsoft.com/office/drawing/2014/main" id="{F35F3B9E-B896-7547-8FF3-C77E69DFE116}"/>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Feature </a:t>
              </a:r>
            </a:p>
            <a:p>
              <a:pPr algn="ctr"/>
              <a:r>
                <a:rPr lang="en-NL" sz="5000" b="1" dirty="0">
                  <a:solidFill>
                    <a:schemeClr val="bg1"/>
                  </a:solidFill>
                  <a:latin typeface="Ubuntu" panose="020B0504030602030204" pitchFamily="34" charset="0"/>
                </a:rPr>
                <a:t>Usage Index</a:t>
              </a:r>
            </a:p>
          </p:txBody>
        </p:sp>
        <p:sp>
          <p:nvSpPr>
            <p:cNvPr id="20" name="Diamond 19">
              <a:extLst>
                <a:ext uri="{FF2B5EF4-FFF2-40B4-BE49-F238E27FC236}">
                  <a16:creationId xmlns:a16="http://schemas.microsoft.com/office/drawing/2014/main" id="{29B8A6F0-B0C1-B44D-8BDC-B0141804ACDC}"/>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Diamond 20">
              <a:extLst>
                <a:ext uri="{FF2B5EF4-FFF2-40B4-BE49-F238E27FC236}">
                  <a16:creationId xmlns:a16="http://schemas.microsoft.com/office/drawing/2014/main" id="{E3E67A30-883E-9442-9A67-BA9E2F50D834}"/>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Diamond 21">
              <a:extLst>
                <a:ext uri="{FF2B5EF4-FFF2-40B4-BE49-F238E27FC236}">
                  <a16:creationId xmlns:a16="http://schemas.microsoft.com/office/drawing/2014/main" id="{49994304-6B00-2042-95C8-4ADD13CF470B}"/>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341051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82205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9D7C902-C963-884A-8E77-7FF50F8FFAE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C66D111-90B8-9B4E-938B-E7D9939AEC9E}"/>
              </a:ext>
            </a:extLst>
          </p:cNvPr>
          <p:cNvGrpSpPr/>
          <p:nvPr/>
        </p:nvGrpSpPr>
        <p:grpSpPr>
          <a:xfrm>
            <a:off x="883471" y="1832350"/>
            <a:ext cx="5792732" cy="1662950"/>
            <a:chOff x="821477" y="1802051"/>
            <a:chExt cx="5792732" cy="1662950"/>
          </a:xfrm>
        </p:grpSpPr>
        <p:sp>
          <p:nvSpPr>
            <p:cNvPr id="4" name="TextBox 3">
              <a:extLst>
                <a:ext uri="{FF2B5EF4-FFF2-40B4-BE49-F238E27FC236}">
                  <a16:creationId xmlns:a16="http://schemas.microsoft.com/office/drawing/2014/main" id="{04A1D98C-6844-1047-AE20-4C0289E1FAD6}"/>
                </a:ext>
              </a:extLst>
            </p:cNvPr>
            <p:cNvSpPr txBox="1"/>
            <p:nvPr/>
          </p:nvSpPr>
          <p:spPr>
            <a:xfrm>
              <a:off x="821477" y="1802051"/>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Defect Trends</a:t>
              </a:r>
            </a:p>
          </p:txBody>
        </p:sp>
        <p:sp>
          <p:nvSpPr>
            <p:cNvPr id="14" name="Diamond 13">
              <a:extLst>
                <a:ext uri="{FF2B5EF4-FFF2-40B4-BE49-F238E27FC236}">
                  <a16:creationId xmlns:a16="http://schemas.microsoft.com/office/drawing/2014/main" id="{5F898ECD-9A48-6344-B2A0-4E6E20AD0A1F}"/>
                </a:ext>
              </a:extLst>
            </p:cNvPr>
            <p:cNvSpPr/>
            <p:nvPr/>
          </p:nvSpPr>
          <p:spPr>
            <a:xfrm>
              <a:off x="2792914" y="2914811"/>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5" name="Diamond 14">
              <a:extLst>
                <a:ext uri="{FF2B5EF4-FFF2-40B4-BE49-F238E27FC236}">
                  <a16:creationId xmlns:a16="http://schemas.microsoft.com/office/drawing/2014/main" id="{D5DC2B01-F4DD-5542-A4AA-D948DBD925D5}"/>
                </a:ext>
              </a:extLst>
            </p:cNvPr>
            <p:cNvSpPr/>
            <p:nvPr/>
          </p:nvSpPr>
          <p:spPr>
            <a:xfrm>
              <a:off x="3442748"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Diamond 15">
              <a:extLst>
                <a:ext uri="{FF2B5EF4-FFF2-40B4-BE49-F238E27FC236}">
                  <a16:creationId xmlns:a16="http://schemas.microsoft.com/office/drawing/2014/main" id="{7F0C826D-9CAF-BE47-9C21-B43F1B78958E}"/>
                </a:ext>
              </a:extLst>
            </p:cNvPr>
            <p:cNvSpPr/>
            <p:nvPr/>
          </p:nvSpPr>
          <p:spPr>
            <a:xfrm>
              <a:off x="4092582"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22749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0171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9B185FE-3AE0-CE40-B1F3-D555FE49D8BB}"/>
              </a:ext>
            </a:extLst>
          </p:cNvPr>
          <p:cNvSpPr/>
          <p:nvPr/>
        </p:nvSpPr>
        <p:spPr>
          <a:xfrm>
            <a:off x="-1"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8311C672-BAD9-D34A-A5E4-8584946AEAE2}"/>
              </a:ext>
            </a:extLst>
          </p:cNvPr>
          <p:cNvGrpSpPr/>
          <p:nvPr/>
        </p:nvGrpSpPr>
        <p:grpSpPr>
          <a:xfrm>
            <a:off x="883470" y="1512188"/>
            <a:ext cx="5792732" cy="2303274"/>
            <a:chOff x="883470" y="1463944"/>
            <a:chExt cx="5792732" cy="2303274"/>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6394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 </a:t>
              </a:r>
            </a:p>
            <a:p>
              <a:pPr algn="ctr"/>
              <a:r>
                <a:rPr lang="en-NL" sz="5000" b="1" dirty="0">
                  <a:solidFill>
                    <a:schemeClr val="bg1"/>
                  </a:solidFill>
                  <a:latin typeface="Ubuntu" panose="020B0504030602030204" pitchFamily="34" charset="0"/>
                </a:rPr>
                <a:t>Cost Ratio</a:t>
              </a:r>
            </a:p>
          </p:txBody>
        </p:sp>
        <p:sp>
          <p:nvSpPr>
            <p:cNvPr id="10" name="Diamond 9">
              <a:extLst>
                <a:ext uri="{FF2B5EF4-FFF2-40B4-BE49-F238E27FC236}">
                  <a16:creationId xmlns:a16="http://schemas.microsoft.com/office/drawing/2014/main" id="{BF9EC923-CD52-C143-91C2-D0C47844DA3B}"/>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11DB0A3-F75A-2748-9280-944CA77FD465}"/>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EFDAF4A-11F8-4547-896A-43CC96CEB33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01774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77165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C24A9FC-738A-E948-888B-574014D0927C}"/>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6BC9FE46-1C12-1744-869F-2A1954FBBEB9}"/>
              </a:ext>
            </a:extLst>
          </p:cNvPr>
          <p:cNvGrpSpPr/>
          <p:nvPr/>
        </p:nvGrpSpPr>
        <p:grpSpPr>
          <a:xfrm>
            <a:off x="844726" y="1454260"/>
            <a:ext cx="5870221" cy="2419129"/>
            <a:chOff x="805982" y="1360938"/>
            <a:chExt cx="5870221" cy="2419129"/>
          </a:xfrm>
        </p:grpSpPr>
        <p:sp>
          <p:nvSpPr>
            <p:cNvPr id="6" name="TextBox 5">
              <a:extLst>
                <a:ext uri="{FF2B5EF4-FFF2-40B4-BE49-F238E27FC236}">
                  <a16:creationId xmlns:a16="http://schemas.microsoft.com/office/drawing/2014/main" id="{009EAD6C-D563-D744-AFCA-AE8CA95E6630}"/>
                </a:ext>
              </a:extLst>
            </p:cNvPr>
            <p:cNvSpPr txBox="1"/>
            <p:nvPr/>
          </p:nvSpPr>
          <p:spPr>
            <a:xfrm>
              <a:off x="805982" y="1360938"/>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88A30269-D0EB-7B4C-B477-E01E4574E33E}"/>
                </a:ext>
              </a:extLst>
            </p:cNvPr>
            <p:cNvSpPr txBox="1"/>
            <p:nvPr/>
          </p:nvSpPr>
          <p:spPr>
            <a:xfrm>
              <a:off x="883471" y="140710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Installed </a:t>
              </a:r>
            </a:p>
            <a:p>
              <a:pPr algn="ctr"/>
              <a:r>
                <a:rPr lang="en-NL" sz="5000" b="1" dirty="0">
                  <a:solidFill>
                    <a:schemeClr val="bg1"/>
                  </a:solidFill>
                  <a:latin typeface="Ubuntu" panose="020B0504030602030204" pitchFamily="34" charset="0"/>
                </a:rPr>
                <a:t>Version Index</a:t>
              </a:r>
            </a:p>
          </p:txBody>
        </p:sp>
        <p:sp>
          <p:nvSpPr>
            <p:cNvPr id="11" name="Diamond 10">
              <a:extLst>
                <a:ext uri="{FF2B5EF4-FFF2-40B4-BE49-F238E27FC236}">
                  <a16:creationId xmlns:a16="http://schemas.microsoft.com/office/drawing/2014/main" id="{03BDDDED-6802-4A40-9C6E-CE6DB781899E}"/>
                </a:ext>
              </a:extLst>
            </p:cNvPr>
            <p:cNvSpPr/>
            <p:nvPr/>
          </p:nvSpPr>
          <p:spPr>
            <a:xfrm>
              <a:off x="2743590" y="3229877"/>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CDC72D21-46AD-6F4E-8F0B-40421938DA7E}"/>
                </a:ext>
              </a:extLst>
            </p:cNvPr>
            <p:cNvSpPr/>
            <p:nvPr/>
          </p:nvSpPr>
          <p:spPr>
            <a:xfrm>
              <a:off x="3393424"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Diamond 12">
              <a:extLst>
                <a:ext uri="{FF2B5EF4-FFF2-40B4-BE49-F238E27FC236}">
                  <a16:creationId xmlns:a16="http://schemas.microsoft.com/office/drawing/2014/main" id="{32C05A21-B0BF-DC40-ADF2-E5DF56246586}"/>
                </a:ext>
              </a:extLst>
            </p:cNvPr>
            <p:cNvSpPr/>
            <p:nvPr/>
          </p:nvSpPr>
          <p:spPr>
            <a:xfrm>
              <a:off x="4043258"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83808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7AEBD6-367D-D941-98BD-0EEFF9B8D9C8}"/>
              </a:ext>
            </a:extLst>
          </p:cNvPr>
          <p:cNvSpPr/>
          <p:nvPr/>
        </p:nvSpPr>
        <p:spPr>
          <a:xfrm>
            <a:off x="-1" y="0"/>
            <a:ext cx="7559675" cy="5327650"/>
          </a:xfrm>
          <a:prstGeom prst="rect">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3700">
              <a:solidFill>
                <a:schemeClr val="tx1"/>
              </a:solidFill>
            </a:endParaRPr>
          </a:p>
        </p:txBody>
      </p:sp>
      <p:pic>
        <p:nvPicPr>
          <p:cNvPr id="15" name="Picture 14">
            <a:extLst>
              <a:ext uri="{FF2B5EF4-FFF2-40B4-BE49-F238E27FC236}">
                <a16:creationId xmlns:a16="http://schemas.microsoft.com/office/drawing/2014/main" id="{789A4496-9FBC-704F-B2C1-D5C1E9DB312E}"/>
              </a:ext>
            </a:extLst>
          </p:cNvPr>
          <p:cNvPicPr>
            <a:picLocks noChangeAspect="1"/>
          </p:cNvPicPr>
          <p:nvPr/>
        </p:nvPicPr>
        <p:blipFill>
          <a:blip r:embed="rId3"/>
          <a:stretch>
            <a:fillRect/>
          </a:stretch>
        </p:blipFill>
        <p:spPr>
          <a:xfrm>
            <a:off x="4991437" y="3324877"/>
            <a:ext cx="1377557" cy="570453"/>
          </a:xfrm>
          <a:prstGeom prst="rect">
            <a:avLst/>
          </a:prstGeom>
        </p:spPr>
      </p:pic>
      <p:pic>
        <p:nvPicPr>
          <p:cNvPr id="16" name="Picture 15" descr="A picture containing food, drawing&#10;&#10;Description automatically generated">
            <a:extLst>
              <a:ext uri="{FF2B5EF4-FFF2-40B4-BE49-F238E27FC236}">
                <a16:creationId xmlns:a16="http://schemas.microsoft.com/office/drawing/2014/main" id="{5BFC205A-19C7-9F49-929A-165FFE6218EB}"/>
              </a:ext>
            </a:extLst>
          </p:cNvPr>
          <p:cNvPicPr>
            <a:picLocks noChangeAspect="1"/>
          </p:cNvPicPr>
          <p:nvPr/>
        </p:nvPicPr>
        <p:blipFill>
          <a:blip r:embed="rId4"/>
          <a:stretch>
            <a:fillRect/>
          </a:stretch>
        </p:blipFill>
        <p:spPr>
          <a:xfrm>
            <a:off x="4555669" y="-324090"/>
            <a:ext cx="2268599" cy="2232403"/>
          </a:xfrm>
          <a:prstGeom prst="rect">
            <a:avLst/>
          </a:prstGeom>
        </p:spPr>
      </p:pic>
      <p:sp>
        <p:nvSpPr>
          <p:cNvPr id="17" name="Rectangle 16">
            <a:extLst>
              <a:ext uri="{FF2B5EF4-FFF2-40B4-BE49-F238E27FC236}">
                <a16:creationId xmlns:a16="http://schemas.microsoft.com/office/drawing/2014/main" id="{1CFD67FC-EB16-7E4E-B8D4-767E78D204CB}"/>
              </a:ext>
            </a:extLst>
          </p:cNvPr>
          <p:cNvSpPr/>
          <p:nvPr/>
        </p:nvSpPr>
        <p:spPr>
          <a:xfrm>
            <a:off x="4029052" y="1366749"/>
            <a:ext cx="3305328" cy="2169825"/>
          </a:xfrm>
          <a:prstGeom prst="rect">
            <a:avLst/>
          </a:prstGeom>
        </p:spPr>
        <p:txBody>
          <a:bodyPr wrap="square">
            <a:spAutoFit/>
          </a:bodyPr>
          <a:lstStyle/>
          <a:p>
            <a:pPr algn="ctr"/>
            <a:r>
              <a:rPr lang="en-GB" sz="900" b="1" dirty="0">
                <a:solidFill>
                  <a:schemeClr val="bg1"/>
                </a:solidFill>
                <a:latin typeface="Ubuntu Light" panose="020B0304030602030204" pitchFamily="34" charset="0"/>
              </a:rPr>
              <a:t>Scrum</a:t>
            </a:r>
            <a:r>
              <a:rPr lang="en-GB" sz="900" dirty="0">
                <a:solidFill>
                  <a:schemeClr val="bg1"/>
                </a:solidFill>
                <a:latin typeface="Ubuntu Light" panose="020B0304030602030204" pitchFamily="34" charset="0"/>
              </a:rPr>
              <a:t> </a:t>
            </a:r>
            <a:r>
              <a:rPr lang="en-GB" sz="900" b="1" dirty="0">
                <a:solidFill>
                  <a:schemeClr val="bg1"/>
                </a:solidFill>
                <a:latin typeface="Ubuntu Light" panose="020B0304030602030204" pitchFamily="34" charset="0"/>
              </a:rPr>
              <a:t>Facilitators</a:t>
            </a:r>
            <a:r>
              <a:rPr lang="en-GB" sz="900" dirty="0">
                <a:solidFill>
                  <a:schemeClr val="bg1"/>
                </a:solidFill>
                <a:latin typeface="Ubuntu Light" panose="020B0304030602030204" pitchFamily="34" charset="0"/>
              </a:rPr>
              <a:t> is a Dutch-based training organization on a mission to help professionals become awesome Scrum facilitators. A Scrum Facilitator can be a Scrum Master, Product Owner, developer or  leader. Great Scrum Facilitators understand the Scrum values &amp; principles and use these to effectively implement Scrum with their teams and organizations.</a:t>
            </a:r>
          </a:p>
          <a:p>
            <a:pPr algn="ctr"/>
            <a:endParaRPr lang="en-GB" sz="900" dirty="0">
              <a:solidFill>
                <a:schemeClr val="bg1"/>
              </a:solidFill>
              <a:latin typeface="Ubuntu Light" panose="020B0304030602030204" pitchFamily="34" charset="0"/>
            </a:endParaRPr>
          </a:p>
          <a:p>
            <a:pPr algn="ctr"/>
            <a:r>
              <a:rPr lang="en-GB" sz="900" b="1" dirty="0">
                <a:solidFill>
                  <a:schemeClr val="bg1"/>
                </a:solidFill>
                <a:latin typeface="Ubuntu Light" panose="020B0304030602030204" pitchFamily="34" charset="0"/>
              </a:rPr>
              <a:t>Scrum Facilitators is a Scrum.org partner</a:t>
            </a:r>
            <a:r>
              <a:rPr lang="en-GB" sz="900" dirty="0">
                <a:solidFill>
                  <a:schemeClr val="bg1"/>
                </a:solidFill>
                <a:latin typeface="Ubuntu Light" panose="020B0304030602030204" pitchFamily="34" charset="0"/>
              </a:rPr>
              <a:t>. Our classes are accredited, always up-to-date, fun, super interactive and always facilitated by two trainers to maximize your learning objectives. Our trainers are </a:t>
            </a:r>
            <a:r>
              <a:rPr lang="en-GB" sz="900" b="1" dirty="0">
                <a:solidFill>
                  <a:schemeClr val="bg1"/>
                </a:solidFill>
                <a:latin typeface="Ubuntu Light" panose="020B0304030602030204" pitchFamily="34" charset="0"/>
              </a:rPr>
              <a:t>seasoned experts </a:t>
            </a:r>
            <a:r>
              <a:rPr lang="en-GB" sz="900" dirty="0">
                <a:solidFill>
                  <a:schemeClr val="bg1"/>
                </a:solidFill>
                <a:latin typeface="Ubuntu Light" panose="020B0304030602030204" pitchFamily="34" charset="0"/>
              </a:rPr>
              <a:t>and </a:t>
            </a:r>
            <a:r>
              <a:rPr lang="en-GB" sz="900" b="1" dirty="0">
                <a:solidFill>
                  <a:schemeClr val="bg1"/>
                </a:solidFill>
                <a:latin typeface="Ubuntu Light" panose="020B0304030602030204" pitchFamily="34" charset="0"/>
              </a:rPr>
              <a:t>Scrum.org certified </a:t>
            </a:r>
            <a:r>
              <a:rPr lang="en-GB" sz="900" dirty="0">
                <a:solidFill>
                  <a:schemeClr val="bg1"/>
                </a:solidFill>
                <a:latin typeface="Ubuntu Light" panose="020B0304030602030204" pitchFamily="34" charset="0"/>
              </a:rPr>
              <a:t>Professional Scrum Trainers with substantial real life experience in various settings.</a:t>
            </a:r>
          </a:p>
          <a:p>
            <a:pPr algn="ctr"/>
            <a:endParaRPr lang="en-GB" sz="900" dirty="0">
              <a:solidFill>
                <a:schemeClr val="bg1"/>
              </a:solidFill>
              <a:latin typeface="Ubuntu Light" panose="020B0304030602030204" pitchFamily="34" charset="0"/>
            </a:endParaRPr>
          </a:p>
        </p:txBody>
      </p:sp>
      <p:sp>
        <p:nvSpPr>
          <p:cNvPr id="18" name="TextBox 17">
            <a:extLst>
              <a:ext uri="{FF2B5EF4-FFF2-40B4-BE49-F238E27FC236}">
                <a16:creationId xmlns:a16="http://schemas.microsoft.com/office/drawing/2014/main" id="{6F943A64-0EE7-0746-8785-BA4ACC104E94}"/>
              </a:ext>
            </a:extLst>
          </p:cNvPr>
          <p:cNvSpPr txBox="1"/>
          <p:nvPr/>
        </p:nvSpPr>
        <p:spPr>
          <a:xfrm>
            <a:off x="123986" y="729912"/>
            <a:ext cx="3572360" cy="1015663"/>
          </a:xfrm>
          <a:prstGeom prst="rect">
            <a:avLst/>
          </a:prstGeom>
          <a:noFill/>
        </p:spPr>
        <p:txBody>
          <a:bodyPr wrap="square" rtlCol="0">
            <a:spAutoFit/>
          </a:bodyPr>
          <a:lstStyle/>
          <a:p>
            <a:pPr algn="ctr"/>
            <a:r>
              <a:rPr lang="en-GB" sz="1000" dirty="0">
                <a:solidFill>
                  <a:schemeClr val="bg1"/>
                </a:solidFill>
                <a:latin typeface="Ubuntu" panose="020B0504030602030204" pitchFamily="34" charset="0"/>
              </a:rPr>
              <a:t>This game is based on Evidence Based Management (EBM). EBM is an empirical framework organizations can use to help measure the (perceived) product value, and the way they deliver their product(s). The measurements can be inspected to help maximize product value and improve the way of working.</a:t>
            </a:r>
            <a:endParaRPr lang="en-NL" sz="1000" dirty="0">
              <a:latin typeface="Ubuntu" panose="020B0504030602030204" pitchFamily="34" charset="0"/>
            </a:endParaRPr>
          </a:p>
        </p:txBody>
      </p:sp>
      <p:sp>
        <p:nvSpPr>
          <p:cNvPr id="20" name="TextBox 19">
            <a:extLst>
              <a:ext uri="{FF2B5EF4-FFF2-40B4-BE49-F238E27FC236}">
                <a16:creationId xmlns:a16="http://schemas.microsoft.com/office/drawing/2014/main" id="{CF06092E-B2A6-EB41-86F4-7148929817BE}"/>
              </a:ext>
            </a:extLst>
          </p:cNvPr>
          <p:cNvSpPr txBox="1"/>
          <p:nvPr/>
        </p:nvSpPr>
        <p:spPr>
          <a:xfrm>
            <a:off x="213612" y="1837558"/>
            <a:ext cx="3305328" cy="2862322"/>
          </a:xfrm>
          <a:prstGeom prst="rect">
            <a:avLst/>
          </a:prstGeom>
          <a:noFill/>
        </p:spPr>
        <p:txBody>
          <a:bodyPr wrap="square" rtlCol="0">
            <a:spAutoFit/>
          </a:bodyPr>
          <a:lstStyle/>
          <a:p>
            <a:pPr marL="228600" indent="-228600">
              <a:buFont typeface="+mj-lt"/>
              <a:buAutoNum type="arabicPeriod"/>
            </a:pPr>
            <a:r>
              <a:rPr lang="en-GB" sz="900" dirty="0">
                <a:solidFill>
                  <a:schemeClr val="bg1"/>
                </a:solidFill>
                <a:latin typeface="Ubuntu Light" panose="020B0304030602030204" pitchFamily="34" charset="0"/>
              </a:rPr>
              <a:t>As a Scrum Facilitator, put the four Key Value Areas (KVAs) in a row on the floor (Current Value, Time to Market, Ability to Innovate and Unrealized Value). Explain each KVA to the participants.</a:t>
            </a:r>
          </a:p>
          <a:p>
            <a:pPr marL="228600" indent="-228600">
              <a:buFont typeface="+mj-lt"/>
              <a:buAutoNum type="arabicPeriod"/>
            </a:pPr>
            <a:r>
              <a:rPr lang="en-GB" sz="900" dirty="0">
                <a:solidFill>
                  <a:schemeClr val="bg1"/>
                </a:solidFill>
                <a:latin typeface="Ubuntu Light" panose="020B0304030602030204" pitchFamily="34" charset="0"/>
              </a:rPr>
              <a:t>Form two groups and hand one group the green Key Value Measures cards (KVMs) and the other group the remaining purple KVMs.</a:t>
            </a:r>
          </a:p>
          <a:p>
            <a:pPr marL="228600" indent="-228600">
              <a:buFont typeface="+mj-lt"/>
              <a:buAutoNum type="arabicPeriod"/>
            </a:pPr>
            <a:r>
              <a:rPr lang="en-GB" sz="900" dirty="0">
                <a:solidFill>
                  <a:schemeClr val="bg1"/>
                </a:solidFill>
                <a:latin typeface="Ubuntu Light" panose="020B0304030602030204" pitchFamily="34" charset="0"/>
              </a:rPr>
              <a:t>Step 1: Invite the group(s) to discuss and put the KVMs under the correct KVA.</a:t>
            </a:r>
          </a:p>
          <a:p>
            <a:pPr marL="228600" indent="-228600">
              <a:buFont typeface="+mj-lt"/>
              <a:buAutoNum type="arabicPeriod"/>
            </a:pPr>
            <a:r>
              <a:rPr lang="en-GB" sz="900" dirty="0">
                <a:solidFill>
                  <a:schemeClr val="bg1"/>
                </a:solidFill>
                <a:latin typeface="Ubuntu Light" panose="020B0304030602030204" pitchFamily="34" charset="0"/>
              </a:rPr>
              <a:t>Step 2: Invite both groups to discuss their results and adapt their cards. Make sure by the end of this round, the KVM cards are under the correct KVA. </a:t>
            </a:r>
          </a:p>
          <a:p>
            <a:pPr marL="228600" indent="-228600">
              <a:buFont typeface="+mj-lt"/>
              <a:buAutoNum type="arabicPeriod"/>
            </a:pPr>
            <a:r>
              <a:rPr lang="en-GB" sz="900" dirty="0">
                <a:solidFill>
                  <a:schemeClr val="bg1"/>
                </a:solidFill>
                <a:latin typeface="Ubuntu Light" panose="020B0304030602030204" pitchFamily="34" charset="0"/>
              </a:rPr>
              <a:t>Step 3: Invite the participants to individually look at the KVMs and select one KVM that caught their attention. (A non-EBM KVM may also be chosen at this point)</a:t>
            </a:r>
          </a:p>
          <a:p>
            <a:pPr marL="228600" indent="-228600">
              <a:buFont typeface="+mj-lt"/>
              <a:buAutoNum type="arabicPeriod"/>
            </a:pPr>
            <a:r>
              <a:rPr lang="en-GB" sz="900" dirty="0">
                <a:solidFill>
                  <a:schemeClr val="bg1"/>
                </a:solidFill>
                <a:latin typeface="Ubuntu Light" panose="020B0304030602030204" pitchFamily="34" charset="0"/>
              </a:rPr>
              <a:t>Step 4: Invite the participants into groups of four. Ask each participant to explain why they chose their particular KVM and collaborate on how to implement it. (In case of non-EBM measures, pay attention that these are not vanity metrics and discuss the potential pitfalls)</a:t>
            </a:r>
            <a:endParaRPr lang="en-NL" sz="900" dirty="0">
              <a:solidFill>
                <a:schemeClr val="bg1"/>
              </a:solidFill>
              <a:latin typeface="Ubuntu Light" panose="020B0304030602030204" pitchFamily="34" charset="0"/>
            </a:endParaRPr>
          </a:p>
        </p:txBody>
      </p:sp>
      <p:sp>
        <p:nvSpPr>
          <p:cNvPr id="21" name="TextBox 20">
            <a:extLst>
              <a:ext uri="{FF2B5EF4-FFF2-40B4-BE49-F238E27FC236}">
                <a16:creationId xmlns:a16="http://schemas.microsoft.com/office/drawing/2014/main" id="{198E9943-4F58-D344-BF0A-1E1F4F8AC017}"/>
              </a:ext>
            </a:extLst>
          </p:cNvPr>
          <p:cNvSpPr txBox="1"/>
          <p:nvPr/>
        </p:nvSpPr>
        <p:spPr>
          <a:xfrm>
            <a:off x="4294481" y="3895330"/>
            <a:ext cx="2771468" cy="738664"/>
          </a:xfrm>
          <a:prstGeom prst="rect">
            <a:avLst/>
          </a:prstGeom>
          <a:noFill/>
        </p:spPr>
        <p:txBody>
          <a:bodyPr wrap="square" rtlCol="0">
            <a:spAutoFit/>
          </a:bodyPr>
          <a:lstStyle/>
          <a:p>
            <a:pPr algn="ctr"/>
            <a:r>
              <a:rPr lang="en-NL" sz="700" dirty="0">
                <a:solidFill>
                  <a:schemeClr val="bg1"/>
                </a:solidFill>
                <a:latin typeface="Ubuntu Light" panose="020B0304030602030204" pitchFamily="34" charset="0"/>
              </a:rPr>
              <a:t>Based on the 2020 EBM Guide. Learn about Evidence-Based Management (EBM) </a:t>
            </a:r>
            <a:r>
              <a:rPr lang="en-GB" sz="700" dirty="0">
                <a:solidFill>
                  <a:schemeClr val="bg1"/>
                </a:solidFill>
                <a:latin typeface="Ubuntu Light" panose="020B0304030602030204" pitchFamily="34" charset="0"/>
              </a:rPr>
              <a:t>at </a:t>
            </a:r>
            <a:r>
              <a:rPr lang="en-GB" sz="700" dirty="0">
                <a:solidFill>
                  <a:schemeClr val="bg1"/>
                </a:solidFill>
                <a:latin typeface="Ubuntu Light" panose="020B0304030602030204" pitchFamily="34" charset="0"/>
                <a:hlinkClick r:id="rId5"/>
              </a:rPr>
              <a:t>http://s</a:t>
            </a:r>
            <a:r>
              <a:rPr lang="en-NL" sz="700" dirty="0">
                <a:solidFill>
                  <a:schemeClr val="bg1"/>
                </a:solidFill>
                <a:latin typeface="Ubuntu Light" panose="020B0304030602030204" pitchFamily="34" charset="0"/>
                <a:hlinkClick r:id="rId5"/>
              </a:rPr>
              <a:t>crum.org/EBM</a:t>
            </a:r>
            <a:endParaRPr lang="en-NL" sz="700" dirty="0">
              <a:solidFill>
                <a:schemeClr val="bg1"/>
              </a:solidFill>
              <a:latin typeface="Ubuntu Light" panose="020B0304030602030204" pitchFamily="34" charset="0"/>
            </a:endParaRPr>
          </a:p>
          <a:p>
            <a:pPr algn="ctr"/>
            <a:endParaRPr lang="en-NL" sz="700" dirty="0">
              <a:solidFill>
                <a:schemeClr val="bg1"/>
              </a:solidFill>
              <a:latin typeface="Ubuntu Light" panose="020B0304030602030204" pitchFamily="34" charset="0"/>
            </a:endParaRPr>
          </a:p>
          <a:p>
            <a:pPr algn="ctr"/>
            <a:r>
              <a:rPr lang="en-GB" sz="700" dirty="0">
                <a:solidFill>
                  <a:schemeClr val="bg1"/>
                </a:solidFill>
                <a:latin typeface="Ubuntu Light" panose="020B0304030602030204" pitchFamily="34" charset="0"/>
              </a:rPr>
              <a:t>The Measuring Outcome game (v2) is licensed under </a:t>
            </a:r>
          </a:p>
          <a:p>
            <a:pPr algn="ctr"/>
            <a:r>
              <a:rPr lang="en-GB" sz="700" dirty="0">
                <a:solidFill>
                  <a:schemeClr val="bg1"/>
                </a:solidFill>
                <a:latin typeface="Ubuntu Light" panose="020B0304030602030204" pitchFamily="34" charset="0"/>
              </a:rPr>
              <a:t>CC BY-NC-SA 4.0</a:t>
            </a:r>
          </a:p>
          <a:p>
            <a:pPr algn="ctr"/>
            <a:r>
              <a:rPr lang="en-GB" sz="700" dirty="0">
                <a:solidFill>
                  <a:schemeClr val="bg1">
                    <a:lumMod val="75000"/>
                  </a:schemeClr>
                </a:solidFill>
                <a:latin typeface="Ubuntu Light" panose="020B0304030602030204" pitchFamily="34" charset="0"/>
              </a:rPr>
              <a:t>By Scrum Facilitators</a:t>
            </a:r>
          </a:p>
        </p:txBody>
      </p:sp>
      <p:grpSp>
        <p:nvGrpSpPr>
          <p:cNvPr id="2" name="Group 1">
            <a:extLst>
              <a:ext uri="{FF2B5EF4-FFF2-40B4-BE49-F238E27FC236}">
                <a16:creationId xmlns:a16="http://schemas.microsoft.com/office/drawing/2014/main" id="{E86EE5EF-4E07-9D4A-8C2D-83F385087044}"/>
              </a:ext>
            </a:extLst>
          </p:cNvPr>
          <p:cNvGrpSpPr/>
          <p:nvPr/>
        </p:nvGrpSpPr>
        <p:grpSpPr>
          <a:xfrm>
            <a:off x="-232456" y="161565"/>
            <a:ext cx="3909016" cy="665950"/>
            <a:chOff x="-77476" y="76326"/>
            <a:chExt cx="3909016" cy="665950"/>
          </a:xfrm>
        </p:grpSpPr>
        <p:sp>
          <p:nvSpPr>
            <p:cNvPr id="19" name="TextBox 18">
              <a:extLst>
                <a:ext uri="{FF2B5EF4-FFF2-40B4-BE49-F238E27FC236}">
                  <a16:creationId xmlns:a16="http://schemas.microsoft.com/office/drawing/2014/main" id="{595EE125-EFCC-F14F-8498-A6CD8EEF0F59}"/>
                </a:ext>
              </a:extLst>
            </p:cNvPr>
            <p:cNvSpPr txBox="1"/>
            <p:nvPr/>
          </p:nvSpPr>
          <p:spPr>
            <a:xfrm>
              <a:off x="-77476" y="76326"/>
              <a:ext cx="3909016" cy="664926"/>
            </a:xfrm>
            <a:prstGeom prst="rect">
              <a:avLst/>
            </a:prstGeom>
            <a:noFill/>
          </p:spPr>
          <p:txBody>
            <a:bodyPr wrap="square" rtlCol="0">
              <a:spAutoFit/>
            </a:bodyPr>
            <a:lstStyle/>
            <a:p>
              <a:pPr algn="ctr"/>
              <a:r>
                <a:rPr lang="en-NL" sz="3700" b="1" dirty="0">
                  <a:latin typeface="Marvel" pitchFamily="2" charset="0"/>
                </a:rPr>
                <a:t>FACILITATE THE GAM</a:t>
              </a:r>
            </a:p>
          </p:txBody>
        </p:sp>
        <p:sp>
          <p:nvSpPr>
            <p:cNvPr id="24" name="TextBox 23">
              <a:extLst>
                <a:ext uri="{FF2B5EF4-FFF2-40B4-BE49-F238E27FC236}">
                  <a16:creationId xmlns:a16="http://schemas.microsoft.com/office/drawing/2014/main" id="{9D817926-FA1D-B346-9D51-472AADB3F438}"/>
                </a:ext>
              </a:extLst>
            </p:cNvPr>
            <p:cNvSpPr txBox="1"/>
            <p:nvPr/>
          </p:nvSpPr>
          <p:spPr>
            <a:xfrm>
              <a:off x="3221873" y="77350"/>
              <a:ext cx="249747" cy="664926"/>
            </a:xfrm>
            <a:prstGeom prst="rect">
              <a:avLst/>
            </a:prstGeom>
            <a:noFill/>
          </p:spPr>
          <p:txBody>
            <a:bodyPr wrap="square" rtlCol="0">
              <a:spAutoFit/>
            </a:bodyPr>
            <a:lstStyle/>
            <a:p>
              <a:pPr algn="ctr"/>
              <a:r>
                <a:rPr lang="en-NL" sz="3700" b="1" dirty="0">
                  <a:latin typeface="Marvel" pitchFamily="2" charset="0"/>
                </a:rPr>
                <a:t>E</a:t>
              </a:r>
            </a:p>
          </p:txBody>
        </p:sp>
      </p:grpSp>
      <p:cxnSp>
        <p:nvCxnSpPr>
          <p:cNvPr id="4" name="Straight Connector 3">
            <a:extLst>
              <a:ext uri="{FF2B5EF4-FFF2-40B4-BE49-F238E27FC236}">
                <a16:creationId xmlns:a16="http://schemas.microsoft.com/office/drawing/2014/main" id="{68785FFA-7409-D846-8C87-4C5E3E391542}"/>
              </a:ext>
            </a:extLst>
          </p:cNvPr>
          <p:cNvCxnSpPr/>
          <p:nvPr/>
        </p:nvCxnSpPr>
        <p:spPr>
          <a:xfrm>
            <a:off x="3779837" y="255722"/>
            <a:ext cx="0" cy="46804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106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990193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4CB84C5-9CEF-0B4C-A30F-8552B621ACE1}"/>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6D474F51-8CD4-BE40-BB2E-BC1101989427}"/>
              </a:ext>
            </a:extLst>
          </p:cNvPr>
          <p:cNvGrpSpPr/>
          <p:nvPr/>
        </p:nvGrpSpPr>
        <p:grpSpPr>
          <a:xfrm>
            <a:off x="712956" y="1432609"/>
            <a:ext cx="6133762" cy="2462432"/>
            <a:chOff x="712955" y="1304786"/>
            <a:chExt cx="613376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712955" y="1304786"/>
              <a:ext cx="613376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Build &amp; Integration Frequency</a:t>
              </a:r>
            </a:p>
          </p:txBody>
        </p:sp>
        <p:sp>
          <p:nvSpPr>
            <p:cNvPr id="10" name="Diamond 9">
              <a:extLst>
                <a:ext uri="{FF2B5EF4-FFF2-40B4-BE49-F238E27FC236}">
                  <a16:creationId xmlns:a16="http://schemas.microsoft.com/office/drawing/2014/main" id="{04B27ABF-7C40-D04C-9ECC-6FE20656663A}"/>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8C10F54-C87D-5744-8035-A30366556BF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2FBFC88-2C68-704D-8F06-5F3A682456F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234181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2134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B11E2F49-79D9-654D-84E8-980E410AB36D}"/>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7DF2276-5808-9F42-974A-9B79EEF9C2B3}"/>
              </a:ext>
            </a:extLst>
          </p:cNvPr>
          <p:cNvGrpSpPr/>
          <p:nvPr/>
        </p:nvGrpSpPr>
        <p:grpSpPr>
          <a:xfrm>
            <a:off x="883471" y="1432609"/>
            <a:ext cx="5792732" cy="2462432"/>
            <a:chOff x="883470" y="1304786"/>
            <a:chExt cx="5792732" cy="2462432"/>
          </a:xfrm>
        </p:grpSpPr>
        <p:sp>
          <p:nvSpPr>
            <p:cNvPr id="4" name="TextBox 3">
              <a:extLst>
                <a:ext uri="{FF2B5EF4-FFF2-40B4-BE49-F238E27FC236}">
                  <a16:creationId xmlns:a16="http://schemas.microsoft.com/office/drawing/2014/main" id="{1F13E17C-AF64-BC4F-A603-A903BFA0E337}"/>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Production Incident Count</a:t>
              </a:r>
            </a:p>
          </p:txBody>
        </p:sp>
        <p:sp>
          <p:nvSpPr>
            <p:cNvPr id="10" name="Diamond 9">
              <a:extLst>
                <a:ext uri="{FF2B5EF4-FFF2-40B4-BE49-F238E27FC236}">
                  <a16:creationId xmlns:a16="http://schemas.microsoft.com/office/drawing/2014/main" id="{0860DBDB-BA47-8544-BC58-456770B104E0}"/>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AFB62AE9-5D9E-124F-BC35-5C1D1284611C}"/>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B3BAEA11-DE27-5A43-A52B-2797F2B3B8F9}"/>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73922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66619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9B0176D-8477-D44A-A402-C85E22A7685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1F9E67-0CB7-3043-8A6B-89CC77B3ED88}"/>
              </a:ext>
            </a:extLst>
          </p:cNvPr>
          <p:cNvGrpSpPr/>
          <p:nvPr/>
        </p:nvGrpSpPr>
        <p:grpSpPr>
          <a:xfrm>
            <a:off x="883471" y="1112864"/>
            <a:ext cx="5792732" cy="3101922"/>
            <a:chOff x="829226" y="959764"/>
            <a:chExt cx="5792732" cy="3101922"/>
          </a:xfrm>
        </p:grpSpPr>
        <p:sp>
          <p:nvSpPr>
            <p:cNvPr id="6" name="TextBox 5">
              <a:extLst>
                <a:ext uri="{FF2B5EF4-FFF2-40B4-BE49-F238E27FC236}">
                  <a16:creationId xmlns:a16="http://schemas.microsoft.com/office/drawing/2014/main" id="{009EAD6C-D563-D744-AFCA-AE8CA95E6630}"/>
                </a:ext>
              </a:extLst>
            </p:cNvPr>
            <p:cNvSpPr txBox="1"/>
            <p:nvPr/>
          </p:nvSpPr>
          <p:spPr>
            <a:xfrm>
              <a:off x="829226" y="959764"/>
              <a:ext cx="5792732" cy="2400657"/>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Stabilization </a:t>
              </a:r>
            </a:p>
            <a:p>
              <a:pPr algn="ctr"/>
              <a:r>
                <a:rPr lang="en-NL" sz="5000" b="1" dirty="0">
                  <a:solidFill>
                    <a:schemeClr val="bg1"/>
                  </a:solidFill>
                  <a:latin typeface="Ubuntu" panose="020B0504030602030204" pitchFamily="34" charset="0"/>
                </a:rPr>
                <a:t>Period</a:t>
              </a:r>
            </a:p>
          </p:txBody>
        </p:sp>
        <p:sp>
          <p:nvSpPr>
            <p:cNvPr id="10" name="Diamond 9">
              <a:extLst>
                <a:ext uri="{FF2B5EF4-FFF2-40B4-BE49-F238E27FC236}">
                  <a16:creationId xmlns:a16="http://schemas.microsoft.com/office/drawing/2014/main" id="{392BA732-7DF8-5D4A-9CB0-55CB6DD4B7FB}"/>
                </a:ext>
              </a:extLst>
            </p:cNvPr>
            <p:cNvSpPr/>
            <p:nvPr/>
          </p:nvSpPr>
          <p:spPr>
            <a:xfrm>
              <a:off x="2800663" y="351149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D9761866-CBBC-5F41-84C3-51BA1D745FC4}"/>
                </a:ext>
              </a:extLst>
            </p:cNvPr>
            <p:cNvSpPr/>
            <p:nvPr/>
          </p:nvSpPr>
          <p:spPr>
            <a:xfrm>
              <a:off x="3450497"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5C4F5AEB-3821-BC4F-84CF-C543394E18F8}"/>
                </a:ext>
              </a:extLst>
            </p:cNvPr>
            <p:cNvSpPr/>
            <p:nvPr/>
          </p:nvSpPr>
          <p:spPr>
            <a:xfrm>
              <a:off x="4100331"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475620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250142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F0B7119-46D6-934D-A10A-C31C3851258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4EC7139-E4CC-0249-A499-0E262988B116}"/>
              </a:ext>
            </a:extLst>
          </p:cNvPr>
          <p:cNvGrpSpPr/>
          <p:nvPr/>
        </p:nvGrpSpPr>
        <p:grpSpPr>
          <a:xfrm>
            <a:off x="883471" y="1469755"/>
            <a:ext cx="5792732" cy="2388140"/>
            <a:chOff x="774982" y="1255092"/>
            <a:chExt cx="5792732" cy="2388140"/>
          </a:xfrm>
        </p:grpSpPr>
        <p:sp>
          <p:nvSpPr>
            <p:cNvPr id="6" name="TextBox 5">
              <a:extLst>
                <a:ext uri="{FF2B5EF4-FFF2-40B4-BE49-F238E27FC236}">
                  <a16:creationId xmlns:a16="http://schemas.microsoft.com/office/drawing/2014/main" id="{009EAD6C-D563-D744-AFCA-AE8CA95E6630}"/>
                </a:ext>
              </a:extLst>
            </p:cNvPr>
            <p:cNvSpPr txBox="1"/>
            <p:nvPr/>
          </p:nvSpPr>
          <p:spPr>
            <a:xfrm>
              <a:off x="774982" y="125509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Market</a:t>
              </a:r>
            </a:p>
            <a:p>
              <a:pPr algn="ctr"/>
              <a:r>
                <a:rPr lang="en-NL" sz="5000" b="1" dirty="0">
                  <a:solidFill>
                    <a:schemeClr val="bg1"/>
                  </a:solidFill>
                  <a:latin typeface="Ubuntu" panose="020B0504030602030204" pitchFamily="34" charset="0"/>
                </a:rPr>
                <a:t>Share</a:t>
              </a:r>
            </a:p>
          </p:txBody>
        </p:sp>
        <p:sp>
          <p:nvSpPr>
            <p:cNvPr id="10" name="Diamond 9">
              <a:extLst>
                <a:ext uri="{FF2B5EF4-FFF2-40B4-BE49-F238E27FC236}">
                  <a16:creationId xmlns:a16="http://schemas.microsoft.com/office/drawing/2014/main" id="{E7C660F0-503C-824F-97DD-6FA36AD93984}"/>
                </a:ext>
              </a:extLst>
            </p:cNvPr>
            <p:cNvSpPr/>
            <p:nvPr/>
          </p:nvSpPr>
          <p:spPr>
            <a:xfrm>
              <a:off x="2746419" y="3093042"/>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070414D2-B124-9743-A6D0-2737D2448262}"/>
                </a:ext>
              </a:extLst>
            </p:cNvPr>
            <p:cNvSpPr/>
            <p:nvPr/>
          </p:nvSpPr>
          <p:spPr>
            <a:xfrm>
              <a:off x="3396253"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E1169ED-2CAE-1D45-8F8D-63ED5DA0FEF2}"/>
                </a:ext>
              </a:extLst>
            </p:cNvPr>
            <p:cNvSpPr/>
            <p:nvPr/>
          </p:nvSpPr>
          <p:spPr>
            <a:xfrm>
              <a:off x="4046087"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973939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768610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76F9ED0-8896-C348-8ECD-EB10B5CD255B}"/>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ECF1BBE-48A2-F040-AB41-C9F9DEC44EAD}"/>
              </a:ext>
            </a:extLst>
          </p:cNvPr>
          <p:cNvGrpSpPr/>
          <p:nvPr/>
        </p:nvGrpSpPr>
        <p:grpSpPr>
          <a:xfrm>
            <a:off x="883471" y="1835527"/>
            <a:ext cx="5792732" cy="1656596"/>
            <a:chOff x="883470" y="2110622"/>
            <a:chExt cx="5792732" cy="1656596"/>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2110622"/>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Cycle Time</a:t>
              </a:r>
            </a:p>
          </p:txBody>
        </p:sp>
        <p:sp>
          <p:nvSpPr>
            <p:cNvPr id="10" name="Diamond 9">
              <a:extLst>
                <a:ext uri="{FF2B5EF4-FFF2-40B4-BE49-F238E27FC236}">
                  <a16:creationId xmlns:a16="http://schemas.microsoft.com/office/drawing/2014/main" id="{C41DF258-6D21-B840-86DC-19E8E04FA91C}"/>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FFD4314-8DB1-444D-9632-FAAF83C11092}"/>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D2A32A7C-993E-AC49-A11E-06BEAFE1C77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21232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D8656E71-C2B4-0F4F-93C2-2FE01E15243E}"/>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Reveals the value that the product delivers to customers, today</a:t>
            </a:r>
            <a:endParaRPr lang="en-NL" dirty="0"/>
          </a:p>
        </p:txBody>
      </p:sp>
      <p:sp>
        <p:nvSpPr>
          <p:cNvPr id="15" name="Rectangle 14">
            <a:extLst>
              <a:ext uri="{FF2B5EF4-FFF2-40B4-BE49-F238E27FC236}">
                <a16:creationId xmlns:a16="http://schemas.microsoft.com/office/drawing/2014/main" id="{F07C9767-773C-644A-A638-0001139EE025}"/>
              </a:ext>
            </a:extLst>
          </p:cNvPr>
          <p:cNvSpPr/>
          <p:nvPr/>
        </p:nvSpPr>
        <p:spPr>
          <a:xfrm>
            <a:off x="654576" y="629685"/>
            <a:ext cx="6326488" cy="3992292"/>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17" name="TextBox 16">
            <a:extLst>
              <a:ext uri="{FF2B5EF4-FFF2-40B4-BE49-F238E27FC236}">
                <a16:creationId xmlns:a16="http://schemas.microsoft.com/office/drawing/2014/main" id="{E287ED43-6E86-FA4F-94F4-5B177664B785}"/>
              </a:ext>
            </a:extLst>
          </p:cNvPr>
          <p:cNvSpPr txBox="1"/>
          <p:nvPr/>
        </p:nvSpPr>
        <p:spPr>
          <a:xfrm>
            <a:off x="1092134" y="1887167"/>
            <a:ext cx="5451371" cy="1477328"/>
          </a:xfrm>
          <a:prstGeom prst="rect">
            <a:avLst/>
          </a:prstGeom>
          <a:noFill/>
        </p:spPr>
        <p:txBody>
          <a:bodyPr wrap="square" rtlCol="0">
            <a:spAutoFit/>
          </a:bodyPr>
          <a:lstStyle/>
          <a:p>
            <a:pPr algn="ctr"/>
            <a:r>
              <a:rPr lang="en-NL" sz="9000" dirty="0">
                <a:latin typeface="Marvel" pitchFamily="2" charset="0"/>
              </a:rPr>
              <a:t>CURRENT VALUE</a:t>
            </a:r>
          </a:p>
        </p:txBody>
      </p:sp>
      <p:sp>
        <p:nvSpPr>
          <p:cNvPr id="2" name="TextBox 1">
            <a:extLst>
              <a:ext uri="{FF2B5EF4-FFF2-40B4-BE49-F238E27FC236}">
                <a16:creationId xmlns:a16="http://schemas.microsoft.com/office/drawing/2014/main" id="{40491A28-9097-6F43-9DB2-81A447868F1E}"/>
              </a:ext>
            </a:extLst>
          </p:cNvPr>
          <p:cNvSpPr txBox="1"/>
          <p:nvPr/>
        </p:nvSpPr>
        <p:spPr>
          <a:xfrm>
            <a:off x="2527241" y="3029919"/>
            <a:ext cx="2581155"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value that the product delivers today</a:t>
            </a:r>
            <a:endParaRPr lang="en-NL" sz="1000" dirty="0">
              <a:solidFill>
                <a:schemeClr val="bg1">
                  <a:lumMod val="50000"/>
                </a:schemeClr>
              </a:solidFill>
              <a:latin typeface="Ubuntu" panose="020B0504030602030204" pitchFamily="34" charset="0"/>
            </a:endParaRPr>
          </a:p>
        </p:txBody>
      </p:sp>
      <p:sp>
        <p:nvSpPr>
          <p:cNvPr id="9" name="Rounded Rectangle 8">
            <a:extLst>
              <a:ext uri="{FF2B5EF4-FFF2-40B4-BE49-F238E27FC236}">
                <a16:creationId xmlns:a16="http://schemas.microsoft.com/office/drawing/2014/main" id="{80A414F0-FCE5-2E45-A339-248A82CA3769}"/>
              </a:ext>
            </a:extLst>
          </p:cNvPr>
          <p:cNvSpPr/>
          <p:nvPr/>
        </p:nvSpPr>
        <p:spPr>
          <a:xfrm>
            <a:off x="-205353" y="76975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Rounded Rectangle 9">
            <a:extLst>
              <a:ext uri="{FF2B5EF4-FFF2-40B4-BE49-F238E27FC236}">
                <a16:creationId xmlns:a16="http://schemas.microsoft.com/office/drawing/2014/main" id="{2333F93C-0F67-C146-84E2-9B869646EE60}"/>
              </a:ext>
            </a:extLst>
          </p:cNvPr>
          <p:cNvSpPr/>
          <p:nvPr/>
        </p:nvSpPr>
        <p:spPr>
          <a:xfrm>
            <a:off x="-186093" y="132509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Rounded Rectangle 10">
            <a:extLst>
              <a:ext uri="{FF2B5EF4-FFF2-40B4-BE49-F238E27FC236}">
                <a16:creationId xmlns:a16="http://schemas.microsoft.com/office/drawing/2014/main" id="{AA9F6613-2A28-7048-A742-95677A05CBD2}"/>
              </a:ext>
            </a:extLst>
          </p:cNvPr>
          <p:cNvSpPr/>
          <p:nvPr/>
        </p:nvSpPr>
        <p:spPr>
          <a:xfrm>
            <a:off x="-205353" y="1880462"/>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ounded Rectangle 11">
            <a:extLst>
              <a:ext uri="{FF2B5EF4-FFF2-40B4-BE49-F238E27FC236}">
                <a16:creationId xmlns:a16="http://schemas.microsoft.com/office/drawing/2014/main" id="{2035461B-5D95-774C-8E4D-3CB256D762EA}"/>
              </a:ext>
            </a:extLst>
          </p:cNvPr>
          <p:cNvSpPr/>
          <p:nvPr/>
        </p:nvSpPr>
        <p:spPr>
          <a:xfrm>
            <a:off x="-228076" y="2435818"/>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Rounded Rectangle 12">
            <a:extLst>
              <a:ext uri="{FF2B5EF4-FFF2-40B4-BE49-F238E27FC236}">
                <a16:creationId xmlns:a16="http://schemas.microsoft.com/office/drawing/2014/main" id="{F78111FD-544B-3749-B4C7-6C0601A72685}"/>
              </a:ext>
            </a:extLst>
          </p:cNvPr>
          <p:cNvSpPr/>
          <p:nvPr/>
        </p:nvSpPr>
        <p:spPr>
          <a:xfrm>
            <a:off x="-199978" y="2991174"/>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Rounded Rectangle 15">
            <a:extLst>
              <a:ext uri="{FF2B5EF4-FFF2-40B4-BE49-F238E27FC236}">
                <a16:creationId xmlns:a16="http://schemas.microsoft.com/office/drawing/2014/main" id="{74B1E9C1-F51F-E349-A7D6-273F919A86DE}"/>
              </a:ext>
            </a:extLst>
          </p:cNvPr>
          <p:cNvSpPr/>
          <p:nvPr/>
        </p:nvSpPr>
        <p:spPr>
          <a:xfrm>
            <a:off x="-205353" y="354653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Rounded Rectangle 17">
            <a:extLst>
              <a:ext uri="{FF2B5EF4-FFF2-40B4-BE49-F238E27FC236}">
                <a16:creationId xmlns:a16="http://schemas.microsoft.com/office/drawing/2014/main" id="{6BB192FA-7562-6C45-B5B6-0487D9CB90FC}"/>
              </a:ext>
            </a:extLst>
          </p:cNvPr>
          <p:cNvSpPr/>
          <p:nvPr/>
        </p:nvSpPr>
        <p:spPr>
          <a:xfrm>
            <a:off x="-199426" y="410188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Rounded Rectangle 18">
            <a:extLst>
              <a:ext uri="{FF2B5EF4-FFF2-40B4-BE49-F238E27FC236}">
                <a16:creationId xmlns:a16="http://schemas.microsoft.com/office/drawing/2014/main" id="{DFF58212-847B-D248-84DE-5532419AD67A}"/>
              </a:ext>
            </a:extLst>
          </p:cNvPr>
          <p:cNvSpPr/>
          <p:nvPr/>
        </p:nvSpPr>
        <p:spPr>
          <a:xfrm>
            <a:off x="7348208" y="76974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Rounded Rectangle 19">
            <a:extLst>
              <a:ext uri="{FF2B5EF4-FFF2-40B4-BE49-F238E27FC236}">
                <a16:creationId xmlns:a16="http://schemas.microsoft.com/office/drawing/2014/main" id="{8C0CF75B-D58A-4840-8464-3D74529F5933}"/>
              </a:ext>
            </a:extLst>
          </p:cNvPr>
          <p:cNvSpPr/>
          <p:nvPr/>
        </p:nvSpPr>
        <p:spPr>
          <a:xfrm>
            <a:off x="7348208" y="132510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Rounded Rectangle 20">
            <a:extLst>
              <a:ext uri="{FF2B5EF4-FFF2-40B4-BE49-F238E27FC236}">
                <a16:creationId xmlns:a16="http://schemas.microsoft.com/office/drawing/2014/main" id="{66339E88-CF46-694D-8472-C7F78C4EBDDB}"/>
              </a:ext>
            </a:extLst>
          </p:cNvPr>
          <p:cNvSpPr/>
          <p:nvPr/>
        </p:nvSpPr>
        <p:spPr>
          <a:xfrm>
            <a:off x="7348396" y="188046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Rounded Rectangle 21">
            <a:extLst>
              <a:ext uri="{FF2B5EF4-FFF2-40B4-BE49-F238E27FC236}">
                <a16:creationId xmlns:a16="http://schemas.microsoft.com/office/drawing/2014/main" id="{EE08CE49-2BDF-7E47-93A6-34A667AEB601}"/>
              </a:ext>
            </a:extLst>
          </p:cNvPr>
          <p:cNvSpPr/>
          <p:nvPr/>
        </p:nvSpPr>
        <p:spPr>
          <a:xfrm>
            <a:off x="7348208" y="2435817"/>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Rounded Rectangle 22">
            <a:extLst>
              <a:ext uri="{FF2B5EF4-FFF2-40B4-BE49-F238E27FC236}">
                <a16:creationId xmlns:a16="http://schemas.microsoft.com/office/drawing/2014/main" id="{0B4B9A8D-960F-1A49-BC4D-3FC55095C91E}"/>
              </a:ext>
            </a:extLst>
          </p:cNvPr>
          <p:cNvSpPr/>
          <p:nvPr/>
        </p:nvSpPr>
        <p:spPr>
          <a:xfrm>
            <a:off x="7348208" y="2991173"/>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Rounded Rectangle 23">
            <a:extLst>
              <a:ext uri="{FF2B5EF4-FFF2-40B4-BE49-F238E27FC236}">
                <a16:creationId xmlns:a16="http://schemas.microsoft.com/office/drawing/2014/main" id="{90B90E96-DA65-3844-A895-A8E4275F2E9E}"/>
              </a:ext>
            </a:extLst>
          </p:cNvPr>
          <p:cNvSpPr/>
          <p:nvPr/>
        </p:nvSpPr>
        <p:spPr>
          <a:xfrm>
            <a:off x="7348208" y="354652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Rounded Rectangle 24">
            <a:extLst>
              <a:ext uri="{FF2B5EF4-FFF2-40B4-BE49-F238E27FC236}">
                <a16:creationId xmlns:a16="http://schemas.microsoft.com/office/drawing/2014/main" id="{5950A2A1-25A0-624E-8059-D651F019971A}"/>
              </a:ext>
            </a:extLst>
          </p:cNvPr>
          <p:cNvSpPr/>
          <p:nvPr/>
        </p:nvSpPr>
        <p:spPr>
          <a:xfrm>
            <a:off x="7348207" y="410187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95508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07796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1C15D69-EE8D-4E47-B2D2-A1EA5AB5FCAA}"/>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F010C57-26BD-DB4B-947A-822BA9E33CAE}"/>
              </a:ext>
            </a:extLst>
          </p:cNvPr>
          <p:cNvGrpSpPr/>
          <p:nvPr/>
        </p:nvGrpSpPr>
        <p:grpSpPr>
          <a:xfrm>
            <a:off x="883471" y="1845614"/>
            <a:ext cx="5792732" cy="1636421"/>
            <a:chOff x="883471" y="1743339"/>
            <a:chExt cx="5792732" cy="1636421"/>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743339"/>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Time-to-Learn</a:t>
              </a:r>
            </a:p>
          </p:txBody>
        </p:sp>
        <p:sp>
          <p:nvSpPr>
            <p:cNvPr id="10" name="Diamond 9">
              <a:extLst>
                <a:ext uri="{FF2B5EF4-FFF2-40B4-BE49-F238E27FC236}">
                  <a16:creationId xmlns:a16="http://schemas.microsoft.com/office/drawing/2014/main" id="{3466022B-B59D-5D40-9FFA-D5042480CDB9}"/>
                </a:ext>
              </a:extLst>
            </p:cNvPr>
            <p:cNvSpPr/>
            <p:nvPr/>
          </p:nvSpPr>
          <p:spPr>
            <a:xfrm>
              <a:off x="2854908" y="28295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C11A552-9FE6-184A-92C5-D74873BC4D00}"/>
                </a:ext>
              </a:extLst>
            </p:cNvPr>
            <p:cNvSpPr/>
            <p:nvPr/>
          </p:nvSpPr>
          <p:spPr>
            <a:xfrm>
              <a:off x="3504742"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DDADB0A-BEFC-D546-8C37-35D771104043}"/>
                </a:ext>
              </a:extLst>
            </p:cNvPr>
            <p:cNvSpPr/>
            <p:nvPr/>
          </p:nvSpPr>
          <p:spPr>
            <a:xfrm>
              <a:off x="4154576"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091448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887726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7E1EFB4C-1311-B440-95C3-BA632B2F7241}"/>
              </a:ext>
            </a:extLst>
          </p:cNvPr>
          <p:cNvSpPr/>
          <p:nvPr/>
        </p:nvSpPr>
        <p:spPr>
          <a:xfrm>
            <a:off x="-1"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411DE3CD-0A56-EA49-BAD4-E1141CFE920B}"/>
              </a:ext>
            </a:extLst>
          </p:cNvPr>
          <p:cNvGrpSpPr/>
          <p:nvPr/>
        </p:nvGrpSpPr>
        <p:grpSpPr>
          <a:xfrm>
            <a:off x="883470" y="1570727"/>
            <a:ext cx="5792732" cy="2186196"/>
            <a:chOff x="782731" y="1470475"/>
            <a:chExt cx="5792732" cy="2186196"/>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70475"/>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Employee Satisfaction</a:t>
              </a:r>
            </a:p>
          </p:txBody>
        </p:sp>
        <p:sp>
          <p:nvSpPr>
            <p:cNvPr id="2" name="Oval 1">
              <a:extLst>
                <a:ext uri="{FF2B5EF4-FFF2-40B4-BE49-F238E27FC236}">
                  <a16:creationId xmlns:a16="http://schemas.microsoft.com/office/drawing/2014/main" id="{834B95C0-F5BF-2E4F-A033-A6B9973B7448}"/>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Oval 9">
              <a:extLst>
                <a:ext uri="{FF2B5EF4-FFF2-40B4-BE49-F238E27FC236}">
                  <a16:creationId xmlns:a16="http://schemas.microsoft.com/office/drawing/2014/main" id="{D975C12E-419E-0C46-8C87-95AB33D8608B}"/>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AAF73833-4FBD-7648-82A7-CC4201E96683}"/>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44657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60330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A8B3ACB-CB70-4347-9147-436357820D7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ED8108-FDA4-3E46-8468-F32F3028F6A8}"/>
              </a:ext>
            </a:extLst>
          </p:cNvPr>
          <p:cNvGrpSpPr/>
          <p:nvPr/>
        </p:nvGrpSpPr>
        <p:grpSpPr>
          <a:xfrm>
            <a:off x="883471" y="1558795"/>
            <a:ext cx="5792732" cy="2210059"/>
            <a:chOff x="782731" y="1446612"/>
            <a:chExt cx="5792732" cy="221005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661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Usage Index</a:t>
              </a:r>
            </a:p>
          </p:txBody>
        </p:sp>
        <p:sp>
          <p:nvSpPr>
            <p:cNvPr id="10" name="Oval 9">
              <a:extLst>
                <a:ext uri="{FF2B5EF4-FFF2-40B4-BE49-F238E27FC236}">
                  <a16:creationId xmlns:a16="http://schemas.microsoft.com/office/drawing/2014/main" id="{51DD763D-2D80-0341-BBF5-1BE4D03E0B1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4DACCB6B-E3C5-8144-96AD-E97A5E3DC292}"/>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DB1B2D85-6356-1D48-84DB-1B9F95F87B2E}"/>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50385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80889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2B6B288-828A-D846-8E95-B2F336AC960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C5397E4D-2ECB-654A-BB42-052B09C60867}"/>
              </a:ext>
            </a:extLst>
          </p:cNvPr>
          <p:cNvGrpSpPr/>
          <p:nvPr/>
        </p:nvGrpSpPr>
        <p:grpSpPr>
          <a:xfrm>
            <a:off x="883471" y="1546873"/>
            <a:ext cx="5792732" cy="2233904"/>
            <a:chOff x="774780" y="1510232"/>
            <a:chExt cx="5792732" cy="2233904"/>
          </a:xfrm>
        </p:grpSpPr>
        <p:sp>
          <p:nvSpPr>
            <p:cNvPr id="6" name="TextBox 5">
              <a:extLst>
                <a:ext uri="{FF2B5EF4-FFF2-40B4-BE49-F238E27FC236}">
                  <a16:creationId xmlns:a16="http://schemas.microsoft.com/office/drawing/2014/main" id="{009EAD6C-D563-D744-AFCA-AE8CA95E6630}"/>
                </a:ext>
              </a:extLst>
            </p:cNvPr>
            <p:cNvSpPr txBox="1"/>
            <p:nvPr/>
          </p:nvSpPr>
          <p:spPr>
            <a:xfrm>
              <a:off x="774780" y="151023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Revenue </a:t>
              </a:r>
            </a:p>
            <a:p>
              <a:pPr algn="ctr"/>
              <a:r>
                <a:rPr lang="en-NL" sz="5000" b="1" dirty="0">
                  <a:solidFill>
                    <a:schemeClr val="bg1"/>
                  </a:solidFill>
                  <a:latin typeface="Ubuntu" panose="020B0504030602030204" pitchFamily="34" charset="0"/>
                </a:rPr>
                <a:t>per Employee</a:t>
              </a:r>
            </a:p>
          </p:txBody>
        </p:sp>
        <p:sp>
          <p:nvSpPr>
            <p:cNvPr id="10" name="Oval 9">
              <a:extLst>
                <a:ext uri="{FF2B5EF4-FFF2-40B4-BE49-F238E27FC236}">
                  <a16:creationId xmlns:a16="http://schemas.microsoft.com/office/drawing/2014/main" id="{D8E95E7A-6367-B749-ACAD-56949AE74303}"/>
                </a:ext>
              </a:extLst>
            </p:cNvPr>
            <p:cNvSpPr/>
            <p:nvPr/>
          </p:nvSpPr>
          <p:spPr>
            <a:xfrm>
              <a:off x="3060712" y="337998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EC293A5-2C2E-3443-937B-03168DEC64A0}"/>
                </a:ext>
              </a:extLst>
            </p:cNvPr>
            <p:cNvSpPr/>
            <p:nvPr/>
          </p:nvSpPr>
          <p:spPr>
            <a:xfrm>
              <a:off x="3489041" y="337998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E7F1D3D-CBE3-504F-9E67-1287DBF150FF}"/>
                </a:ext>
              </a:extLst>
            </p:cNvPr>
            <p:cNvSpPr/>
            <p:nvPr/>
          </p:nvSpPr>
          <p:spPr>
            <a:xfrm>
              <a:off x="3917370" y="33799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507518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114052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B49ADBA-1AE9-C141-8203-41C8CCC32B2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88C2D97-B31F-A443-8C09-D7B033974E51}"/>
              </a:ext>
            </a:extLst>
          </p:cNvPr>
          <p:cNvGrpSpPr/>
          <p:nvPr/>
        </p:nvGrpSpPr>
        <p:grpSpPr>
          <a:xfrm>
            <a:off x="883471" y="1555830"/>
            <a:ext cx="5792732" cy="2215989"/>
            <a:chOff x="782731" y="1440682"/>
            <a:chExt cx="5792732" cy="221598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068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Frequency</a:t>
              </a:r>
            </a:p>
          </p:txBody>
        </p:sp>
        <p:sp>
          <p:nvSpPr>
            <p:cNvPr id="10" name="Oval 9">
              <a:extLst>
                <a:ext uri="{FF2B5EF4-FFF2-40B4-BE49-F238E27FC236}">
                  <a16:creationId xmlns:a16="http://schemas.microsoft.com/office/drawing/2014/main" id="{6ADC8B98-F9B2-B546-8339-E15F909A01FB}"/>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1F4DC01-F055-E849-8058-821EF6BF1903}"/>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62F621B-BF71-FC4A-ACB1-F4A7241545D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7694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385344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744384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8EFFB25-8CDC-344F-8D02-155D09741218}"/>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5BF3484-2EDD-8243-A82D-802F04ED2EA4}"/>
              </a:ext>
            </a:extLst>
          </p:cNvPr>
          <p:cNvGrpSpPr/>
          <p:nvPr/>
        </p:nvGrpSpPr>
        <p:grpSpPr>
          <a:xfrm>
            <a:off x="883471" y="1578674"/>
            <a:ext cx="5792732" cy="2170302"/>
            <a:chOff x="782731" y="1486369"/>
            <a:chExt cx="5792732" cy="2170302"/>
          </a:xfrm>
        </p:grpSpPr>
        <p:sp>
          <p:nvSpPr>
            <p:cNvPr id="4" name="TextBox 3">
              <a:extLst>
                <a:ext uri="{FF2B5EF4-FFF2-40B4-BE49-F238E27FC236}">
                  <a16:creationId xmlns:a16="http://schemas.microsoft.com/office/drawing/2014/main" id="{EDC2FECD-DABB-1340-A5D4-C463C1035B75}"/>
                </a:ext>
              </a:extLst>
            </p:cNvPr>
            <p:cNvSpPr txBox="1"/>
            <p:nvPr/>
          </p:nvSpPr>
          <p:spPr>
            <a:xfrm>
              <a:off x="782731" y="1486369"/>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Mean Time </a:t>
              </a:r>
            </a:p>
            <a:p>
              <a:pPr algn="ctr"/>
              <a:r>
                <a:rPr lang="en-NL" sz="5000" b="1" dirty="0">
                  <a:solidFill>
                    <a:schemeClr val="bg1"/>
                  </a:solidFill>
                  <a:latin typeface="Ubuntu" panose="020B0504030602030204" pitchFamily="34" charset="0"/>
                </a:rPr>
                <a:t>to Repair</a:t>
              </a:r>
            </a:p>
          </p:txBody>
        </p:sp>
        <p:sp>
          <p:nvSpPr>
            <p:cNvPr id="10" name="Oval 9">
              <a:extLst>
                <a:ext uri="{FF2B5EF4-FFF2-40B4-BE49-F238E27FC236}">
                  <a16:creationId xmlns:a16="http://schemas.microsoft.com/office/drawing/2014/main" id="{1C8E8937-97FF-8A41-884B-A7A96E7A9C01}"/>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2E5CBEA-24C1-8B4D-9704-2307EEE7584C}"/>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309463A-E65F-694C-A72D-09FFCC04DDA8}"/>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9213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728697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C35568D5-D429-D947-80DE-2A5E309168BC}"/>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16E0CBF-53CB-5E4B-8BAE-86214A958466}"/>
              </a:ext>
            </a:extLst>
          </p:cNvPr>
          <p:cNvGrpSpPr/>
          <p:nvPr/>
        </p:nvGrpSpPr>
        <p:grpSpPr>
          <a:xfrm>
            <a:off x="833101" y="1759598"/>
            <a:ext cx="5893472" cy="1808454"/>
            <a:chOff x="782731" y="1625580"/>
            <a:chExt cx="5893472" cy="1808454"/>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625580"/>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5B7058D0-484F-7041-95AB-7E591285CA65}"/>
                </a:ext>
              </a:extLst>
            </p:cNvPr>
            <p:cNvSpPr txBox="1"/>
            <p:nvPr/>
          </p:nvSpPr>
          <p:spPr>
            <a:xfrm>
              <a:off x="782731" y="1978523"/>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Lead Time</a:t>
              </a:r>
            </a:p>
          </p:txBody>
        </p:sp>
        <p:sp>
          <p:nvSpPr>
            <p:cNvPr id="11" name="Oval 10">
              <a:extLst>
                <a:ext uri="{FF2B5EF4-FFF2-40B4-BE49-F238E27FC236}">
                  <a16:creationId xmlns:a16="http://schemas.microsoft.com/office/drawing/2014/main" id="{C1EE0087-EF5B-A142-BB3A-13FB7CAF2828}"/>
                </a:ext>
              </a:extLst>
            </p:cNvPr>
            <p:cNvSpPr/>
            <p:nvPr/>
          </p:nvSpPr>
          <p:spPr>
            <a:xfrm>
              <a:off x="3068663" y="30698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1A41BCC-AB03-6A42-B29E-3A0767815FC9}"/>
                </a:ext>
              </a:extLst>
            </p:cNvPr>
            <p:cNvSpPr/>
            <p:nvPr/>
          </p:nvSpPr>
          <p:spPr>
            <a:xfrm>
              <a:off x="3496992" y="3069886"/>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Oval 12">
              <a:extLst>
                <a:ext uri="{FF2B5EF4-FFF2-40B4-BE49-F238E27FC236}">
                  <a16:creationId xmlns:a16="http://schemas.microsoft.com/office/drawing/2014/main" id="{0D29B014-7DD0-B64E-8669-A34A658FB868}"/>
                </a:ext>
              </a:extLst>
            </p:cNvPr>
            <p:cNvSpPr/>
            <p:nvPr/>
          </p:nvSpPr>
          <p:spPr>
            <a:xfrm>
              <a:off x="3925321" y="3069885"/>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52946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960761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BB154A9-2B4F-C842-8772-D900D2DC33D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0EEFF9-5BFF-0C4A-9481-A20BE579B4CB}"/>
              </a:ext>
            </a:extLst>
          </p:cNvPr>
          <p:cNvGrpSpPr/>
          <p:nvPr/>
        </p:nvGrpSpPr>
        <p:grpSpPr>
          <a:xfrm>
            <a:off x="883471" y="1610483"/>
            <a:ext cx="5792732" cy="2106683"/>
            <a:chOff x="782731" y="1549988"/>
            <a:chExt cx="5792732" cy="2106683"/>
          </a:xfrm>
        </p:grpSpPr>
        <p:sp>
          <p:nvSpPr>
            <p:cNvPr id="5" name="TextBox 4">
              <a:extLst>
                <a:ext uri="{FF2B5EF4-FFF2-40B4-BE49-F238E27FC236}">
                  <a16:creationId xmlns:a16="http://schemas.microsoft.com/office/drawing/2014/main" id="{60AD8DD6-9A60-8743-8085-537BCCE56AB6}"/>
                </a:ext>
              </a:extLst>
            </p:cNvPr>
            <p:cNvSpPr txBox="1"/>
            <p:nvPr/>
          </p:nvSpPr>
          <p:spPr>
            <a:xfrm>
              <a:off x="782731" y="1549988"/>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Innovation</a:t>
              </a:r>
            </a:p>
            <a:p>
              <a:pPr algn="ctr"/>
              <a:r>
                <a:rPr lang="en-NL" sz="5000" b="1" dirty="0">
                  <a:solidFill>
                    <a:schemeClr val="bg1"/>
                  </a:solidFill>
                  <a:latin typeface="Ubuntu" panose="020B0504030602030204" pitchFamily="34" charset="0"/>
                </a:rPr>
                <a:t>Rate</a:t>
              </a:r>
            </a:p>
          </p:txBody>
        </p:sp>
        <p:sp>
          <p:nvSpPr>
            <p:cNvPr id="10" name="Oval 9">
              <a:extLst>
                <a:ext uri="{FF2B5EF4-FFF2-40B4-BE49-F238E27FC236}">
                  <a16:creationId xmlns:a16="http://schemas.microsoft.com/office/drawing/2014/main" id="{9843A664-9637-2F49-808D-9A2F1D875DB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FBFD1914-147A-814C-B2B8-1C48337415B1}"/>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143EDC96-8EC4-0B47-A041-3AFE2C68986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42465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6958203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07FA702-B549-8B47-B360-0598DD5BE11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C70A03F-F298-AC40-99A9-F045809B2B77}"/>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On-Product</a:t>
              </a:r>
            </a:p>
            <a:p>
              <a:pPr algn="ctr"/>
              <a:r>
                <a:rPr lang="en-NL" sz="5000" b="1" dirty="0">
                  <a:solidFill>
                    <a:schemeClr val="bg1"/>
                  </a:solidFill>
                  <a:latin typeface="Ubuntu" panose="020B0504030602030204" pitchFamily="34" charset="0"/>
                </a:rPr>
                <a:t>Index</a:t>
              </a:r>
            </a:p>
          </p:txBody>
        </p:sp>
        <p:sp>
          <p:nvSpPr>
            <p:cNvPr id="10" name="Oval 9">
              <a:extLst>
                <a:ext uri="{FF2B5EF4-FFF2-40B4-BE49-F238E27FC236}">
                  <a16:creationId xmlns:a16="http://schemas.microsoft.com/office/drawing/2014/main" id="{5DA0924D-78C5-5B47-B4BB-5D9CD1B268B3}"/>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9F5F616E-3884-194C-877E-D7A4DA555144}"/>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EDE613FD-056A-D343-BD9B-C709717234C2}"/>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61796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972102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9E56DD5-634B-6848-A248-9892ADFFC6AD}"/>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935A64A-AA7A-714E-9A2E-26607AAA8002}"/>
              </a:ext>
            </a:extLst>
          </p:cNvPr>
          <p:cNvGrpSpPr/>
          <p:nvPr/>
        </p:nvGrpSpPr>
        <p:grpSpPr>
          <a:xfrm>
            <a:off x="883471" y="1586629"/>
            <a:ext cx="5792732" cy="2154391"/>
            <a:chOff x="782731" y="1502280"/>
            <a:chExt cx="5792732" cy="2154391"/>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502280"/>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Technical</a:t>
              </a:r>
            </a:p>
            <a:p>
              <a:pPr algn="ctr"/>
              <a:r>
                <a:rPr lang="en-NL" sz="5000" b="1" dirty="0">
                  <a:solidFill>
                    <a:schemeClr val="bg1"/>
                  </a:solidFill>
                  <a:latin typeface="Ubuntu" panose="020B0504030602030204" pitchFamily="34" charset="0"/>
                </a:rPr>
                <a:t>Debt</a:t>
              </a:r>
            </a:p>
          </p:txBody>
        </p:sp>
        <p:sp>
          <p:nvSpPr>
            <p:cNvPr id="10" name="Oval 9">
              <a:extLst>
                <a:ext uri="{FF2B5EF4-FFF2-40B4-BE49-F238E27FC236}">
                  <a16:creationId xmlns:a16="http://schemas.microsoft.com/office/drawing/2014/main" id="{4A3FB51E-232C-6746-A6BB-CCD934EE62FA}"/>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0E67C4F7-76EC-A04E-8A10-797FFFCB7E0A}"/>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0BF99AA-F8D9-AC4D-9A99-9E4974F1978C}"/>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3962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3240-90A9-2045-9B24-092DEDC3A4F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E6F52F0-3A96-5E4D-B754-B812A863C0BF}"/>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C878E023-EBA1-A649-9F84-9426DC737CAD}"/>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 name="Rectangle 4">
            <a:extLst>
              <a:ext uri="{FF2B5EF4-FFF2-40B4-BE49-F238E27FC236}">
                <a16:creationId xmlns:a16="http://schemas.microsoft.com/office/drawing/2014/main" id="{1F46A24F-F843-6F43-B798-8E0A66AEBE9A}"/>
              </a:ext>
            </a:extLst>
          </p:cNvPr>
          <p:cNvSpPr/>
          <p:nvPr/>
        </p:nvSpPr>
        <p:spPr>
          <a:xfrm>
            <a:off x="654576" y="629685"/>
            <a:ext cx="6326488" cy="3992292"/>
          </a:xfrm>
          <a:prstGeom prst="rect">
            <a:avLst/>
          </a:prstGeom>
          <a:blipFill>
            <a:blip r:embed="rId2"/>
            <a:stretch>
              <a:fillRect/>
            </a:stretch>
          </a:blipFill>
          <a:ln w="381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7" name="TextBox 6">
            <a:extLst>
              <a:ext uri="{FF2B5EF4-FFF2-40B4-BE49-F238E27FC236}">
                <a16:creationId xmlns:a16="http://schemas.microsoft.com/office/drawing/2014/main" id="{DB3D77AE-9792-C547-90E9-C96C9012A78D}"/>
              </a:ext>
            </a:extLst>
          </p:cNvPr>
          <p:cNvSpPr txBox="1"/>
          <p:nvPr/>
        </p:nvSpPr>
        <p:spPr>
          <a:xfrm>
            <a:off x="1154265" y="1964111"/>
            <a:ext cx="5451371" cy="1323439"/>
          </a:xfrm>
          <a:prstGeom prst="rect">
            <a:avLst/>
          </a:prstGeom>
          <a:noFill/>
        </p:spPr>
        <p:txBody>
          <a:bodyPr wrap="square" rtlCol="0">
            <a:spAutoFit/>
          </a:bodyPr>
          <a:lstStyle/>
          <a:p>
            <a:pPr algn="ctr"/>
            <a:r>
              <a:rPr lang="en-NL" sz="8000" dirty="0">
                <a:latin typeface="Marvel" pitchFamily="2" charset="0"/>
              </a:rPr>
              <a:t>UNREALIZED VALUE</a:t>
            </a:r>
          </a:p>
        </p:txBody>
      </p:sp>
      <p:sp>
        <p:nvSpPr>
          <p:cNvPr id="8" name="TextBox 7">
            <a:extLst>
              <a:ext uri="{FF2B5EF4-FFF2-40B4-BE49-F238E27FC236}">
                <a16:creationId xmlns:a16="http://schemas.microsoft.com/office/drawing/2014/main" id="{ED283D89-81C5-A942-931B-F37B88051625}"/>
              </a:ext>
            </a:extLst>
          </p:cNvPr>
          <p:cNvSpPr txBox="1"/>
          <p:nvPr/>
        </p:nvSpPr>
        <p:spPr>
          <a:xfrm>
            <a:off x="1826342" y="2992265"/>
            <a:ext cx="4107215" cy="400110"/>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potential future value that </a:t>
            </a:r>
            <a:r>
              <a:rPr lang="en-GB" sz="1000" i="1" dirty="0">
                <a:solidFill>
                  <a:schemeClr val="bg1">
                    <a:lumMod val="50000"/>
                  </a:schemeClr>
                </a:solidFill>
                <a:latin typeface="Ubuntu" panose="020B0504030602030204" pitchFamily="34" charset="0"/>
              </a:rPr>
              <a:t>could be</a:t>
            </a:r>
            <a:r>
              <a:rPr lang="en-GB" sz="1000" dirty="0">
                <a:solidFill>
                  <a:schemeClr val="bg1">
                    <a:lumMod val="50000"/>
                  </a:schemeClr>
                </a:solidFill>
                <a:latin typeface="Ubuntu" panose="020B0504030602030204" pitchFamily="34" charset="0"/>
              </a:rPr>
              <a:t> realized </a:t>
            </a:r>
          </a:p>
          <a:p>
            <a:pPr algn="ctr"/>
            <a:r>
              <a:rPr lang="en-GB" sz="1000" dirty="0">
                <a:solidFill>
                  <a:schemeClr val="bg1">
                    <a:lumMod val="50000"/>
                  </a:schemeClr>
                </a:solidFill>
                <a:latin typeface="Ubuntu" panose="020B0504030602030204" pitchFamily="34" charset="0"/>
              </a:rPr>
              <a:t>if the organization met the needs of all potential customers or users</a:t>
            </a:r>
            <a:endParaRPr lang="en-NL" sz="1000" dirty="0">
              <a:solidFill>
                <a:schemeClr val="bg1">
                  <a:lumMod val="50000"/>
                </a:schemeClr>
              </a:solidFill>
              <a:latin typeface="Ubuntu" panose="020B0504030602030204" pitchFamily="34" charset="0"/>
            </a:endParaRPr>
          </a:p>
        </p:txBody>
      </p:sp>
      <p:sp>
        <p:nvSpPr>
          <p:cNvPr id="24" name="Hexagon 23">
            <a:extLst>
              <a:ext uri="{FF2B5EF4-FFF2-40B4-BE49-F238E27FC236}">
                <a16:creationId xmlns:a16="http://schemas.microsoft.com/office/drawing/2014/main" id="{B77BC908-5A71-5648-86F4-1DD501B1A47A}"/>
              </a:ext>
            </a:extLst>
          </p:cNvPr>
          <p:cNvSpPr/>
          <p:nvPr/>
        </p:nvSpPr>
        <p:spPr>
          <a:xfrm>
            <a:off x="-263472"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Hexagon 24">
            <a:extLst>
              <a:ext uri="{FF2B5EF4-FFF2-40B4-BE49-F238E27FC236}">
                <a16:creationId xmlns:a16="http://schemas.microsoft.com/office/drawing/2014/main" id="{CA52172E-44FE-964B-8A80-395B31A859C7}"/>
              </a:ext>
            </a:extLst>
          </p:cNvPr>
          <p:cNvSpPr/>
          <p:nvPr/>
        </p:nvSpPr>
        <p:spPr>
          <a:xfrm>
            <a:off x="-267574"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Hexagon 25">
            <a:extLst>
              <a:ext uri="{FF2B5EF4-FFF2-40B4-BE49-F238E27FC236}">
                <a16:creationId xmlns:a16="http://schemas.microsoft.com/office/drawing/2014/main" id="{08EC8FA2-7049-534E-A372-EC6A91A4CE79}"/>
              </a:ext>
            </a:extLst>
          </p:cNvPr>
          <p:cNvSpPr/>
          <p:nvPr/>
        </p:nvSpPr>
        <p:spPr>
          <a:xfrm>
            <a:off x="-267574"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Hexagon 26">
            <a:extLst>
              <a:ext uri="{FF2B5EF4-FFF2-40B4-BE49-F238E27FC236}">
                <a16:creationId xmlns:a16="http://schemas.microsoft.com/office/drawing/2014/main" id="{718BA15D-DE98-8D43-9A3F-36F37A37AF2D}"/>
              </a:ext>
            </a:extLst>
          </p:cNvPr>
          <p:cNvSpPr/>
          <p:nvPr/>
        </p:nvSpPr>
        <p:spPr>
          <a:xfrm>
            <a:off x="-271676"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Hexagon 27">
            <a:extLst>
              <a:ext uri="{FF2B5EF4-FFF2-40B4-BE49-F238E27FC236}">
                <a16:creationId xmlns:a16="http://schemas.microsoft.com/office/drawing/2014/main" id="{5EF61F84-17B4-324C-9CD3-E07B3D18F12C}"/>
              </a:ext>
            </a:extLst>
          </p:cNvPr>
          <p:cNvSpPr/>
          <p:nvPr/>
        </p:nvSpPr>
        <p:spPr>
          <a:xfrm>
            <a:off x="-269625"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Hexagon 28">
            <a:extLst>
              <a:ext uri="{FF2B5EF4-FFF2-40B4-BE49-F238E27FC236}">
                <a16:creationId xmlns:a16="http://schemas.microsoft.com/office/drawing/2014/main" id="{6099D7E0-C13A-7847-84ED-EA0C5524E554}"/>
              </a:ext>
            </a:extLst>
          </p:cNvPr>
          <p:cNvSpPr/>
          <p:nvPr/>
        </p:nvSpPr>
        <p:spPr>
          <a:xfrm>
            <a:off x="-273727"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Hexagon 29">
            <a:extLst>
              <a:ext uri="{FF2B5EF4-FFF2-40B4-BE49-F238E27FC236}">
                <a16:creationId xmlns:a16="http://schemas.microsoft.com/office/drawing/2014/main" id="{920910FA-5581-F04C-9A39-2A4938FE8099}"/>
              </a:ext>
            </a:extLst>
          </p:cNvPr>
          <p:cNvSpPr/>
          <p:nvPr/>
        </p:nvSpPr>
        <p:spPr>
          <a:xfrm>
            <a:off x="-263472"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Hexagon 30">
            <a:extLst>
              <a:ext uri="{FF2B5EF4-FFF2-40B4-BE49-F238E27FC236}">
                <a16:creationId xmlns:a16="http://schemas.microsoft.com/office/drawing/2014/main" id="{8BBDE08F-BA25-4943-9CD6-08F91133CB36}"/>
              </a:ext>
            </a:extLst>
          </p:cNvPr>
          <p:cNvSpPr/>
          <p:nvPr/>
        </p:nvSpPr>
        <p:spPr>
          <a:xfrm>
            <a:off x="7276165"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Hexagon 31">
            <a:extLst>
              <a:ext uri="{FF2B5EF4-FFF2-40B4-BE49-F238E27FC236}">
                <a16:creationId xmlns:a16="http://schemas.microsoft.com/office/drawing/2014/main" id="{1FBA123F-FD40-8849-9469-AF75E6B929B7}"/>
              </a:ext>
            </a:extLst>
          </p:cNvPr>
          <p:cNvSpPr/>
          <p:nvPr/>
        </p:nvSpPr>
        <p:spPr>
          <a:xfrm>
            <a:off x="7272063"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Hexagon 32">
            <a:extLst>
              <a:ext uri="{FF2B5EF4-FFF2-40B4-BE49-F238E27FC236}">
                <a16:creationId xmlns:a16="http://schemas.microsoft.com/office/drawing/2014/main" id="{A5F73996-9447-1848-B658-78DFF6A9C779}"/>
              </a:ext>
            </a:extLst>
          </p:cNvPr>
          <p:cNvSpPr/>
          <p:nvPr/>
        </p:nvSpPr>
        <p:spPr>
          <a:xfrm>
            <a:off x="7272063"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Hexagon 33">
            <a:extLst>
              <a:ext uri="{FF2B5EF4-FFF2-40B4-BE49-F238E27FC236}">
                <a16:creationId xmlns:a16="http://schemas.microsoft.com/office/drawing/2014/main" id="{275693F2-68C2-3E4F-BA5E-B253F0E64904}"/>
              </a:ext>
            </a:extLst>
          </p:cNvPr>
          <p:cNvSpPr/>
          <p:nvPr/>
        </p:nvSpPr>
        <p:spPr>
          <a:xfrm>
            <a:off x="7267961"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Hexagon 34">
            <a:extLst>
              <a:ext uri="{FF2B5EF4-FFF2-40B4-BE49-F238E27FC236}">
                <a16:creationId xmlns:a16="http://schemas.microsoft.com/office/drawing/2014/main" id="{0037A2A0-8D75-B940-835C-26E592882C69}"/>
              </a:ext>
            </a:extLst>
          </p:cNvPr>
          <p:cNvSpPr/>
          <p:nvPr/>
        </p:nvSpPr>
        <p:spPr>
          <a:xfrm>
            <a:off x="7270012"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Hexagon 35">
            <a:extLst>
              <a:ext uri="{FF2B5EF4-FFF2-40B4-BE49-F238E27FC236}">
                <a16:creationId xmlns:a16="http://schemas.microsoft.com/office/drawing/2014/main" id="{34ABA7B3-653A-E24D-B127-F6F5AEBE2C7B}"/>
              </a:ext>
            </a:extLst>
          </p:cNvPr>
          <p:cNvSpPr/>
          <p:nvPr/>
        </p:nvSpPr>
        <p:spPr>
          <a:xfrm>
            <a:off x="7265910"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7" name="Hexagon 36">
            <a:extLst>
              <a:ext uri="{FF2B5EF4-FFF2-40B4-BE49-F238E27FC236}">
                <a16:creationId xmlns:a16="http://schemas.microsoft.com/office/drawing/2014/main" id="{980F8705-E6AE-3E4B-9146-F98BFFE8E753}"/>
              </a:ext>
            </a:extLst>
          </p:cNvPr>
          <p:cNvSpPr/>
          <p:nvPr/>
        </p:nvSpPr>
        <p:spPr>
          <a:xfrm>
            <a:off x="7276165"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631893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014924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F616033-11DC-F247-B322-D23C66626F7B}"/>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3783B8A-057E-8847-A5F9-66E9C395C45B}"/>
              </a:ext>
            </a:extLst>
          </p:cNvPr>
          <p:cNvGrpSpPr/>
          <p:nvPr/>
        </p:nvGrpSpPr>
        <p:grpSpPr>
          <a:xfrm>
            <a:off x="883471" y="1598021"/>
            <a:ext cx="5792732" cy="2131608"/>
            <a:chOff x="883471" y="2218780"/>
            <a:chExt cx="5792732" cy="2131608"/>
          </a:xfrm>
        </p:grpSpPr>
        <p:sp>
          <p:nvSpPr>
            <p:cNvPr id="4" name="TextBox 3">
              <a:extLst>
                <a:ext uri="{FF2B5EF4-FFF2-40B4-BE49-F238E27FC236}">
                  <a16:creationId xmlns:a16="http://schemas.microsoft.com/office/drawing/2014/main" id="{AF29F9D5-B3D4-3946-BEBF-95420A2CE6E9}"/>
                </a:ext>
              </a:extLst>
            </p:cNvPr>
            <p:cNvSpPr txBox="1"/>
            <p:nvPr/>
          </p:nvSpPr>
          <p:spPr>
            <a:xfrm>
              <a:off x="883471" y="2218780"/>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Active (Product) Code Branches</a:t>
              </a:r>
            </a:p>
          </p:txBody>
        </p:sp>
        <p:sp>
          <p:nvSpPr>
            <p:cNvPr id="10" name="Oval 9">
              <a:extLst>
                <a:ext uri="{FF2B5EF4-FFF2-40B4-BE49-F238E27FC236}">
                  <a16:creationId xmlns:a16="http://schemas.microsoft.com/office/drawing/2014/main" id="{8E6CB132-B323-8640-8026-1DF125BD5E21}"/>
                </a:ext>
              </a:extLst>
            </p:cNvPr>
            <p:cNvSpPr/>
            <p:nvPr/>
          </p:nvSpPr>
          <p:spPr>
            <a:xfrm>
              <a:off x="3169403" y="3986241"/>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C8D3FA5-1ABC-BF4A-B070-B50AE6AAE754}"/>
                </a:ext>
              </a:extLst>
            </p:cNvPr>
            <p:cNvSpPr/>
            <p:nvPr/>
          </p:nvSpPr>
          <p:spPr>
            <a:xfrm>
              <a:off x="3597732" y="3986240"/>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60A5B3C-4E14-2948-A0A7-F164D7F1B9A8}"/>
                </a:ext>
              </a:extLst>
            </p:cNvPr>
            <p:cNvSpPr/>
            <p:nvPr/>
          </p:nvSpPr>
          <p:spPr>
            <a:xfrm>
              <a:off x="4026061" y="398623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599582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2519213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F616033-11DC-F247-B322-D23C66626F7B}"/>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3783B8A-057E-8847-A5F9-66E9C395C45B}"/>
              </a:ext>
            </a:extLst>
          </p:cNvPr>
          <p:cNvGrpSpPr/>
          <p:nvPr/>
        </p:nvGrpSpPr>
        <p:grpSpPr>
          <a:xfrm>
            <a:off x="883471" y="825139"/>
            <a:ext cx="5792732" cy="3677371"/>
            <a:chOff x="883471" y="673017"/>
            <a:chExt cx="5792732" cy="3677371"/>
          </a:xfrm>
        </p:grpSpPr>
        <p:sp>
          <p:nvSpPr>
            <p:cNvPr id="4" name="TextBox 3">
              <a:extLst>
                <a:ext uri="{FF2B5EF4-FFF2-40B4-BE49-F238E27FC236}">
                  <a16:creationId xmlns:a16="http://schemas.microsoft.com/office/drawing/2014/main" id="{AF29F9D5-B3D4-3946-BEBF-95420A2CE6E9}"/>
                </a:ext>
              </a:extLst>
            </p:cNvPr>
            <p:cNvSpPr txBox="1"/>
            <p:nvPr/>
          </p:nvSpPr>
          <p:spPr>
            <a:xfrm>
              <a:off x="883471" y="673017"/>
              <a:ext cx="5792732" cy="3170099"/>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Spent Merging Code Between Branches</a:t>
              </a:r>
            </a:p>
          </p:txBody>
        </p:sp>
        <p:sp>
          <p:nvSpPr>
            <p:cNvPr id="10" name="Oval 9">
              <a:extLst>
                <a:ext uri="{FF2B5EF4-FFF2-40B4-BE49-F238E27FC236}">
                  <a16:creationId xmlns:a16="http://schemas.microsoft.com/office/drawing/2014/main" id="{8E6CB132-B323-8640-8026-1DF125BD5E21}"/>
                </a:ext>
              </a:extLst>
            </p:cNvPr>
            <p:cNvSpPr/>
            <p:nvPr/>
          </p:nvSpPr>
          <p:spPr>
            <a:xfrm>
              <a:off x="3169403" y="3986241"/>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C8D3FA5-1ABC-BF4A-B070-B50AE6AAE754}"/>
                </a:ext>
              </a:extLst>
            </p:cNvPr>
            <p:cNvSpPr/>
            <p:nvPr/>
          </p:nvSpPr>
          <p:spPr>
            <a:xfrm>
              <a:off x="3597732" y="3986240"/>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60A5B3C-4E14-2948-A0A7-F164D7F1B9A8}"/>
                </a:ext>
              </a:extLst>
            </p:cNvPr>
            <p:cNvSpPr/>
            <p:nvPr/>
          </p:nvSpPr>
          <p:spPr>
            <a:xfrm>
              <a:off x="4026061" y="398623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3981145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9670100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3C6D795-2973-C64C-A34B-F08AF4C232D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F62747-AE27-1345-A9B2-8EF946A58C98}"/>
              </a:ext>
            </a:extLst>
          </p:cNvPr>
          <p:cNvGrpSpPr/>
          <p:nvPr/>
        </p:nvGrpSpPr>
        <p:grpSpPr>
          <a:xfrm>
            <a:off x="883471" y="1181777"/>
            <a:ext cx="5792732" cy="2964095"/>
            <a:chOff x="782934" y="1099171"/>
            <a:chExt cx="5792732" cy="2964095"/>
          </a:xfrm>
        </p:grpSpPr>
        <p:sp>
          <p:nvSpPr>
            <p:cNvPr id="4" name="TextBox 3">
              <a:extLst>
                <a:ext uri="{FF2B5EF4-FFF2-40B4-BE49-F238E27FC236}">
                  <a16:creationId xmlns:a16="http://schemas.microsoft.com/office/drawing/2014/main" id="{00B27107-884A-6843-9E91-CBFCA3A06FE0}"/>
                </a:ext>
              </a:extLst>
            </p:cNvPr>
            <p:cNvSpPr txBox="1"/>
            <p:nvPr/>
          </p:nvSpPr>
          <p:spPr>
            <a:xfrm>
              <a:off x="782934" y="1099171"/>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Spent </a:t>
              </a:r>
            </a:p>
            <a:p>
              <a:pPr algn="ctr"/>
              <a:r>
                <a:rPr lang="en-NL" sz="5000" b="1" dirty="0">
                  <a:solidFill>
                    <a:schemeClr val="bg1"/>
                  </a:solidFill>
                  <a:latin typeface="Ubuntu" panose="020B0504030602030204" pitchFamily="34" charset="0"/>
                </a:rPr>
                <a:t>Context-Switching</a:t>
              </a:r>
            </a:p>
          </p:txBody>
        </p:sp>
        <p:sp>
          <p:nvSpPr>
            <p:cNvPr id="10" name="Oval 9">
              <a:extLst>
                <a:ext uri="{FF2B5EF4-FFF2-40B4-BE49-F238E27FC236}">
                  <a16:creationId xmlns:a16="http://schemas.microsoft.com/office/drawing/2014/main" id="{1622133D-821F-9042-82D2-7097BAB6F7A1}"/>
                </a:ext>
              </a:extLst>
            </p:cNvPr>
            <p:cNvSpPr/>
            <p:nvPr/>
          </p:nvSpPr>
          <p:spPr>
            <a:xfrm>
              <a:off x="3068866" y="369911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8B30F5A1-32AE-0446-A82F-EE66CBA81BB0}"/>
                </a:ext>
              </a:extLst>
            </p:cNvPr>
            <p:cNvSpPr/>
            <p:nvPr/>
          </p:nvSpPr>
          <p:spPr>
            <a:xfrm>
              <a:off x="3497195" y="369911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C92F34D9-0C44-4542-A373-43230FF10FFA}"/>
                </a:ext>
              </a:extLst>
            </p:cNvPr>
            <p:cNvSpPr/>
            <p:nvPr/>
          </p:nvSpPr>
          <p:spPr>
            <a:xfrm>
              <a:off x="3925524" y="369911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476476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26914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E3BFEE0C-2D0D-C841-B46A-26120CB54DE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9C9E60C-7C58-D74A-8F1E-F55AF946FBDD}"/>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23DDF276-A1EB-B640-B158-2553E38C161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or User Satisfaction Gap</a:t>
              </a:r>
            </a:p>
          </p:txBody>
        </p:sp>
        <p:sp>
          <p:nvSpPr>
            <p:cNvPr id="10" name="Oval 9">
              <a:extLst>
                <a:ext uri="{FF2B5EF4-FFF2-40B4-BE49-F238E27FC236}">
                  <a16:creationId xmlns:a16="http://schemas.microsoft.com/office/drawing/2014/main" id="{47680971-54DC-AD49-A5DC-1784704265CD}"/>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351EDF79-7F90-DB4F-BE6A-5DEC5CB5943E}"/>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3ED3F5F-1A0A-684B-95C0-7BC1EBF13377}"/>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03983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19560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463496"/>
            <a:ext cx="6900243" cy="2400657"/>
          </a:xfrm>
          <a:prstGeom prst="rect">
            <a:avLst/>
          </a:prstGeom>
          <a:noFill/>
        </p:spPr>
        <p:txBody>
          <a:bodyPr wrap="square" rtlCol="0">
            <a:spAutoFit/>
          </a:bodyPr>
          <a:lstStyle/>
          <a:p>
            <a:pPr algn="ctr"/>
            <a:r>
              <a:rPr lang="en-NL" sz="5000" b="1" dirty="0">
                <a:latin typeface="Ubuntu" panose="020B0504030602030204" pitchFamily="34" charset="0"/>
              </a:rPr>
              <a:t>Don’t measure Output. Measure Outcomes</a:t>
            </a:r>
          </a:p>
        </p:txBody>
      </p:sp>
    </p:spTree>
    <p:extLst>
      <p:ext uri="{BB962C8B-B14F-4D97-AF65-F5344CB8AC3E}">
        <p14:creationId xmlns:p14="http://schemas.microsoft.com/office/powerpoint/2010/main" val="3384980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528920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6092352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463496"/>
            <a:ext cx="6900243" cy="2400657"/>
          </a:xfrm>
          <a:prstGeom prst="rect">
            <a:avLst/>
          </a:prstGeom>
          <a:noFill/>
        </p:spPr>
        <p:txBody>
          <a:bodyPr wrap="square" rtlCol="0">
            <a:spAutoFit/>
          </a:bodyPr>
          <a:lstStyle/>
          <a:p>
            <a:pPr algn="ctr"/>
            <a:r>
              <a:rPr lang="en-NL" sz="5000" b="1">
                <a:latin typeface="Ubuntu" panose="020B0504030602030204" pitchFamily="34" charset="0"/>
              </a:rPr>
              <a:t>It’s not about the Metrics, but about the Conversation</a:t>
            </a:r>
          </a:p>
        </p:txBody>
      </p:sp>
    </p:spTree>
    <p:extLst>
      <p:ext uri="{BB962C8B-B14F-4D97-AF65-F5344CB8AC3E}">
        <p14:creationId xmlns:p14="http://schemas.microsoft.com/office/powerpoint/2010/main" val="38645249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8342028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078775"/>
            <a:ext cx="6900243" cy="3170099"/>
          </a:xfrm>
          <a:prstGeom prst="rect">
            <a:avLst/>
          </a:prstGeom>
          <a:noFill/>
        </p:spPr>
        <p:txBody>
          <a:bodyPr wrap="square" rtlCol="0">
            <a:spAutoFit/>
          </a:bodyPr>
          <a:lstStyle/>
          <a:p>
            <a:pPr algn="ctr"/>
            <a:r>
              <a:rPr lang="en-NL" sz="5000" dirty="0">
                <a:latin typeface="Ubuntu" panose="020B0504030602030204" pitchFamily="34" charset="0"/>
              </a:rPr>
              <a:t>Learn more about</a:t>
            </a:r>
            <a:r>
              <a:rPr lang="en-NL" sz="5000" b="1" dirty="0">
                <a:latin typeface="Ubuntu" panose="020B0504030602030204" pitchFamily="34" charset="0"/>
              </a:rPr>
              <a:t> </a:t>
            </a:r>
          </a:p>
          <a:p>
            <a:pPr algn="ctr"/>
            <a:r>
              <a:rPr lang="en-NL" sz="5000" b="1" dirty="0">
                <a:latin typeface="Ubuntu" panose="020B0504030602030204" pitchFamily="34" charset="0"/>
              </a:rPr>
              <a:t>Evidence Based Management </a:t>
            </a:r>
            <a:r>
              <a:rPr lang="en-NL" sz="5000" dirty="0">
                <a:latin typeface="Ubuntu" panose="020B0504030602030204" pitchFamily="34" charset="0"/>
              </a:rPr>
              <a:t>at</a:t>
            </a:r>
          </a:p>
          <a:p>
            <a:pPr algn="ctr"/>
            <a:r>
              <a:rPr lang="en-NL" sz="5000" dirty="0">
                <a:latin typeface="Ubuntu" panose="020B0504030602030204" pitchFamily="34" charset="0"/>
              </a:rPr>
              <a:t>http://scrum.org/EBM</a:t>
            </a:r>
          </a:p>
        </p:txBody>
      </p:sp>
    </p:spTree>
    <p:extLst>
      <p:ext uri="{BB962C8B-B14F-4D97-AF65-F5344CB8AC3E}">
        <p14:creationId xmlns:p14="http://schemas.microsoft.com/office/powerpoint/2010/main" val="13775542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174861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9EAD6C-D563-D744-AFCA-AE8CA95E6630}"/>
              </a:ext>
            </a:extLst>
          </p:cNvPr>
          <p:cNvSpPr txBox="1"/>
          <p:nvPr/>
        </p:nvSpPr>
        <p:spPr>
          <a:xfrm>
            <a:off x="433485" y="173949"/>
            <a:ext cx="6416298" cy="400110"/>
          </a:xfrm>
          <a:prstGeom prst="rect">
            <a:avLst/>
          </a:prstGeom>
          <a:noFill/>
        </p:spPr>
        <p:txBody>
          <a:bodyPr wrap="square" rtlCol="0">
            <a:spAutoFit/>
          </a:bodyPr>
          <a:lstStyle/>
          <a:p>
            <a:pPr algn="ctr"/>
            <a:r>
              <a:rPr lang="en-NL" sz="2000" b="1" dirty="0">
                <a:latin typeface="Ubuntu" panose="020B0504030602030204" pitchFamily="34" charset="0"/>
              </a:rPr>
              <a:t>EBM suggested cheat sheet</a:t>
            </a:r>
            <a:endParaRPr lang="en-NL" sz="2000" dirty="0">
              <a:latin typeface="Ubuntu" panose="020B0504030602030204" pitchFamily="34" charset="0"/>
            </a:endParaRPr>
          </a:p>
        </p:txBody>
      </p:sp>
      <p:sp>
        <p:nvSpPr>
          <p:cNvPr id="8" name="TextBox 7">
            <a:extLst>
              <a:ext uri="{FF2B5EF4-FFF2-40B4-BE49-F238E27FC236}">
                <a16:creationId xmlns:a16="http://schemas.microsoft.com/office/drawing/2014/main" id="{CBB6441C-A641-EE43-B9CA-553BCAFDDCAF}"/>
              </a:ext>
            </a:extLst>
          </p:cNvPr>
          <p:cNvSpPr txBox="1"/>
          <p:nvPr/>
        </p:nvSpPr>
        <p:spPr>
          <a:xfrm>
            <a:off x="3501215" y="4821023"/>
            <a:ext cx="3810078" cy="200055"/>
          </a:xfrm>
          <a:prstGeom prst="rect">
            <a:avLst/>
          </a:prstGeom>
          <a:noFill/>
        </p:spPr>
        <p:txBody>
          <a:bodyPr wrap="square" rtlCol="0">
            <a:spAutoFit/>
          </a:bodyPr>
          <a:lstStyle/>
          <a:p>
            <a:pPr algn="r"/>
            <a:r>
              <a:rPr lang="en-NL" sz="700" dirty="0">
                <a:solidFill>
                  <a:schemeClr val="bg1">
                    <a:lumMod val="65000"/>
                  </a:schemeClr>
                </a:solidFill>
                <a:latin typeface="Ubuntu" panose="020B0504030602030204" pitchFamily="34" charset="0"/>
              </a:rPr>
              <a:t>Source: EBM guide, http://scrum.org/EBM</a:t>
            </a:r>
          </a:p>
        </p:txBody>
      </p:sp>
      <p:pic>
        <p:nvPicPr>
          <p:cNvPr id="9" name="Picture 8" descr="A screenshot of a cell phone&#10;&#10;Description automatically generated">
            <a:extLst>
              <a:ext uri="{FF2B5EF4-FFF2-40B4-BE49-F238E27FC236}">
                <a16:creationId xmlns:a16="http://schemas.microsoft.com/office/drawing/2014/main" id="{B9D75A12-8D57-1D4E-AB48-B43CCF0C51EF}"/>
              </a:ext>
            </a:extLst>
          </p:cNvPr>
          <p:cNvPicPr>
            <a:picLocks noChangeAspect="1"/>
          </p:cNvPicPr>
          <p:nvPr/>
        </p:nvPicPr>
        <p:blipFill>
          <a:blip r:embed="rId3"/>
          <a:stretch>
            <a:fillRect/>
          </a:stretch>
        </p:blipFill>
        <p:spPr>
          <a:xfrm>
            <a:off x="160984" y="3468669"/>
            <a:ext cx="3541363" cy="1619985"/>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DEED4AB1-FB9F-6540-BB0C-BCEA676A36F3}"/>
              </a:ext>
            </a:extLst>
          </p:cNvPr>
          <p:cNvPicPr>
            <a:picLocks noChangeAspect="1"/>
          </p:cNvPicPr>
          <p:nvPr/>
        </p:nvPicPr>
        <p:blipFill>
          <a:blip r:embed="rId4"/>
          <a:stretch>
            <a:fillRect/>
          </a:stretch>
        </p:blipFill>
        <p:spPr>
          <a:xfrm>
            <a:off x="234481" y="652043"/>
            <a:ext cx="3467866" cy="2738642"/>
          </a:xfrm>
          <a:prstGeom prst="rect">
            <a:avLst/>
          </a:prstGeom>
        </p:spPr>
      </p:pic>
      <p:pic>
        <p:nvPicPr>
          <p:cNvPr id="13" name="Picture 12" descr="A screenshot of a social media post&#10;&#10;Description automatically generated">
            <a:extLst>
              <a:ext uri="{FF2B5EF4-FFF2-40B4-BE49-F238E27FC236}">
                <a16:creationId xmlns:a16="http://schemas.microsoft.com/office/drawing/2014/main" id="{AFE0C25F-91C9-5D48-B2A3-7EEADD78195E}"/>
              </a:ext>
            </a:extLst>
          </p:cNvPr>
          <p:cNvPicPr>
            <a:picLocks noChangeAspect="1"/>
          </p:cNvPicPr>
          <p:nvPr/>
        </p:nvPicPr>
        <p:blipFill>
          <a:blip r:embed="rId5"/>
          <a:stretch>
            <a:fillRect/>
          </a:stretch>
        </p:blipFill>
        <p:spPr>
          <a:xfrm>
            <a:off x="3641634" y="652043"/>
            <a:ext cx="3669659" cy="3248182"/>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8860B376-714B-B14D-8396-DA0BFF861E68}"/>
              </a:ext>
            </a:extLst>
          </p:cNvPr>
          <p:cNvPicPr>
            <a:picLocks noChangeAspect="1"/>
          </p:cNvPicPr>
          <p:nvPr/>
        </p:nvPicPr>
        <p:blipFill>
          <a:blip r:embed="rId6"/>
          <a:stretch>
            <a:fillRect/>
          </a:stretch>
        </p:blipFill>
        <p:spPr>
          <a:xfrm>
            <a:off x="3671351" y="3943357"/>
            <a:ext cx="3628531" cy="810090"/>
          </a:xfrm>
          <a:prstGeom prst="rect">
            <a:avLst/>
          </a:prstGeom>
        </p:spPr>
      </p:pic>
    </p:spTree>
    <p:extLst>
      <p:ext uri="{BB962C8B-B14F-4D97-AF65-F5344CB8AC3E}">
        <p14:creationId xmlns:p14="http://schemas.microsoft.com/office/powerpoint/2010/main" val="34527768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865937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600D1D70-D204-BF4A-9602-567DB820D549}"/>
              </a:ext>
            </a:extLst>
          </p:cNvPr>
          <p:cNvSpPr/>
          <p:nvPr/>
        </p:nvSpPr>
        <p:spPr>
          <a:xfrm>
            <a:off x="-1"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Rectangle 6">
            <a:extLst>
              <a:ext uri="{FF2B5EF4-FFF2-40B4-BE49-F238E27FC236}">
                <a16:creationId xmlns:a16="http://schemas.microsoft.com/office/drawing/2014/main" id="{DA842025-A047-8846-9CCB-E08050201251}"/>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9" name="TextBox 8">
            <a:extLst>
              <a:ext uri="{FF2B5EF4-FFF2-40B4-BE49-F238E27FC236}">
                <a16:creationId xmlns:a16="http://schemas.microsoft.com/office/drawing/2014/main" id="{B9C3FC67-B1A4-5B43-A920-875924D5B1D9}"/>
              </a:ext>
            </a:extLst>
          </p:cNvPr>
          <p:cNvSpPr txBox="1"/>
          <p:nvPr/>
        </p:nvSpPr>
        <p:spPr>
          <a:xfrm>
            <a:off x="1054151" y="1964111"/>
            <a:ext cx="5451371" cy="1323439"/>
          </a:xfrm>
          <a:prstGeom prst="rect">
            <a:avLst/>
          </a:prstGeom>
          <a:noFill/>
        </p:spPr>
        <p:txBody>
          <a:bodyPr wrap="square" rtlCol="0">
            <a:spAutoFit/>
          </a:bodyPr>
          <a:lstStyle/>
          <a:p>
            <a:pPr algn="ctr"/>
            <a:r>
              <a:rPr lang="en-NL" sz="8000" dirty="0">
                <a:latin typeface="Marvel" pitchFamily="2" charset="0"/>
              </a:rPr>
              <a:t>TIME TO MARKET</a:t>
            </a:r>
          </a:p>
        </p:txBody>
      </p:sp>
      <p:sp>
        <p:nvSpPr>
          <p:cNvPr id="10" name="TextBox 9">
            <a:extLst>
              <a:ext uri="{FF2B5EF4-FFF2-40B4-BE49-F238E27FC236}">
                <a16:creationId xmlns:a16="http://schemas.microsoft.com/office/drawing/2014/main" id="{3762688F-2496-B440-A225-A32781C801C0}"/>
              </a:ext>
            </a:extLst>
          </p:cNvPr>
          <p:cNvSpPr txBox="1"/>
          <p:nvPr/>
        </p:nvSpPr>
        <p:spPr>
          <a:xfrm>
            <a:off x="1358653" y="2983424"/>
            <a:ext cx="4918334"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organization’s ability to quickly deliver new capabilities, services, or products</a:t>
            </a:r>
            <a:endParaRPr lang="en-NL" sz="1000" dirty="0">
              <a:solidFill>
                <a:schemeClr val="bg1">
                  <a:lumMod val="50000"/>
                </a:schemeClr>
              </a:solidFill>
              <a:latin typeface="Ubuntu" panose="020B050403060203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CEF5895-CE02-491E-B177-225424A65A3C}"/>
                  </a:ext>
                </a:extLst>
              </p14:cNvPr>
              <p14:cNvContentPartPr/>
              <p14:nvPr/>
            </p14:nvContentPartPr>
            <p14:xfrm>
              <a:off x="1426583" y="647501"/>
              <a:ext cx="6840" cy="13320"/>
            </p14:xfrm>
          </p:contentPart>
        </mc:Choice>
        <mc:Fallback xmlns="">
          <p:pic>
            <p:nvPicPr>
              <p:cNvPr id="2" name="Ink 1">
                <a:extLst>
                  <a:ext uri="{FF2B5EF4-FFF2-40B4-BE49-F238E27FC236}">
                    <a16:creationId xmlns:a16="http://schemas.microsoft.com/office/drawing/2014/main" id="{BCEF5895-CE02-491E-B177-225424A65A3C}"/>
                  </a:ext>
                </a:extLst>
              </p:cNvPr>
              <p:cNvPicPr/>
              <p:nvPr/>
            </p:nvPicPr>
            <p:blipFill>
              <a:blip r:embed="rId4"/>
              <a:stretch>
                <a:fillRect/>
              </a:stretch>
            </p:blipFill>
            <p:spPr>
              <a:xfrm>
                <a:off x="1417583" y="638501"/>
                <a:ext cx="24480" cy="30960"/>
              </a:xfrm>
              <a:prstGeom prst="rect">
                <a:avLst/>
              </a:prstGeom>
            </p:spPr>
          </p:pic>
        </mc:Fallback>
      </mc:AlternateContent>
      <p:sp>
        <p:nvSpPr>
          <p:cNvPr id="17" name="Oval 16">
            <a:extLst>
              <a:ext uri="{FF2B5EF4-FFF2-40B4-BE49-F238E27FC236}">
                <a16:creationId xmlns:a16="http://schemas.microsoft.com/office/drawing/2014/main" id="{CB22E5B2-FA17-4B48-B310-B555E9419D05}"/>
              </a:ext>
            </a:extLst>
          </p:cNvPr>
          <p:cNvSpPr/>
          <p:nvPr/>
        </p:nvSpPr>
        <p:spPr>
          <a:xfrm>
            <a:off x="-216977"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Oval 17">
            <a:extLst>
              <a:ext uri="{FF2B5EF4-FFF2-40B4-BE49-F238E27FC236}">
                <a16:creationId xmlns:a16="http://schemas.microsoft.com/office/drawing/2014/main" id="{A98BCC1F-2516-0641-ACED-473982C4D4A6}"/>
              </a:ext>
            </a:extLst>
          </p:cNvPr>
          <p:cNvSpPr/>
          <p:nvPr/>
        </p:nvSpPr>
        <p:spPr>
          <a:xfrm>
            <a:off x="-216977"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Oval 18">
            <a:extLst>
              <a:ext uri="{FF2B5EF4-FFF2-40B4-BE49-F238E27FC236}">
                <a16:creationId xmlns:a16="http://schemas.microsoft.com/office/drawing/2014/main" id="{7245A372-1A6E-B748-8D2B-273DBD603BC2}"/>
              </a:ext>
            </a:extLst>
          </p:cNvPr>
          <p:cNvSpPr/>
          <p:nvPr/>
        </p:nvSpPr>
        <p:spPr>
          <a:xfrm>
            <a:off x="-204735"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Oval 19">
            <a:extLst>
              <a:ext uri="{FF2B5EF4-FFF2-40B4-BE49-F238E27FC236}">
                <a16:creationId xmlns:a16="http://schemas.microsoft.com/office/drawing/2014/main" id="{C15B015A-14B7-254B-8260-ECA2B725362D}"/>
              </a:ext>
            </a:extLst>
          </p:cNvPr>
          <p:cNvSpPr/>
          <p:nvPr/>
        </p:nvSpPr>
        <p:spPr>
          <a:xfrm>
            <a:off x="-196141"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Oval 20">
            <a:extLst>
              <a:ext uri="{FF2B5EF4-FFF2-40B4-BE49-F238E27FC236}">
                <a16:creationId xmlns:a16="http://schemas.microsoft.com/office/drawing/2014/main" id="{E5BFBD28-2840-F048-B334-97AD5F8308FD}"/>
              </a:ext>
            </a:extLst>
          </p:cNvPr>
          <p:cNvSpPr/>
          <p:nvPr/>
        </p:nvSpPr>
        <p:spPr>
          <a:xfrm>
            <a:off x="-196142"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Oval 21">
            <a:extLst>
              <a:ext uri="{FF2B5EF4-FFF2-40B4-BE49-F238E27FC236}">
                <a16:creationId xmlns:a16="http://schemas.microsoft.com/office/drawing/2014/main" id="{9D730787-7DEA-9F4E-B44A-D157DAD54A64}"/>
              </a:ext>
            </a:extLst>
          </p:cNvPr>
          <p:cNvSpPr/>
          <p:nvPr/>
        </p:nvSpPr>
        <p:spPr>
          <a:xfrm>
            <a:off x="-196142"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Oval 22">
            <a:extLst>
              <a:ext uri="{FF2B5EF4-FFF2-40B4-BE49-F238E27FC236}">
                <a16:creationId xmlns:a16="http://schemas.microsoft.com/office/drawing/2014/main" id="{ECA91956-9974-F341-8972-1220C4D250F4}"/>
              </a:ext>
            </a:extLst>
          </p:cNvPr>
          <p:cNvSpPr/>
          <p:nvPr/>
        </p:nvSpPr>
        <p:spPr>
          <a:xfrm>
            <a:off x="-196142"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Oval 23">
            <a:extLst>
              <a:ext uri="{FF2B5EF4-FFF2-40B4-BE49-F238E27FC236}">
                <a16:creationId xmlns:a16="http://schemas.microsoft.com/office/drawing/2014/main" id="{0233A7C0-8064-F14C-B970-177190F6A48A}"/>
              </a:ext>
            </a:extLst>
          </p:cNvPr>
          <p:cNvSpPr/>
          <p:nvPr/>
        </p:nvSpPr>
        <p:spPr>
          <a:xfrm>
            <a:off x="7343228"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Oval 24">
            <a:extLst>
              <a:ext uri="{FF2B5EF4-FFF2-40B4-BE49-F238E27FC236}">
                <a16:creationId xmlns:a16="http://schemas.microsoft.com/office/drawing/2014/main" id="{415BB55B-2D0F-984C-B8F6-6220CB2433DB}"/>
              </a:ext>
            </a:extLst>
          </p:cNvPr>
          <p:cNvSpPr/>
          <p:nvPr/>
        </p:nvSpPr>
        <p:spPr>
          <a:xfrm>
            <a:off x="7343228"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Oval 25">
            <a:extLst>
              <a:ext uri="{FF2B5EF4-FFF2-40B4-BE49-F238E27FC236}">
                <a16:creationId xmlns:a16="http://schemas.microsoft.com/office/drawing/2014/main" id="{FB3BFDC5-8DCA-1648-A952-401D5F4F1B5B}"/>
              </a:ext>
            </a:extLst>
          </p:cNvPr>
          <p:cNvSpPr/>
          <p:nvPr/>
        </p:nvSpPr>
        <p:spPr>
          <a:xfrm>
            <a:off x="7355470"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Oval 26">
            <a:extLst>
              <a:ext uri="{FF2B5EF4-FFF2-40B4-BE49-F238E27FC236}">
                <a16:creationId xmlns:a16="http://schemas.microsoft.com/office/drawing/2014/main" id="{BEDF8339-A069-9444-95F6-AC27AB77D2DB}"/>
              </a:ext>
            </a:extLst>
          </p:cNvPr>
          <p:cNvSpPr/>
          <p:nvPr/>
        </p:nvSpPr>
        <p:spPr>
          <a:xfrm>
            <a:off x="7364064"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Oval 27">
            <a:extLst>
              <a:ext uri="{FF2B5EF4-FFF2-40B4-BE49-F238E27FC236}">
                <a16:creationId xmlns:a16="http://schemas.microsoft.com/office/drawing/2014/main" id="{3B416932-3C92-C244-B477-4F0E3EF33021}"/>
              </a:ext>
            </a:extLst>
          </p:cNvPr>
          <p:cNvSpPr/>
          <p:nvPr/>
        </p:nvSpPr>
        <p:spPr>
          <a:xfrm>
            <a:off x="7364063"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Oval 28">
            <a:extLst>
              <a:ext uri="{FF2B5EF4-FFF2-40B4-BE49-F238E27FC236}">
                <a16:creationId xmlns:a16="http://schemas.microsoft.com/office/drawing/2014/main" id="{AFA26D1F-2D34-8645-8A32-D647AFBDBC8A}"/>
              </a:ext>
            </a:extLst>
          </p:cNvPr>
          <p:cNvSpPr/>
          <p:nvPr/>
        </p:nvSpPr>
        <p:spPr>
          <a:xfrm>
            <a:off x="7364063"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Oval 29">
            <a:extLst>
              <a:ext uri="{FF2B5EF4-FFF2-40B4-BE49-F238E27FC236}">
                <a16:creationId xmlns:a16="http://schemas.microsoft.com/office/drawing/2014/main" id="{5093D3F0-E97A-A344-A8BB-BE7CDB2E2253}"/>
              </a:ext>
            </a:extLst>
          </p:cNvPr>
          <p:cNvSpPr/>
          <p:nvPr/>
        </p:nvSpPr>
        <p:spPr>
          <a:xfrm>
            <a:off x="7364063"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404348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599894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D58124E1-646A-9D46-81BB-5DACA7B70E9A}"/>
              </a:ext>
            </a:extLst>
          </p:cNvPr>
          <p:cNvSpPr/>
          <p:nvPr/>
        </p:nvSpPr>
        <p:spPr>
          <a:xfrm>
            <a:off x="0" y="0"/>
            <a:ext cx="7559675" cy="5327650"/>
          </a:xfrm>
          <a:prstGeom prst="roundRect">
            <a:avLst>
              <a:gd name="adj" fmla="val 0"/>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5054C59E-773E-0543-8F8A-6757A8E8C125}"/>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8000">
              <a:solidFill>
                <a:schemeClr val="tx1"/>
              </a:solidFill>
              <a:latin typeface="Marvel" pitchFamily="2" charset="0"/>
            </a:endParaRPr>
          </a:p>
        </p:txBody>
      </p:sp>
      <p:grpSp>
        <p:nvGrpSpPr>
          <p:cNvPr id="3" name="Group 2">
            <a:extLst>
              <a:ext uri="{FF2B5EF4-FFF2-40B4-BE49-F238E27FC236}">
                <a16:creationId xmlns:a16="http://schemas.microsoft.com/office/drawing/2014/main" id="{A4B1E5EE-4214-2641-9792-B49918F1B822}"/>
              </a:ext>
            </a:extLst>
          </p:cNvPr>
          <p:cNvGrpSpPr/>
          <p:nvPr/>
        </p:nvGrpSpPr>
        <p:grpSpPr>
          <a:xfrm>
            <a:off x="669105" y="1449010"/>
            <a:ext cx="6283229" cy="2248203"/>
            <a:chOff x="609598" y="1573774"/>
            <a:chExt cx="6770540" cy="2248203"/>
          </a:xfrm>
        </p:grpSpPr>
        <p:sp>
          <p:nvSpPr>
            <p:cNvPr id="14" name="TextBox 13">
              <a:extLst>
                <a:ext uri="{FF2B5EF4-FFF2-40B4-BE49-F238E27FC236}">
                  <a16:creationId xmlns:a16="http://schemas.microsoft.com/office/drawing/2014/main" id="{89D91C47-04B8-0743-AE33-CB32FB353B50}"/>
                </a:ext>
              </a:extLst>
            </p:cNvPr>
            <p:cNvSpPr txBox="1"/>
            <p:nvPr/>
          </p:nvSpPr>
          <p:spPr>
            <a:xfrm>
              <a:off x="609598" y="1573774"/>
              <a:ext cx="6770540" cy="1323439"/>
            </a:xfrm>
            <a:prstGeom prst="rect">
              <a:avLst/>
            </a:prstGeom>
            <a:noFill/>
          </p:spPr>
          <p:txBody>
            <a:bodyPr wrap="square" rtlCol="0">
              <a:spAutoFit/>
            </a:bodyPr>
            <a:lstStyle/>
            <a:p>
              <a:pPr algn="ctr"/>
              <a:r>
                <a:rPr lang="en-NL" sz="8000" dirty="0">
                  <a:latin typeface="Marvel" pitchFamily="2" charset="0"/>
                </a:rPr>
                <a:t>ABILITY TO </a:t>
              </a:r>
            </a:p>
          </p:txBody>
        </p:sp>
        <p:sp>
          <p:nvSpPr>
            <p:cNvPr id="7" name="TextBox 6">
              <a:extLst>
                <a:ext uri="{FF2B5EF4-FFF2-40B4-BE49-F238E27FC236}">
                  <a16:creationId xmlns:a16="http://schemas.microsoft.com/office/drawing/2014/main" id="{15BBDDCE-EBBD-D74C-937F-BA4A04557A38}"/>
                </a:ext>
              </a:extLst>
            </p:cNvPr>
            <p:cNvSpPr txBox="1"/>
            <p:nvPr/>
          </p:nvSpPr>
          <p:spPr>
            <a:xfrm>
              <a:off x="609598" y="2396953"/>
              <a:ext cx="6770539" cy="1323439"/>
            </a:xfrm>
            <a:prstGeom prst="rect">
              <a:avLst/>
            </a:prstGeom>
            <a:noFill/>
          </p:spPr>
          <p:txBody>
            <a:bodyPr wrap="square" rtlCol="0">
              <a:spAutoFit/>
            </a:bodyPr>
            <a:lstStyle/>
            <a:p>
              <a:pPr algn="ctr"/>
              <a:r>
                <a:rPr lang="en-NL" sz="8000" dirty="0">
                  <a:latin typeface="Marvel" pitchFamily="2" charset="0"/>
                </a:rPr>
                <a:t>INNOVATE</a:t>
              </a:r>
            </a:p>
          </p:txBody>
        </p:sp>
        <p:sp>
          <p:nvSpPr>
            <p:cNvPr id="8" name="TextBox 7">
              <a:extLst>
                <a:ext uri="{FF2B5EF4-FFF2-40B4-BE49-F238E27FC236}">
                  <a16:creationId xmlns:a16="http://schemas.microsoft.com/office/drawing/2014/main" id="{D31B753E-9424-544C-9E20-8CA17090EE73}"/>
                </a:ext>
              </a:extLst>
            </p:cNvPr>
            <p:cNvSpPr txBox="1"/>
            <p:nvPr/>
          </p:nvSpPr>
          <p:spPr>
            <a:xfrm>
              <a:off x="1465756" y="3421867"/>
              <a:ext cx="5073526" cy="400110"/>
            </a:xfrm>
            <a:prstGeom prst="rect">
              <a:avLst/>
            </a:prstGeom>
            <a:noFill/>
          </p:spPr>
          <p:txBody>
            <a:bodyPr wrap="square" rtlCol="0">
              <a:spAutoFit/>
            </a:bodyPr>
            <a:lstStyle/>
            <a:p>
              <a:pPr algn="ctr"/>
              <a:r>
                <a:rPr lang="en-GB" sz="1000" dirty="0">
                  <a:solidFill>
                    <a:schemeClr val="bg1">
                      <a:lumMod val="50000"/>
                    </a:schemeClr>
                  </a:solidFill>
                  <a:latin typeface="Ubuntu" panose="020B0504030602030204" pitchFamily="34" charset="0"/>
                </a:rPr>
                <a:t>The effectiveness of an organization to deliver new capabilities </a:t>
              </a:r>
            </a:p>
            <a:p>
              <a:pPr algn="ctr"/>
              <a:r>
                <a:rPr lang="en-GB" sz="1000" dirty="0">
                  <a:solidFill>
                    <a:schemeClr val="bg1">
                      <a:lumMod val="50000"/>
                    </a:schemeClr>
                  </a:solidFill>
                  <a:latin typeface="Ubuntu" panose="020B0504030602030204" pitchFamily="34" charset="0"/>
                </a:rPr>
                <a:t>that might better meet customer needs</a:t>
              </a:r>
              <a:endParaRPr lang="en-NL" sz="1000" dirty="0">
                <a:solidFill>
                  <a:schemeClr val="bg1">
                    <a:lumMod val="50000"/>
                  </a:schemeClr>
                </a:solidFill>
                <a:latin typeface="Ubuntu" panose="020B0504030602030204" pitchFamily="34" charset="0"/>
              </a:endParaRPr>
            </a:p>
          </p:txBody>
        </p:sp>
      </p:grpSp>
      <p:sp>
        <p:nvSpPr>
          <p:cNvPr id="4" name="Triangle 3">
            <a:extLst>
              <a:ext uri="{FF2B5EF4-FFF2-40B4-BE49-F238E27FC236}">
                <a16:creationId xmlns:a16="http://schemas.microsoft.com/office/drawing/2014/main" id="{31391397-9583-1649-93D1-2E183E99AFBD}"/>
              </a:ext>
            </a:extLst>
          </p:cNvPr>
          <p:cNvSpPr/>
          <p:nvPr/>
        </p:nvSpPr>
        <p:spPr>
          <a:xfrm>
            <a:off x="-310936"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Triangle 25">
            <a:extLst>
              <a:ext uri="{FF2B5EF4-FFF2-40B4-BE49-F238E27FC236}">
                <a16:creationId xmlns:a16="http://schemas.microsoft.com/office/drawing/2014/main" id="{54F6DD97-0D41-C643-8E3E-5ADC3418B8E1}"/>
              </a:ext>
            </a:extLst>
          </p:cNvPr>
          <p:cNvSpPr/>
          <p:nvPr/>
        </p:nvSpPr>
        <p:spPr>
          <a:xfrm>
            <a:off x="-310936"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Triangle 26">
            <a:extLst>
              <a:ext uri="{FF2B5EF4-FFF2-40B4-BE49-F238E27FC236}">
                <a16:creationId xmlns:a16="http://schemas.microsoft.com/office/drawing/2014/main" id="{AF6C5CDF-4B04-AC44-AA28-D34CE05B0F44}"/>
              </a:ext>
            </a:extLst>
          </p:cNvPr>
          <p:cNvSpPr/>
          <p:nvPr/>
        </p:nvSpPr>
        <p:spPr>
          <a:xfrm>
            <a:off x="-325465"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Triangle 27">
            <a:extLst>
              <a:ext uri="{FF2B5EF4-FFF2-40B4-BE49-F238E27FC236}">
                <a16:creationId xmlns:a16="http://schemas.microsoft.com/office/drawing/2014/main" id="{6BAB6629-BEA3-0F45-A825-3A147A0E6C5E}"/>
              </a:ext>
            </a:extLst>
          </p:cNvPr>
          <p:cNvSpPr/>
          <p:nvPr/>
        </p:nvSpPr>
        <p:spPr>
          <a:xfrm>
            <a:off x="-325465"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Triangle 28">
            <a:extLst>
              <a:ext uri="{FF2B5EF4-FFF2-40B4-BE49-F238E27FC236}">
                <a16:creationId xmlns:a16="http://schemas.microsoft.com/office/drawing/2014/main" id="{C4817735-F14F-244E-AC4E-3B263439659D}"/>
              </a:ext>
            </a:extLst>
          </p:cNvPr>
          <p:cNvSpPr/>
          <p:nvPr/>
        </p:nvSpPr>
        <p:spPr>
          <a:xfrm>
            <a:off x="-310936"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Triangle 29">
            <a:extLst>
              <a:ext uri="{FF2B5EF4-FFF2-40B4-BE49-F238E27FC236}">
                <a16:creationId xmlns:a16="http://schemas.microsoft.com/office/drawing/2014/main" id="{FE89E9E4-E8C3-984B-B1A5-338667B6F5B8}"/>
              </a:ext>
            </a:extLst>
          </p:cNvPr>
          <p:cNvSpPr/>
          <p:nvPr/>
        </p:nvSpPr>
        <p:spPr>
          <a:xfrm>
            <a:off x="-310936"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Triangle 30">
            <a:extLst>
              <a:ext uri="{FF2B5EF4-FFF2-40B4-BE49-F238E27FC236}">
                <a16:creationId xmlns:a16="http://schemas.microsoft.com/office/drawing/2014/main" id="{248D87B3-342C-444A-BD91-1636DD89D64F}"/>
              </a:ext>
            </a:extLst>
          </p:cNvPr>
          <p:cNvSpPr/>
          <p:nvPr/>
        </p:nvSpPr>
        <p:spPr>
          <a:xfrm>
            <a:off x="7248741"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Triangle 31">
            <a:extLst>
              <a:ext uri="{FF2B5EF4-FFF2-40B4-BE49-F238E27FC236}">
                <a16:creationId xmlns:a16="http://schemas.microsoft.com/office/drawing/2014/main" id="{E0F639FA-3E36-204F-A19D-618D4A34F9D9}"/>
              </a:ext>
            </a:extLst>
          </p:cNvPr>
          <p:cNvSpPr/>
          <p:nvPr/>
        </p:nvSpPr>
        <p:spPr>
          <a:xfrm>
            <a:off x="7248741"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Triangle 32">
            <a:extLst>
              <a:ext uri="{FF2B5EF4-FFF2-40B4-BE49-F238E27FC236}">
                <a16:creationId xmlns:a16="http://schemas.microsoft.com/office/drawing/2014/main" id="{F1600DEA-971A-F144-A1D0-6A879217A7C9}"/>
              </a:ext>
            </a:extLst>
          </p:cNvPr>
          <p:cNvSpPr/>
          <p:nvPr/>
        </p:nvSpPr>
        <p:spPr>
          <a:xfrm>
            <a:off x="7234212"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Triangle 33">
            <a:extLst>
              <a:ext uri="{FF2B5EF4-FFF2-40B4-BE49-F238E27FC236}">
                <a16:creationId xmlns:a16="http://schemas.microsoft.com/office/drawing/2014/main" id="{0DCBD7D8-0ADD-5542-9CE4-CD377AAB9C5B}"/>
              </a:ext>
            </a:extLst>
          </p:cNvPr>
          <p:cNvSpPr/>
          <p:nvPr/>
        </p:nvSpPr>
        <p:spPr>
          <a:xfrm>
            <a:off x="7234212"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Triangle 34">
            <a:extLst>
              <a:ext uri="{FF2B5EF4-FFF2-40B4-BE49-F238E27FC236}">
                <a16:creationId xmlns:a16="http://schemas.microsoft.com/office/drawing/2014/main" id="{99A096DC-C570-1844-8D1C-ADD73B48A244}"/>
              </a:ext>
            </a:extLst>
          </p:cNvPr>
          <p:cNvSpPr/>
          <p:nvPr/>
        </p:nvSpPr>
        <p:spPr>
          <a:xfrm>
            <a:off x="7248741"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Triangle 35">
            <a:extLst>
              <a:ext uri="{FF2B5EF4-FFF2-40B4-BE49-F238E27FC236}">
                <a16:creationId xmlns:a16="http://schemas.microsoft.com/office/drawing/2014/main" id="{FB33549E-9D5A-D34D-B74D-5EB0E0016B2C}"/>
              </a:ext>
            </a:extLst>
          </p:cNvPr>
          <p:cNvSpPr/>
          <p:nvPr/>
        </p:nvSpPr>
        <p:spPr>
          <a:xfrm>
            <a:off x="7248741"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8047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TotalTime>
  <Words>612</Words>
  <Application>Microsoft Macintosh PowerPoint</Application>
  <PresentationFormat>Custom</PresentationFormat>
  <Paragraphs>81</Paragraphs>
  <Slides>66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Ubuntu</vt:lpstr>
      <vt:lpstr>Ubuntu Light</vt:lpstr>
      <vt:lpstr>Calibri</vt:lpstr>
      <vt:lpstr>Marvel</vt:lpstr>
      <vt:lpstr>Arial</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Chee-Hong Hsia</dc:creator>
  <cp:lastModifiedBy>Sjoerd Kranendonk</cp:lastModifiedBy>
  <cp:revision>235</cp:revision>
  <dcterms:created xsi:type="dcterms:W3CDTF">2020-03-02T18:23:14Z</dcterms:created>
  <dcterms:modified xsi:type="dcterms:W3CDTF">2021-01-03T20:04:52Z</dcterms:modified>
</cp:coreProperties>
</file>