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80"/>
  </p:notesMasterIdLst>
  <p:sldIdLst>
    <p:sldId id="256" r:id="rId2"/>
    <p:sldId id="349" r:id="rId3"/>
    <p:sldId id="257" r:id="rId4"/>
    <p:sldId id="259" r:id="rId5"/>
    <p:sldId id="264" r:id="rId6"/>
    <p:sldId id="265" r:id="rId7"/>
    <p:sldId id="260" r:id="rId8"/>
    <p:sldId id="261" r:id="rId9"/>
    <p:sldId id="262" r:id="rId10"/>
    <p:sldId id="263" r:id="rId11"/>
    <p:sldId id="268" r:id="rId12"/>
    <p:sldId id="297" r:id="rId13"/>
    <p:sldId id="300" r:id="rId14"/>
    <p:sldId id="301" r:id="rId15"/>
    <p:sldId id="302" r:id="rId16"/>
    <p:sldId id="303" r:id="rId17"/>
    <p:sldId id="362" r:id="rId18"/>
    <p:sldId id="363" r:id="rId19"/>
    <p:sldId id="306" r:id="rId20"/>
    <p:sldId id="307" r:id="rId21"/>
    <p:sldId id="360" r:id="rId22"/>
    <p:sldId id="361" r:id="rId23"/>
    <p:sldId id="366" r:id="rId24"/>
    <p:sldId id="367" r:id="rId25"/>
    <p:sldId id="308" r:id="rId26"/>
    <p:sldId id="309" r:id="rId27"/>
    <p:sldId id="368" r:id="rId28"/>
    <p:sldId id="369" r:id="rId29"/>
    <p:sldId id="310" r:id="rId30"/>
    <p:sldId id="311" r:id="rId31"/>
    <p:sldId id="312" r:id="rId32"/>
    <p:sldId id="313" r:id="rId33"/>
    <p:sldId id="364" r:id="rId34"/>
    <p:sldId id="365"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37" r:id="rId50"/>
    <p:sldId id="338" r:id="rId51"/>
    <p:sldId id="339" r:id="rId52"/>
    <p:sldId id="340" r:id="rId53"/>
    <p:sldId id="341" r:id="rId54"/>
    <p:sldId id="342" r:id="rId55"/>
    <p:sldId id="343" r:id="rId56"/>
    <p:sldId id="344" r:id="rId57"/>
    <p:sldId id="372" r:id="rId58"/>
    <p:sldId id="373" r:id="rId59"/>
    <p:sldId id="370" r:id="rId60"/>
    <p:sldId id="371" r:id="rId61"/>
    <p:sldId id="352" r:id="rId62"/>
    <p:sldId id="353" r:id="rId63"/>
    <p:sldId id="354" r:id="rId64"/>
    <p:sldId id="355" r:id="rId65"/>
    <p:sldId id="357" r:id="rId66"/>
    <p:sldId id="358" r:id="rId67"/>
    <p:sldId id="345" r:id="rId68"/>
    <p:sldId id="346" r:id="rId69"/>
    <p:sldId id="347" r:id="rId70"/>
    <p:sldId id="348" r:id="rId71"/>
    <p:sldId id="328" r:id="rId72"/>
    <p:sldId id="329" r:id="rId73"/>
    <p:sldId id="334" r:id="rId74"/>
    <p:sldId id="331" r:id="rId75"/>
    <p:sldId id="335" r:id="rId76"/>
    <p:sldId id="333" r:id="rId77"/>
    <p:sldId id="359" r:id="rId78"/>
    <p:sldId id="351" r:id="rId79"/>
  </p:sldIdLst>
  <p:sldSz cx="7559675" cy="5327650"/>
  <p:notesSz cx="6858000" cy="9144000"/>
  <p:embeddedFontLst>
    <p:embeddedFont>
      <p:font typeface="Calibri" panose="020F0502020204030204" pitchFamily="34" charset="0"/>
      <p:regular r:id="rId81"/>
      <p:bold r:id="rId81"/>
      <p:italic r:id="rId81"/>
      <p:boldItalic r:id="rId81"/>
    </p:embeddedFont>
    <p:embeddedFont>
      <p:font typeface="Calibri Light" panose="020F0302020204030204" pitchFamily="34" charset="0"/>
      <p:regular r:id="rId81"/>
      <p:italic r:id="rId81"/>
    </p:embeddedFont>
    <p:embeddedFont>
      <p:font typeface="Marvel" pitchFamily="2" charset="0"/>
      <p:regular r:id="rId81"/>
    </p:embeddedFont>
    <p:embeddedFont>
      <p:font typeface="Ubuntu" panose="020B0504030602030204" pitchFamily="34" charset="0"/>
      <p:regular r:id="rId81"/>
      <p:bold r:id="rId81"/>
      <p:italic r:id="rId81"/>
      <p:boldItalic r:id="rId81"/>
    </p:embeddedFont>
    <p:embeddedFont>
      <p:font typeface="Ubuntu Light" panose="020B0304030602030204" pitchFamily="34" charset="0"/>
      <p:regular r:id="rId81"/>
      <p:italic r:id="rId8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8"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snapToObjects="1">
      <p:cViewPr>
        <p:scale>
          <a:sx n="180" d="100"/>
          <a:sy n="180"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NUL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3T20:58:45.186" idx="3">
    <p:pos x="10" y="10"/>
    <p:text>To be changed for 2020 update</p:text>
    <p:extLst>
      <p:ext uri="{C676402C-5697-4E1C-873F-D02D1690AC5C}">
        <p15:threadingInfo xmlns:p15="http://schemas.microsoft.com/office/powerpoint/2012/main" timeZoneBias="-60"/>
      </p:ext>
    </p:extLst>
  </p:cm>
  <p:cm authorId="1" dt="2021-01-03T21:02:07.781" idx="5">
    <p:pos x="10" y="146"/>
    <p:text>changed trend to count</p:text>
    <p:extLst>
      <p:ext uri="{C676402C-5697-4E1C-873F-D02D1690AC5C}">
        <p15:threadingInfo xmlns:p15="http://schemas.microsoft.com/office/powerpoint/2012/main" timeZoneBias="-6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3T20:57:30.668" idx="1">
    <p:pos x="10" y="10"/>
    <p:text>To be changed for 2020 update</p:text>
    <p:extLst>
      <p:ext uri="{C676402C-5697-4E1C-873F-D02D1690AC5C}">
        <p15:threadingInfo xmlns:p15="http://schemas.microsoft.com/office/powerpoint/2012/main" timeZoneBias="-60"/>
      </p:ext>
    </p:extLst>
  </p:cm>
  <p:cm authorId="1" dt="2021-01-03T21:06:19.924" idx="8">
    <p:pos x="10" y="146"/>
    <p:text>added 'customer'</p:text>
    <p:extLst>
      <p:ext uri="{C676402C-5697-4E1C-873F-D02D1690AC5C}">
        <p15:threadingInfo xmlns:p15="http://schemas.microsoft.com/office/powerpoint/2012/main" timeZoneBias="-6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57.328" idx="7">
    <p:pos x="10" y="146"/>
    <p:text>split and reworded</p:text>
    <p:extLst>
      <p:ext uri="{C676402C-5697-4E1C-873F-D02D1690AC5C}">
        <p15:threadingInfo xmlns:p15="http://schemas.microsoft.com/office/powerpoint/2012/main" timeZoneBias="-6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48.450" idx="6">
    <p:pos x="10" y="146"/>
    <p:text>Split and reworded</p:text>
    <p:extLst>
      <p:ext uri="{C676402C-5697-4E1C-873F-D02D1690AC5C}">
        <p15:threadingInfo xmlns:p15="http://schemas.microsoft.com/office/powerpoint/2012/main" timeZoneBias="-60">
          <p15:parentCm authorId="1" idx="4"/>
        </p15:threadingInfo>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03/01/2021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23</a:t>
            </a:fld>
            <a:endParaRPr lang="en-NL"/>
          </a:p>
        </p:txBody>
      </p:sp>
    </p:spTree>
    <p:extLst>
      <p:ext uri="{BB962C8B-B14F-4D97-AF65-F5344CB8AC3E}">
        <p14:creationId xmlns:p14="http://schemas.microsoft.com/office/powerpoint/2010/main" val="92668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25</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77</a:t>
            </a:fld>
            <a:endParaRPr lang="en-NL"/>
          </a:p>
        </p:txBody>
      </p:sp>
    </p:spTree>
    <p:extLst>
      <p:ext uri="{BB962C8B-B14F-4D97-AF65-F5344CB8AC3E}">
        <p14:creationId xmlns:p14="http://schemas.microsoft.com/office/powerpoint/2010/main" val="348877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03/01/2021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03/01/2021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03/01/2021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03/01/2021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tiff"/></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Change </a:t>
              </a:r>
            </a:p>
            <a:p>
              <a:pPr algn="ctr"/>
              <a:r>
                <a:rPr lang="en-GB" sz="5000" b="1" dirty="0">
                  <a:solidFill>
                    <a:schemeClr val="bg1"/>
                  </a:solidFill>
                  <a:latin typeface="Ubuntu" panose="020B0504030602030204" pitchFamily="34" charset="0"/>
                </a:rPr>
                <a:t>Failure Rate</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73329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78359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Desired Customer Experience or satisfaction</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12579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4145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Time to remove Impediment</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94178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09521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to Pivot</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34417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74948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527241" y="3029919"/>
            <a:ext cx="2581155"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value that the product delivers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 Lead Time </a:t>
              </a:r>
            </a:p>
            <a:p>
              <a:pPr algn="ctr"/>
              <a:r>
                <a:rPr lang="en-GB" sz="5000" b="1" dirty="0">
                  <a:solidFill>
                    <a:schemeClr val="bg1"/>
                  </a:solidFill>
                  <a:latin typeface="Ubuntu" panose="020B0504030602030204" pitchFamily="34" charset="0"/>
                </a:rPr>
                <a:t>for Changes</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299964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05422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503334"/>
            <a:ext cx="5792732" cy="2320981"/>
            <a:chOff x="883470" y="1446237"/>
            <a:chExt cx="5792732" cy="2320981"/>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46237"/>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826342" y="2992265"/>
            <a:ext cx="41072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potential future value that </a:t>
            </a:r>
            <a:r>
              <a:rPr lang="en-GB" sz="1000" i="1" dirty="0">
                <a:solidFill>
                  <a:schemeClr val="bg1">
                    <a:lumMod val="50000"/>
                  </a:schemeClr>
                </a:solidFill>
                <a:latin typeface="Ubuntu" panose="020B0504030602030204" pitchFamily="34" charset="0"/>
              </a:rPr>
              <a:t>could be</a:t>
            </a:r>
            <a:r>
              <a:rPr lang="en-GB" sz="1000" dirty="0">
                <a:solidFill>
                  <a:schemeClr val="bg1">
                    <a:lumMod val="50000"/>
                  </a:schemeClr>
                </a:solidFill>
                <a:latin typeface="Ubuntu" panose="020B0504030602030204" pitchFamily="34" charset="0"/>
              </a:rPr>
              <a:t> realized </a:t>
            </a:r>
          </a:p>
          <a:p>
            <a:pPr algn="ctr"/>
            <a:r>
              <a:rPr lang="en-GB" sz="1000" dirty="0">
                <a:solidFill>
                  <a:schemeClr val="bg1">
                    <a:lumMod val="50000"/>
                  </a:schemeClr>
                </a:solidFill>
                <a:latin typeface="Ubuntu" panose="020B0504030602030204" pitchFamily="34" charset="0"/>
              </a:rPr>
              <a:t>if the organization met the needs of all potential customers or users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 Deployment Frequency</a:t>
              </a:r>
              <a:endParaRPr lang="en-NL" sz="5000" b="1" dirty="0">
                <a:solidFill>
                  <a:schemeClr val="bg1"/>
                </a:solidFill>
                <a:latin typeface="Ubuntu" panose="020B0504030602030204" pitchFamily="34" charset="0"/>
              </a:endParaRP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6625718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04512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71806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24856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GB" sz="5000" b="1">
                  <a:solidFill>
                    <a:schemeClr val="bg1"/>
                  </a:solidFill>
                  <a:latin typeface="Ubuntu" panose="020B0504030602030204" pitchFamily="34" charset="0"/>
                </a:rPr>
                <a:t>Time to </a:t>
              </a:r>
            </a:p>
            <a:p>
              <a:pPr algn="ctr"/>
              <a:r>
                <a:rPr lang="en-GB" sz="5000" b="1">
                  <a:solidFill>
                    <a:schemeClr val="bg1"/>
                  </a:solidFill>
                  <a:latin typeface="Ubuntu" panose="020B0504030602030204" pitchFamily="34" charset="0"/>
                </a:rPr>
                <a:t>Restore Service</a:t>
              </a:r>
              <a:endParaRPr lang="en-NL" sz="5000" b="1" dirty="0">
                <a:solidFill>
                  <a:schemeClr val="bg1"/>
                </a:solidFill>
                <a:latin typeface="Ubuntu" panose="020B0504030602030204" pitchFamily="34" charset="0"/>
              </a:endParaRP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1598021"/>
            <a:ext cx="5792732" cy="2131608"/>
            <a:chOff x="883471" y="2218780"/>
            <a:chExt cx="5792732" cy="2131608"/>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22187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(Product) Code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Merging Code Between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981145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9670100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571688"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Example Key Value Measures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2020, http://scrum.org/EBM</a:t>
            </a:r>
          </a:p>
        </p:txBody>
      </p:sp>
      <p:pic>
        <p:nvPicPr>
          <p:cNvPr id="2" name="Picture 1">
            <a:extLst>
              <a:ext uri="{FF2B5EF4-FFF2-40B4-BE49-F238E27FC236}">
                <a16:creationId xmlns:a16="http://schemas.microsoft.com/office/drawing/2014/main" id="{98D7C774-BF2E-CC4D-BF85-02ACACF240A5}"/>
              </a:ext>
            </a:extLst>
          </p:cNvPr>
          <p:cNvPicPr>
            <a:picLocks noChangeAspect="1"/>
          </p:cNvPicPr>
          <p:nvPr/>
        </p:nvPicPr>
        <p:blipFill>
          <a:blip r:embed="rId3"/>
          <a:stretch>
            <a:fillRect/>
          </a:stretch>
        </p:blipFill>
        <p:spPr>
          <a:xfrm>
            <a:off x="105196" y="602633"/>
            <a:ext cx="2470989" cy="1467150"/>
          </a:xfrm>
          <a:prstGeom prst="rect">
            <a:avLst/>
          </a:prstGeom>
        </p:spPr>
      </p:pic>
      <p:pic>
        <p:nvPicPr>
          <p:cNvPr id="3" name="Picture 2">
            <a:extLst>
              <a:ext uri="{FF2B5EF4-FFF2-40B4-BE49-F238E27FC236}">
                <a16:creationId xmlns:a16="http://schemas.microsoft.com/office/drawing/2014/main" id="{E7304A80-7961-AE46-9A97-8B282091533D}"/>
              </a:ext>
            </a:extLst>
          </p:cNvPr>
          <p:cNvPicPr>
            <a:picLocks noChangeAspect="1"/>
          </p:cNvPicPr>
          <p:nvPr/>
        </p:nvPicPr>
        <p:blipFill rotWithShape="1">
          <a:blip r:embed="rId4"/>
          <a:srcRect/>
          <a:stretch/>
        </p:blipFill>
        <p:spPr>
          <a:xfrm>
            <a:off x="105195" y="2104911"/>
            <a:ext cx="2470989" cy="1077019"/>
          </a:xfrm>
          <a:prstGeom prst="rect">
            <a:avLst/>
          </a:prstGeom>
        </p:spPr>
      </p:pic>
      <p:pic>
        <p:nvPicPr>
          <p:cNvPr id="4" name="Picture 3">
            <a:extLst>
              <a:ext uri="{FF2B5EF4-FFF2-40B4-BE49-F238E27FC236}">
                <a16:creationId xmlns:a16="http://schemas.microsoft.com/office/drawing/2014/main" id="{612791FE-02B2-E845-A5C1-033DD92A85C0}"/>
              </a:ext>
            </a:extLst>
          </p:cNvPr>
          <p:cNvPicPr>
            <a:picLocks noChangeAspect="1"/>
          </p:cNvPicPr>
          <p:nvPr/>
        </p:nvPicPr>
        <p:blipFill>
          <a:blip r:embed="rId5"/>
          <a:stretch>
            <a:fillRect/>
          </a:stretch>
        </p:blipFill>
        <p:spPr>
          <a:xfrm>
            <a:off x="2576185" y="603400"/>
            <a:ext cx="2470989" cy="3458558"/>
          </a:xfrm>
          <a:prstGeom prst="rect">
            <a:avLst/>
          </a:prstGeom>
        </p:spPr>
      </p:pic>
      <p:pic>
        <p:nvPicPr>
          <p:cNvPr id="5" name="Picture 4">
            <a:extLst>
              <a:ext uri="{FF2B5EF4-FFF2-40B4-BE49-F238E27FC236}">
                <a16:creationId xmlns:a16="http://schemas.microsoft.com/office/drawing/2014/main" id="{B25B9DC0-E698-B44B-9BD1-7DF86B3BB8C6}"/>
              </a:ext>
            </a:extLst>
          </p:cNvPr>
          <p:cNvPicPr>
            <a:picLocks noChangeAspect="1"/>
          </p:cNvPicPr>
          <p:nvPr/>
        </p:nvPicPr>
        <p:blipFill rotWithShape="1">
          <a:blip r:embed="rId6"/>
          <a:srcRect t="2737"/>
          <a:stretch/>
        </p:blipFill>
        <p:spPr>
          <a:xfrm>
            <a:off x="2576185" y="4014320"/>
            <a:ext cx="2470990" cy="896230"/>
          </a:xfrm>
          <a:prstGeom prst="rect">
            <a:avLst/>
          </a:prstGeom>
        </p:spPr>
      </p:pic>
      <p:pic>
        <p:nvPicPr>
          <p:cNvPr id="7" name="Picture 6">
            <a:extLst>
              <a:ext uri="{FF2B5EF4-FFF2-40B4-BE49-F238E27FC236}">
                <a16:creationId xmlns:a16="http://schemas.microsoft.com/office/drawing/2014/main" id="{C69F27A3-6639-C149-A1C8-2FBC23880A79}"/>
              </a:ext>
            </a:extLst>
          </p:cNvPr>
          <p:cNvPicPr>
            <a:picLocks noChangeAspect="1"/>
          </p:cNvPicPr>
          <p:nvPr/>
        </p:nvPicPr>
        <p:blipFill>
          <a:blip r:embed="rId7"/>
          <a:stretch>
            <a:fillRect/>
          </a:stretch>
        </p:blipFill>
        <p:spPr>
          <a:xfrm>
            <a:off x="5047173" y="591358"/>
            <a:ext cx="2366272" cy="2279508"/>
          </a:xfrm>
          <a:prstGeom prst="rect">
            <a:avLst/>
          </a:prstGeom>
        </p:spPr>
      </p:pic>
      <p:pic>
        <p:nvPicPr>
          <p:cNvPr id="10" name="Picture 9">
            <a:extLst>
              <a:ext uri="{FF2B5EF4-FFF2-40B4-BE49-F238E27FC236}">
                <a16:creationId xmlns:a16="http://schemas.microsoft.com/office/drawing/2014/main" id="{5665FA40-5696-9548-A234-DD32383B8FD2}"/>
              </a:ext>
            </a:extLst>
          </p:cNvPr>
          <p:cNvPicPr>
            <a:picLocks noChangeAspect="1"/>
          </p:cNvPicPr>
          <p:nvPr/>
        </p:nvPicPr>
        <p:blipFill rotWithShape="1">
          <a:blip r:embed="rId8"/>
          <a:srcRect t="2357"/>
          <a:stretch/>
        </p:blipFill>
        <p:spPr>
          <a:xfrm>
            <a:off x="5049525" y="2853640"/>
            <a:ext cx="2358273" cy="1612265"/>
          </a:xfrm>
          <a:prstGeom prst="rect">
            <a:avLst/>
          </a:prstGeom>
        </p:spPr>
      </p:pic>
    </p:spTree>
    <p:extLst>
      <p:ext uri="{BB962C8B-B14F-4D97-AF65-F5344CB8AC3E}">
        <p14:creationId xmlns:p14="http://schemas.microsoft.com/office/powerpoint/2010/main" val="29150577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669105" y="1449010"/>
            <a:ext cx="6283229" cy="2248203"/>
            <a:chOff x="609598" y="1573774"/>
            <a:chExt cx="6770540" cy="2248203"/>
          </a:xfrm>
        </p:grpSpPr>
        <p:sp>
          <p:nvSpPr>
            <p:cNvPr id="14" name="TextBox 13">
              <a:extLst>
                <a:ext uri="{FF2B5EF4-FFF2-40B4-BE49-F238E27FC236}">
                  <a16:creationId xmlns:a16="http://schemas.microsoft.com/office/drawing/2014/main" id="{89D91C47-04B8-0743-AE33-CB32FB353B50}"/>
                </a:ext>
              </a:extLst>
            </p:cNvPr>
            <p:cNvSpPr txBox="1"/>
            <p:nvPr/>
          </p:nvSpPr>
          <p:spPr>
            <a:xfrm>
              <a:off x="609598" y="1573774"/>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609598" y="2396953"/>
              <a:ext cx="6770539" cy="1323439"/>
            </a:xfrm>
            <a:prstGeom prst="rect">
              <a:avLst/>
            </a:prstGeom>
            <a:noFill/>
          </p:spPr>
          <p:txBody>
            <a:bodyPr wrap="square" rtlCol="0">
              <a:spAutoFit/>
            </a:bodyPr>
            <a:lstStyle/>
            <a:p>
              <a:pPr algn="ctr"/>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465756" y="3421867"/>
              <a:ext cx="5073526" cy="400110"/>
            </a:xfrm>
            <a:prstGeom prst="rect">
              <a:avLst/>
            </a:prstGeom>
            <a:noFill/>
          </p:spPr>
          <p:txBody>
            <a:bodyPr wrap="square" rtlCol="0">
              <a:spAutoFit/>
            </a:bodyPr>
            <a:lstStyle/>
            <a:p>
              <a:pPr algn="ctr"/>
              <a:r>
                <a:rPr lang="en-GB" sz="1000" dirty="0">
                  <a:solidFill>
                    <a:schemeClr val="bg1">
                      <a:lumMod val="50000"/>
                    </a:schemeClr>
                  </a:solidFill>
                  <a:latin typeface="Ubuntu" panose="020B0504030602030204" pitchFamily="34" charset="0"/>
                </a:rPr>
                <a:t>The effectiveness of an organization to deliver new capabilities </a:t>
              </a:r>
            </a:p>
            <a:p>
              <a:pPr algn="ctr"/>
              <a:r>
                <a:rPr lang="en-GB" sz="1000" dirty="0">
                  <a:solidFill>
                    <a:schemeClr val="bg1">
                      <a:lumMod val="50000"/>
                    </a:schemeClr>
                  </a:solidFill>
                  <a:latin typeface="Ubuntu" panose="020B0504030602030204" pitchFamily="34" charset="0"/>
                </a:rPr>
                <a:t>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641</Words>
  <Application>Microsoft Macintosh PowerPoint</Application>
  <PresentationFormat>Custom</PresentationFormat>
  <Paragraphs>90</Paragraphs>
  <Slides>78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Ubuntu</vt:lpstr>
      <vt:lpstr>Ubuntu Light</vt:lpstr>
      <vt:lpstr>Calibri</vt:lpstr>
      <vt:lpstr>Marvel</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248</cp:revision>
  <dcterms:created xsi:type="dcterms:W3CDTF">2020-03-02T18:23:14Z</dcterms:created>
  <dcterms:modified xsi:type="dcterms:W3CDTF">2021-01-03T20:59:54Z</dcterms:modified>
</cp:coreProperties>
</file>