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2" r:id="rId1"/>
    <p:sldMasterId id="2147484214" r:id="rId2"/>
  </p:sldMasterIdLst>
  <p:notesMasterIdLst>
    <p:notesMasterId r:id="rId17"/>
  </p:notesMasterIdLst>
  <p:handoutMasterIdLst>
    <p:handoutMasterId r:id="rId18"/>
  </p:handoutMasterIdLst>
  <p:sldIdLst>
    <p:sldId id="260" r:id="rId3"/>
    <p:sldId id="263" r:id="rId4"/>
    <p:sldId id="261" r:id="rId5"/>
    <p:sldId id="267" r:id="rId6"/>
    <p:sldId id="287" r:id="rId7"/>
    <p:sldId id="280" r:id="rId8"/>
    <p:sldId id="288" r:id="rId9"/>
    <p:sldId id="281" r:id="rId10"/>
    <p:sldId id="282" r:id="rId11"/>
    <p:sldId id="283" r:id="rId12"/>
    <p:sldId id="284" r:id="rId13"/>
    <p:sldId id="285" r:id="rId14"/>
    <p:sldId id="289" r:id="rId15"/>
    <p:sldId id="286" r:id="rId16"/>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5"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1FB1"/>
    <a:srgbClr val="E8E8E8"/>
    <a:srgbClr val="3366FF"/>
    <a:srgbClr val="0000FF"/>
    <a:srgbClr val="DCD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95" autoAdjust="0"/>
    <p:restoredTop sz="75783" autoAdjust="0"/>
  </p:normalViewPr>
  <p:slideViewPr>
    <p:cSldViewPr>
      <p:cViewPr varScale="1">
        <p:scale>
          <a:sx n="88" d="100"/>
          <a:sy n="88" d="100"/>
        </p:scale>
        <p:origin x="1176" y="66"/>
      </p:cViewPr>
      <p:guideLst>
        <p:guide orient="horz" pos="2160"/>
        <p:guide pos="2880"/>
      </p:guideLst>
    </p:cSldViewPr>
  </p:slideViewPr>
  <p:outlineViewPr>
    <p:cViewPr>
      <p:scale>
        <a:sx n="33" d="100"/>
        <a:sy n="33" d="100"/>
      </p:scale>
      <p:origin x="0" y="892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143" d="100"/>
          <a:sy n="143" d="100"/>
        </p:scale>
        <p:origin x="4482" y="114"/>
      </p:cViewPr>
      <p:guideLst>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3038475" cy="4614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42" y="0"/>
            <a:ext cx="3038475" cy="461484"/>
          </a:xfrm>
          <a:prstGeom prst="rect">
            <a:avLst/>
          </a:prstGeom>
        </p:spPr>
        <p:txBody>
          <a:bodyPr vert="horz" lIns="91440" tIns="45720" rIns="91440" bIns="45720" rtlCol="0"/>
          <a:lstStyle>
            <a:lvl1pPr algn="r">
              <a:defRPr sz="1200"/>
            </a:lvl1pPr>
          </a:lstStyle>
          <a:p>
            <a:fld id="{650D911C-931F-4AE9-85B1-8D54FFD59CA5}" type="datetimeFigureOut">
              <a:rPr lang="en-US" smtClean="0"/>
              <a:t>7/17/2017</a:t>
            </a:fld>
            <a:endParaRPr lang="en-US"/>
          </a:p>
        </p:txBody>
      </p:sp>
      <p:sp>
        <p:nvSpPr>
          <p:cNvPr id="4" name="Footer Placeholder 3"/>
          <p:cNvSpPr>
            <a:spLocks noGrp="1"/>
          </p:cNvSpPr>
          <p:nvPr>
            <p:ph type="ftr" sz="quarter" idx="2"/>
          </p:nvPr>
        </p:nvSpPr>
        <p:spPr>
          <a:xfrm>
            <a:off x="4" y="8760316"/>
            <a:ext cx="3038475" cy="4614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42" y="8760316"/>
            <a:ext cx="3038475" cy="461484"/>
          </a:xfrm>
          <a:prstGeom prst="rect">
            <a:avLst/>
          </a:prstGeom>
        </p:spPr>
        <p:txBody>
          <a:bodyPr vert="horz" lIns="91440" tIns="45720" rIns="91440" bIns="45720" rtlCol="0" anchor="b"/>
          <a:lstStyle>
            <a:lvl1pPr algn="r">
              <a:defRPr sz="1200"/>
            </a:lvl1pPr>
          </a:lstStyle>
          <a:p>
            <a:fld id="{B20DF8CD-3979-4A08-9C77-4D01CAE56076}" type="slidenum">
              <a:rPr lang="en-US" smtClean="0"/>
              <a:t>‹#›</a:t>
            </a:fld>
            <a:endParaRPr lang="en-US"/>
          </a:p>
        </p:txBody>
      </p:sp>
    </p:spTree>
    <p:extLst>
      <p:ext uri="{BB962C8B-B14F-4D97-AF65-F5344CB8AC3E}">
        <p14:creationId xmlns:p14="http://schemas.microsoft.com/office/powerpoint/2010/main" val="210471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3038475" cy="4614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42" y="0"/>
            <a:ext cx="3038475" cy="461484"/>
          </a:xfrm>
          <a:prstGeom prst="rect">
            <a:avLst/>
          </a:prstGeom>
        </p:spPr>
        <p:txBody>
          <a:bodyPr vert="horz" lIns="91440" tIns="45720" rIns="91440" bIns="45720" rtlCol="0"/>
          <a:lstStyle>
            <a:lvl1pPr algn="r">
              <a:defRPr sz="1200"/>
            </a:lvl1pPr>
          </a:lstStyle>
          <a:p>
            <a:fld id="{17078647-79B7-4ECD-9651-93FBD28FB7E2}" type="datetimeFigureOut">
              <a:rPr lang="en-US" smtClean="0"/>
              <a:t>7/17/2017</a:t>
            </a:fld>
            <a:endParaRPr lang="en-US"/>
          </a:p>
        </p:txBody>
      </p:sp>
      <p:sp>
        <p:nvSpPr>
          <p:cNvPr id="4" name="Slide Image Placeholder 3"/>
          <p:cNvSpPr>
            <a:spLocks noGrp="1" noRot="1" noChangeAspect="1"/>
          </p:cNvSpPr>
          <p:nvPr>
            <p:ph type="sldImg" idx="2"/>
          </p:nvPr>
        </p:nvSpPr>
        <p:spPr>
          <a:xfrm>
            <a:off x="12001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381738"/>
            <a:ext cx="5607050" cy="415020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760316"/>
            <a:ext cx="3038475" cy="4614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42" y="8760316"/>
            <a:ext cx="3038475" cy="461484"/>
          </a:xfrm>
          <a:prstGeom prst="rect">
            <a:avLst/>
          </a:prstGeom>
        </p:spPr>
        <p:txBody>
          <a:bodyPr vert="horz" lIns="91440" tIns="45720" rIns="91440" bIns="45720" rtlCol="0" anchor="b"/>
          <a:lstStyle>
            <a:lvl1pPr algn="r">
              <a:defRPr sz="1200"/>
            </a:lvl1pPr>
          </a:lstStyle>
          <a:p>
            <a:fld id="{3CBDE903-09BF-431C-99E2-B2EF71FF2986}" type="slidenum">
              <a:rPr lang="en-US" smtClean="0"/>
              <a:t>‹#›</a:t>
            </a:fld>
            <a:endParaRPr lang="en-US"/>
          </a:p>
        </p:txBody>
      </p:sp>
    </p:spTree>
    <p:extLst>
      <p:ext uri="{BB962C8B-B14F-4D97-AF65-F5344CB8AC3E}">
        <p14:creationId xmlns:p14="http://schemas.microsoft.com/office/powerpoint/2010/main" val="3497890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DE903-09BF-431C-99E2-B2EF71FF2986}" type="slidenum">
              <a:rPr lang="en-US" smtClean="0"/>
              <a:t>1</a:t>
            </a:fld>
            <a:endParaRPr lang="en-US" dirty="0"/>
          </a:p>
        </p:txBody>
      </p:sp>
    </p:spTree>
    <p:extLst>
      <p:ext uri="{BB962C8B-B14F-4D97-AF65-F5344CB8AC3E}">
        <p14:creationId xmlns:p14="http://schemas.microsoft.com/office/powerpoint/2010/main" val="299586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10</a:t>
            </a:fld>
            <a:endParaRPr lang="en-US"/>
          </a:p>
        </p:txBody>
      </p:sp>
    </p:spTree>
    <p:extLst>
      <p:ext uri="{BB962C8B-B14F-4D97-AF65-F5344CB8AC3E}">
        <p14:creationId xmlns:p14="http://schemas.microsoft.com/office/powerpoint/2010/main" val="26737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11</a:t>
            </a:fld>
            <a:endParaRPr lang="en-US"/>
          </a:p>
        </p:txBody>
      </p:sp>
    </p:spTree>
    <p:extLst>
      <p:ext uri="{BB962C8B-B14F-4D97-AF65-F5344CB8AC3E}">
        <p14:creationId xmlns:p14="http://schemas.microsoft.com/office/powerpoint/2010/main" val="117579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12</a:t>
            </a:fld>
            <a:endParaRPr lang="en-US"/>
          </a:p>
        </p:txBody>
      </p:sp>
    </p:spTree>
    <p:extLst>
      <p:ext uri="{BB962C8B-B14F-4D97-AF65-F5344CB8AC3E}">
        <p14:creationId xmlns:p14="http://schemas.microsoft.com/office/powerpoint/2010/main" val="157843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13</a:t>
            </a:fld>
            <a:endParaRPr lang="en-US"/>
          </a:p>
        </p:txBody>
      </p:sp>
    </p:spTree>
    <p:extLst>
      <p:ext uri="{BB962C8B-B14F-4D97-AF65-F5344CB8AC3E}">
        <p14:creationId xmlns:p14="http://schemas.microsoft.com/office/powerpoint/2010/main" val="2227680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14</a:t>
            </a:fld>
            <a:endParaRPr lang="en-US"/>
          </a:p>
        </p:txBody>
      </p:sp>
    </p:spTree>
    <p:extLst>
      <p:ext uri="{BB962C8B-B14F-4D97-AF65-F5344CB8AC3E}">
        <p14:creationId xmlns:p14="http://schemas.microsoft.com/office/powerpoint/2010/main" val="353156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2</a:t>
            </a:fld>
            <a:endParaRPr lang="en-US"/>
          </a:p>
        </p:txBody>
      </p:sp>
    </p:spTree>
    <p:extLst>
      <p:ext uri="{BB962C8B-B14F-4D97-AF65-F5344CB8AC3E}">
        <p14:creationId xmlns:p14="http://schemas.microsoft.com/office/powerpoint/2010/main" val="99442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3</a:t>
            </a:fld>
            <a:endParaRPr lang="en-US"/>
          </a:p>
        </p:txBody>
      </p:sp>
    </p:spTree>
    <p:extLst>
      <p:ext uri="{BB962C8B-B14F-4D97-AF65-F5344CB8AC3E}">
        <p14:creationId xmlns:p14="http://schemas.microsoft.com/office/powerpoint/2010/main" val="53661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University Lands manages  the surface and mineral interest of land for the benefit of the Permanent University Fund also known as the PUF. This land was set aside in the beginning of 1838 and appropriated for a University System in 1876. The 2.1 million acres of land is primarily in West Texas and the revenue supports UT and A&amp;M Systems</a:t>
            </a:r>
            <a:r>
              <a:rPr lang="en-US" dirty="0"/>
              <a:t>.</a:t>
            </a:r>
            <a:r>
              <a:rPr lang="en-US" dirty="0" smtClean="0"/>
              <a:t> The University of Texas System owns 67% and Texas A&amp;M System owns 33%. The PUF is currently valued at $17.4 billion with University Lands depositing  $9.4 billion, $4.9 has been deposited just since 2009. The oil and gas operations is our biggest asset and with the land(some percentage) leased, there needed to be some changes to how this land was visualized.</a:t>
            </a:r>
            <a:endParaRPr lang="en-US" dirty="0"/>
          </a:p>
        </p:txBody>
      </p:sp>
      <p:sp>
        <p:nvSpPr>
          <p:cNvPr id="4" name="Slide Number Placeholder 3"/>
          <p:cNvSpPr>
            <a:spLocks noGrp="1"/>
          </p:cNvSpPr>
          <p:nvPr>
            <p:ph type="sldNum" sz="quarter" idx="10"/>
          </p:nvPr>
        </p:nvSpPr>
        <p:spPr/>
        <p:txBody>
          <a:bodyPr/>
          <a:lstStyle/>
          <a:p>
            <a:fld id="{3CBDE903-09BF-431C-99E2-B2EF71FF2986}" type="slidenum">
              <a:rPr lang="en-US" smtClean="0"/>
              <a:t>4</a:t>
            </a:fld>
            <a:endParaRPr lang="en-US"/>
          </a:p>
        </p:txBody>
      </p:sp>
    </p:spTree>
    <p:extLst>
      <p:ext uri="{BB962C8B-B14F-4D97-AF65-F5344CB8AC3E}">
        <p14:creationId xmlns:p14="http://schemas.microsoft.com/office/powerpoint/2010/main" val="97164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Land and Regulatory departments were using </a:t>
            </a:r>
            <a:r>
              <a:rPr lang="en-US" dirty="0" err="1" smtClean="0"/>
              <a:t>ArcReader</a:t>
            </a:r>
            <a:r>
              <a:rPr lang="en-US" dirty="0" smtClean="0"/>
              <a:t> as their main mapping source. This is a very good product and it served its purpose well but with the ramping up of horizontal drilling it was getting difficult to visualize in 2D which leases a lateral was passing through. Specially where laterals passed through depth severed leased. If laterals</a:t>
            </a:r>
            <a:r>
              <a:rPr lang="en-US" baseline="0" dirty="0" smtClean="0"/>
              <a:t> are at</a:t>
            </a:r>
            <a:r>
              <a:rPr lang="en-US" dirty="0" smtClean="0"/>
              <a:t> different horizons and</a:t>
            </a:r>
            <a:r>
              <a:rPr lang="en-US" baseline="0" dirty="0" smtClean="0"/>
              <a:t> same direction, on 2D maps the overlap appeared to be a single lateral</a:t>
            </a:r>
            <a:r>
              <a:rPr lang="en-US" dirty="0" smtClean="0"/>
              <a:t>. It was clear to</a:t>
            </a:r>
            <a:r>
              <a:rPr lang="en-US" baseline="0" dirty="0" smtClean="0"/>
              <a:t> that only showing this data in 2D was no longer sufficient. </a:t>
            </a:r>
            <a:r>
              <a:rPr lang="en-US" dirty="0" smtClean="0"/>
              <a:t>They also did not have any visual markers to see where the lateral was pulling production from and would have to use the measure tool to measure out the first and last take points. A 3D solution seemed to be the best fit to help with needs of these departments.</a:t>
            </a:r>
            <a:endParaRPr lang="en-US" dirty="0"/>
          </a:p>
        </p:txBody>
      </p:sp>
      <p:sp>
        <p:nvSpPr>
          <p:cNvPr id="4" name="Slide Number Placeholder 3"/>
          <p:cNvSpPr>
            <a:spLocks noGrp="1"/>
          </p:cNvSpPr>
          <p:nvPr>
            <p:ph type="sldNum" sz="quarter" idx="10"/>
          </p:nvPr>
        </p:nvSpPr>
        <p:spPr/>
        <p:txBody>
          <a:bodyPr/>
          <a:lstStyle/>
          <a:p>
            <a:fld id="{3CBDE903-09BF-431C-99E2-B2EF71FF2986}" type="slidenum">
              <a:rPr lang="en-US" smtClean="0"/>
              <a:t>5</a:t>
            </a:fld>
            <a:endParaRPr lang="en-US"/>
          </a:p>
        </p:txBody>
      </p:sp>
    </p:spTree>
    <p:extLst>
      <p:ext uri="{BB962C8B-B14F-4D97-AF65-F5344CB8AC3E}">
        <p14:creationId xmlns:p14="http://schemas.microsoft.com/office/powerpoint/2010/main" val="1317684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tackle the problem</a:t>
            </a:r>
            <a:r>
              <a:rPr lang="en-US" baseline="0" dirty="0" smtClean="0"/>
              <a:t> of having only a 2D mapping platform, we needed to start with creating or acquiring 3D data. The datasets we needed to show in 3D were; leases, laterals and perforations at least the first and last take points. After having the new datasets we needed a way to display them and </a:t>
            </a:r>
            <a:r>
              <a:rPr lang="en-US" baseline="0" dirty="0" err="1" smtClean="0"/>
              <a:t>ArcReader</a:t>
            </a:r>
            <a:r>
              <a:rPr lang="en-US" baseline="0" dirty="0" smtClean="0"/>
              <a:t> just was not going to work.</a:t>
            </a:r>
            <a:endParaRPr lang="en-US" dirty="0"/>
          </a:p>
        </p:txBody>
      </p:sp>
      <p:sp>
        <p:nvSpPr>
          <p:cNvPr id="4" name="Slide Number Placeholder 3"/>
          <p:cNvSpPr>
            <a:spLocks noGrp="1"/>
          </p:cNvSpPr>
          <p:nvPr>
            <p:ph type="sldNum" sz="quarter" idx="10"/>
          </p:nvPr>
        </p:nvSpPr>
        <p:spPr/>
        <p:txBody>
          <a:bodyPr/>
          <a:lstStyle/>
          <a:p>
            <a:fld id="{3CBDE903-09BF-431C-99E2-B2EF71FF2986}" type="slidenum">
              <a:rPr lang="en-US" smtClean="0"/>
              <a:t>6</a:t>
            </a:fld>
            <a:endParaRPr lang="en-US"/>
          </a:p>
        </p:txBody>
      </p:sp>
    </p:spTree>
    <p:extLst>
      <p:ext uri="{BB962C8B-B14F-4D97-AF65-F5344CB8AC3E}">
        <p14:creationId xmlns:p14="http://schemas.microsoft.com/office/powerpoint/2010/main" val="3412593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7</a:t>
            </a:fld>
            <a:endParaRPr lang="en-US"/>
          </a:p>
        </p:txBody>
      </p:sp>
    </p:spTree>
    <p:extLst>
      <p:ext uri="{BB962C8B-B14F-4D97-AF65-F5344CB8AC3E}">
        <p14:creationId xmlns:p14="http://schemas.microsoft.com/office/powerpoint/2010/main" val="28948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8</a:t>
            </a:fld>
            <a:endParaRPr lang="en-US"/>
          </a:p>
        </p:txBody>
      </p:sp>
    </p:spTree>
    <p:extLst>
      <p:ext uri="{BB962C8B-B14F-4D97-AF65-F5344CB8AC3E}">
        <p14:creationId xmlns:p14="http://schemas.microsoft.com/office/powerpoint/2010/main" val="873842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BDE903-09BF-431C-99E2-B2EF71FF2986}" type="slidenum">
              <a:rPr lang="en-US" smtClean="0"/>
              <a:t>9</a:t>
            </a:fld>
            <a:endParaRPr lang="en-US"/>
          </a:p>
        </p:txBody>
      </p:sp>
    </p:spTree>
    <p:extLst>
      <p:ext uri="{BB962C8B-B14F-4D97-AF65-F5344CB8AC3E}">
        <p14:creationId xmlns:p14="http://schemas.microsoft.com/office/powerpoint/2010/main" val="2127039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4AF466F-BDA4-4F18-9C7B-FF0A9A1B0E80}" type="datetime1">
              <a:rPr lang="en-US" smtClean="0"/>
              <a:pPr/>
              <a:t>7/17/2017</a:t>
            </a:fld>
            <a:endParaRPr lang="en-US"/>
          </a:p>
        </p:txBody>
      </p:sp>
      <p:pic>
        <p:nvPicPr>
          <p:cNvPr id="1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966"/>
          <a:stretch/>
        </p:blipFill>
        <p:spPr bwMode="auto">
          <a:xfrm>
            <a:off x="275036" y="257187"/>
            <a:ext cx="8632272" cy="25717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8565" t="13196" r="8488" b="14102"/>
          <a:stretch/>
        </p:blipFill>
        <p:spPr bwMode="auto">
          <a:xfrm>
            <a:off x="4781550" y="3819525"/>
            <a:ext cx="4295775" cy="215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FB4290-6522-4139-852E-05BD9E7F0D2E}" type="datetime1">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AB955F9-81EA-47C5-8059-9E5C2B437C70}" type="datetime1">
              <a:rPr lang="en-US" smtClean="0"/>
              <a:pPr/>
              <a:t>7/17/2017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E2D2B3B-882E-40F3-A32F-6DD516915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E74C92-DA48-49C9-A5CE-2F48D882D97E}"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158498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E74C92-DA48-49C9-A5CE-2F48D882D97E}"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831167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E74C92-DA48-49C9-A5CE-2F48D882D97E}"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70439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E74C92-DA48-49C9-A5CE-2F48D882D97E}"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10086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74C92-DA48-49C9-A5CE-2F48D882D97E}" type="datetimeFigureOut">
              <a:rPr lang="en-US" smtClean="0"/>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4090814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E74C92-DA48-49C9-A5CE-2F48D882D97E}" type="datetimeFigureOut">
              <a:rPr lang="en-US" smtClean="0"/>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2747950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74C92-DA48-49C9-A5CE-2F48D882D97E}" type="datetimeFigureOut">
              <a:rPr lang="en-US" smtClean="0"/>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3584603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74C92-DA48-49C9-A5CE-2F48D882D97E}"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24297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648" y="228600"/>
            <a:ext cx="8153400" cy="990600"/>
          </a:xfrm>
        </p:spPr>
        <p:txBody>
          <a:bodyPr/>
          <a:lstStyle>
            <a:lvl1pPr>
              <a:defRPr baseline="0"/>
            </a:lvl1pPr>
          </a:lstStyle>
          <a:p>
            <a:r>
              <a:rPr kumimoji="0" lang="en-US" dirty="0" smtClean="0">
                <a:solidFill>
                  <a:schemeClr val="bg1">
                    <a:lumMod val="25000"/>
                  </a:schemeClr>
                </a:solidFill>
              </a:rPr>
              <a:t>Insert title</a:t>
            </a:r>
            <a:endParaRPr kumimoji="0" lang="en-US" dirty="0"/>
          </a:p>
        </p:txBody>
      </p:sp>
      <p:sp>
        <p:nvSpPr>
          <p:cNvPr id="4" name="Date Placeholder 3"/>
          <p:cNvSpPr>
            <a:spLocks noGrp="1"/>
          </p:cNvSpPr>
          <p:nvPr>
            <p:ph type="dt" sz="half" idx="10"/>
          </p:nvPr>
        </p:nvSpPr>
        <p:spPr/>
        <p:txBody>
          <a:bodyPr/>
          <a:lstStyle/>
          <a:p>
            <a:fld id="{1CEF607B-A47E-422C-9BEF-122CCDB7C526}" type="datetime1">
              <a:rPr lang="en-US" smtClean="0"/>
              <a:pPr/>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lvl1pPr marL="320040" indent="-320040">
              <a:buFont typeface="Wingdings" panose="05000000000000000000" pitchFamily="2" charset="2"/>
              <a:buChar char="q"/>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307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5976258"/>
            <a:ext cx="1676400"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74C92-DA48-49C9-A5CE-2F48D882D97E}"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3741633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E74C92-DA48-49C9-A5CE-2F48D882D97E}"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1721628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E74C92-DA48-49C9-A5CE-2F48D882D97E}"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E719C-E122-4CB1-B5E1-D32717BE0477}" type="slidenum">
              <a:rPr lang="en-US" smtClean="0"/>
              <a:t>‹#›</a:t>
            </a:fld>
            <a:endParaRPr lang="en-US"/>
          </a:p>
        </p:txBody>
      </p:sp>
    </p:spTree>
    <p:extLst>
      <p:ext uri="{BB962C8B-B14F-4D97-AF65-F5344CB8AC3E}">
        <p14:creationId xmlns:p14="http://schemas.microsoft.com/office/powerpoint/2010/main" val="3730193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tx2"/>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4AF466F-BDA4-4F18-9C7B-FF0A9A1B0E80}" type="datetime1">
              <a:rPr lang="en-US" smtClean="0"/>
              <a:pPr/>
              <a:t>7/17/2017</a:t>
            </a:fld>
            <a:endParaRPr lang="en-US"/>
          </a:p>
        </p:txBody>
      </p:sp>
      <p:pic>
        <p:nvPicPr>
          <p:cNvPr id="1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966"/>
          <a:stretch/>
        </p:blipFill>
        <p:spPr bwMode="auto">
          <a:xfrm>
            <a:off x="275036" y="257187"/>
            <a:ext cx="8632272" cy="25717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8565" t="13196" r="8488" b="14102"/>
          <a:stretch/>
        </p:blipFill>
        <p:spPr bwMode="auto">
          <a:xfrm>
            <a:off x="4781550" y="3819525"/>
            <a:ext cx="4295775" cy="215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77570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Sub,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1969" y="682625"/>
            <a:ext cx="8119872" cy="276999"/>
          </a:xfrm>
        </p:spPr>
        <p:txBody>
          <a:bodyPr/>
          <a:lstStyle>
            <a:lvl1pPr>
              <a:defRPr lang="en-US" sz="1800" b="1" kern="1200" spc="0" dirty="0" smtClean="0">
                <a:solidFill>
                  <a:schemeClr val="tx1"/>
                </a:solidFill>
                <a:latin typeface="+mj-lt"/>
                <a:ea typeface="+mj-ea"/>
                <a:cs typeface="Arial"/>
              </a:defRPr>
            </a:lvl1pPr>
          </a:lstStyle>
          <a:p>
            <a:r>
              <a:rPr lang="en-US" dirty="0"/>
              <a:t>Click to Edit Master Title Style</a:t>
            </a:r>
          </a:p>
        </p:txBody>
      </p:sp>
      <p:sp>
        <p:nvSpPr>
          <p:cNvPr id="8" name="Text Placeholder 7"/>
          <p:cNvSpPr>
            <a:spLocks noGrp="1"/>
          </p:cNvSpPr>
          <p:nvPr>
            <p:ph type="body" sz="quarter" idx="11" hasCustomPrompt="1"/>
          </p:nvPr>
        </p:nvSpPr>
        <p:spPr>
          <a:xfrm>
            <a:off x="511969" y="1097310"/>
            <a:ext cx="8119872" cy="184666"/>
          </a:xfrm>
        </p:spPr>
        <p:txBody>
          <a:bodyPr anchor="t" anchorCtr="0">
            <a:spAutoFit/>
          </a:bodyPr>
          <a:lstStyle>
            <a:lvl1pPr marL="0" indent="0">
              <a:spcBef>
                <a:spcPts val="0"/>
              </a:spcBef>
              <a:spcAft>
                <a:spcPts val="0"/>
              </a:spcAft>
              <a:buNone/>
              <a:defRPr sz="1200">
                <a:solidFill>
                  <a:schemeClr val="accent4">
                    <a:lumMod val="40000"/>
                    <a:lumOff val="60000"/>
                  </a:schemeClr>
                </a:solidFill>
              </a:defRPr>
            </a:lvl1pPr>
            <a:lvl2pPr marL="0" indent="0">
              <a:buNone/>
              <a:defRPr sz="1050"/>
            </a:lvl2pPr>
            <a:lvl3pPr marL="0" indent="0">
              <a:buNone/>
              <a:defRPr sz="1050"/>
            </a:lvl3pPr>
            <a:lvl4pPr marL="0" indent="0">
              <a:buNone/>
              <a:defRPr sz="1050"/>
            </a:lvl4pPr>
            <a:lvl5pPr marL="0" indent="0">
              <a:buNone/>
              <a:defRPr sz="1050"/>
            </a:lvl5pPr>
          </a:lstStyle>
          <a:p>
            <a:pPr lvl="0"/>
            <a:r>
              <a:rPr lang="en-US" dirty="0"/>
              <a:t>Click to Edit Subtitle (optional)</a:t>
            </a:r>
          </a:p>
        </p:txBody>
      </p:sp>
      <p:sp>
        <p:nvSpPr>
          <p:cNvPr id="11" name="Content Placeholder 10"/>
          <p:cNvSpPr>
            <a:spLocks noGrp="1"/>
          </p:cNvSpPr>
          <p:nvPr>
            <p:ph sz="quarter" idx="12"/>
          </p:nvPr>
        </p:nvSpPr>
        <p:spPr>
          <a:xfrm>
            <a:off x="685800" y="1828804"/>
            <a:ext cx="7776972" cy="3427413"/>
          </a:xfrm>
        </p:spPr>
        <p:txBody>
          <a:bodyPr/>
          <a:lstStyle/>
          <a:p>
            <a:pPr lvl="0"/>
            <a:r>
              <a:rPr lang="en-US"/>
              <a:t>Click to edit Master text styles</a:t>
            </a:r>
          </a:p>
          <a:p>
            <a:pPr lvl="1"/>
            <a:r>
              <a:rPr lang="en-US"/>
              <a:t>Second level</a:t>
            </a:r>
          </a:p>
          <a:p>
            <a:pPr lvl="2"/>
            <a:r>
              <a:rPr lang="en-US"/>
              <a:t>Third level</a:t>
            </a:r>
          </a:p>
        </p:txBody>
      </p:sp>
      <p:sp>
        <p:nvSpPr>
          <p:cNvPr id="5" name="Date Placeholder 3"/>
          <p:cNvSpPr>
            <a:spLocks noGrp="1"/>
          </p:cNvSpPr>
          <p:nvPr>
            <p:ph type="dt" sz="half" idx="2"/>
          </p:nvPr>
        </p:nvSpPr>
        <p:spPr>
          <a:xfrm>
            <a:off x="342900" y="6356351"/>
            <a:ext cx="1076325"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7D5DF95B-0B80-6A4D-A813-6F9D9F38EBA2}" type="datetime1">
              <a:rPr lang="en-US" smtClean="0"/>
              <a:t>7/17/2017</a:t>
            </a:fld>
            <a:endParaRPr lang="en-US"/>
          </a:p>
        </p:txBody>
      </p:sp>
      <p:sp>
        <p:nvSpPr>
          <p:cNvPr id="6" name="Footer Placeholder 4"/>
          <p:cNvSpPr>
            <a:spLocks noGrp="1"/>
          </p:cNvSpPr>
          <p:nvPr>
            <p:ph type="ftr" sz="quarter" idx="3"/>
          </p:nvPr>
        </p:nvSpPr>
        <p:spPr>
          <a:xfrm>
            <a:off x="4752975" y="6356351"/>
            <a:ext cx="3800475" cy="365125"/>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US"/>
          </a:p>
        </p:txBody>
      </p:sp>
      <p:sp>
        <p:nvSpPr>
          <p:cNvPr id="7" name="Slide Number Placeholder 5"/>
          <p:cNvSpPr>
            <a:spLocks noGrp="1"/>
          </p:cNvSpPr>
          <p:nvPr>
            <p:ph type="sldNum" sz="quarter" idx="4"/>
          </p:nvPr>
        </p:nvSpPr>
        <p:spPr>
          <a:xfrm>
            <a:off x="8634222" y="6356351"/>
            <a:ext cx="347853"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0F847EE6-F7C9-3041-A28D-502F5689C8E2}" type="slidenum">
              <a:rPr lang="en-US" smtClean="0"/>
              <a:pPr/>
              <a:t>‹#›</a:t>
            </a:fld>
            <a:endParaRPr lang="en-US"/>
          </a:p>
        </p:txBody>
      </p:sp>
    </p:spTree>
    <p:extLst>
      <p:ext uri="{BB962C8B-B14F-4D97-AF65-F5344CB8AC3E}">
        <p14:creationId xmlns:p14="http://schemas.microsoft.com/office/powerpoint/2010/main" val="147277198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2D2B3B-882E-40F3-A32F-6DD516915044}" type="slidenum">
              <a:rPr lang="en-US" smtClean="0"/>
              <a:pPr/>
              <a:t>‹#›</a:t>
            </a:fld>
            <a:endParaRPr lang="en-US"/>
          </a:p>
        </p:txBody>
      </p:sp>
      <p:sp>
        <p:nvSpPr>
          <p:cNvPr id="14" name="Footer Placeholder 13"/>
          <p:cNvSpPr>
            <a:spLocks noGrp="1"/>
          </p:cNvSpPr>
          <p:nvPr>
            <p:ph type="ftr" sz="quarter" idx="12"/>
          </p:nvPr>
        </p:nvSpPr>
        <p:spPr/>
        <p:txBody>
          <a:bodyPr/>
          <a:lstStyle/>
          <a:p>
            <a:endParaRPr lang="en-US" dirty="0"/>
          </a:p>
        </p:txBody>
      </p:sp>
      <p:pic>
        <p:nvPicPr>
          <p:cNvPr id="1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5976258"/>
            <a:ext cx="1676400"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US" dirty="0" smtClean="0"/>
              <a:t>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6EE300C-6FC5-4FC3-AF1A-075E4F50620D}" type="datetime1">
              <a:rPr lang="en-US" smtClean="0"/>
              <a:pPr/>
              <a:t>7/17/2017</a:t>
            </a:fld>
            <a:endParaRPr lang="en-US"/>
          </a:p>
        </p:txBody>
      </p:sp>
      <p:sp>
        <p:nvSpPr>
          <p:cNvPr id="10" name="Slide Number Placeholder 9"/>
          <p:cNvSpPr>
            <a:spLocks noGrp="1"/>
          </p:cNvSpPr>
          <p:nvPr>
            <p:ph type="sldNum" sz="quarter" idx="16"/>
          </p:nvPr>
        </p:nvSpPr>
        <p:spPr/>
        <p:txBody>
          <a:bodyPr rtlCol="0"/>
          <a:lstStyle/>
          <a:p>
            <a:fld id="{6E2D2B3B-882E-40F3-A32F-6DD51691504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1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5976258"/>
            <a:ext cx="1676400"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73050"/>
            <a:ext cx="8153400" cy="869950"/>
          </a:xfrm>
        </p:spPr>
        <p:txBody>
          <a:bodyPr anchor="ctr"/>
          <a:lstStyle>
            <a:lvl1pPr>
              <a:defRPr/>
            </a:lvl1pPr>
          </a:lstStyle>
          <a:p>
            <a:r>
              <a:rPr kumimoji="0" lang="en-US" dirty="0" smtClean="0"/>
              <a:t>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50D295D-4A77-4DEB-B04C-9F4282A8BC04}" type="datetime1">
              <a:rPr lang="en-US" smtClean="0"/>
              <a:pPr/>
              <a:t>7/17/2017</a:t>
            </a:fld>
            <a:endParaRPr lang="en-US"/>
          </a:p>
        </p:txBody>
      </p:sp>
      <p:sp>
        <p:nvSpPr>
          <p:cNvPr id="12" name="Slide Number Placeholder 11"/>
          <p:cNvSpPr>
            <a:spLocks noGrp="1"/>
          </p:cNvSpPr>
          <p:nvPr>
            <p:ph type="sldNum" sz="quarter" idx="16"/>
          </p:nvPr>
        </p:nvSpPr>
        <p:spPr/>
        <p:txBody>
          <a:bodyPr rtlCol="0"/>
          <a:lstStyle/>
          <a:p>
            <a:fld id="{6E2D2B3B-882E-40F3-A32F-6DD51691504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pic>
        <p:nvPicPr>
          <p:cNvPr id="1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5976258"/>
            <a:ext cx="1676400"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US" dirty="0" smtClean="0"/>
              <a:t>edit Master title style</a:t>
            </a:r>
            <a:endParaRPr kumimoji="0" lang="en-US" dirty="0"/>
          </a:p>
        </p:txBody>
      </p:sp>
      <p:sp>
        <p:nvSpPr>
          <p:cNvPr id="3" name="Date Placeholder 2"/>
          <p:cNvSpPr>
            <a:spLocks noGrp="1"/>
          </p:cNvSpPr>
          <p:nvPr>
            <p:ph type="dt" sz="half" idx="10"/>
          </p:nvPr>
        </p:nvSpPr>
        <p:spPr/>
        <p:txBody>
          <a:bodyPr/>
          <a:lstStyle/>
          <a:p>
            <a:fld id="{02B28685-4D0C-42D5-8013-B5904CD1FCBC}" type="datetime1">
              <a:rPr lang="en-US" smtClean="0"/>
              <a:pPr/>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5976258"/>
            <a:ext cx="1676400"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E2D2B3B-882E-40F3-A32F-6DD516915044}" type="slidenum">
              <a:rPr lang="en-US" smtClean="0"/>
              <a:pPr/>
              <a:t>‹#›</a:t>
            </a:fld>
            <a:endParaRPr lang="en-US"/>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5976258"/>
            <a:ext cx="1676400"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3050"/>
            <a:ext cx="8077200" cy="869950"/>
          </a:xfrm>
        </p:spPr>
        <p:txBody>
          <a:bodyPr anchor="ctr"/>
          <a:lstStyle>
            <a:lvl1pPr algn="l">
              <a:buNone/>
              <a:defRPr sz="4400" b="0"/>
            </a:lvl1pPr>
          </a:lstStyle>
          <a:p>
            <a:r>
              <a:rPr kumimoji="0" lang="en-US" dirty="0" smtClean="0"/>
              <a:t>ick to edit Master title style</a:t>
            </a:r>
            <a:endParaRPr kumimoji="0" lang="en-US" dirty="0"/>
          </a:p>
        </p:txBody>
      </p:sp>
      <p:sp>
        <p:nvSpPr>
          <p:cNvPr id="5" name="Date Placeholder 4"/>
          <p:cNvSpPr>
            <a:spLocks noGrp="1"/>
          </p:cNvSpPr>
          <p:nvPr>
            <p:ph type="dt" sz="half" idx="10"/>
          </p:nvPr>
        </p:nvSpPr>
        <p:spPr/>
        <p:txBody>
          <a:bodyPr/>
          <a:lstStyle/>
          <a:p>
            <a:fld id="{EBEE1B38-C5EB-4D66-9137-0AFE9CDEDE8F}" type="datetime1">
              <a:rPr lang="en-US" smtClean="0"/>
              <a:pPr/>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2"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7600" y="5976258"/>
            <a:ext cx="1676400" cy="95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27B613C-1AD7-49D3-885D-F654C5CDBAA6}" type="datetime1">
              <a:rPr lang="en-US" smtClean="0"/>
              <a:pPr/>
              <a:t>7/17/2017</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E2D2B3B-882E-40F3-A32F-6DD516915044}"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27B613C-1AD7-49D3-885D-F654C5CDBAA6}" type="datetime1">
              <a:rPr lang="en-US" smtClean="0"/>
              <a:pPr/>
              <a:t>7/17/2017</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hf hdr="0" ftr="0" dt="0"/>
  <p:txStyles>
    <p:titleStyle>
      <a:lvl1pPr algn="l" rtl="0" eaLnBrk="1" latinLnBrk="0" hangingPunct="1">
        <a:spcBef>
          <a:spcPct val="0"/>
        </a:spcBef>
        <a:buNone/>
        <a:defRPr kumimoji="0" sz="3800" kern="1200">
          <a:solidFill>
            <a:schemeClr val="bg1">
              <a:lumMod val="25000"/>
            </a:schemeClr>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pitchFamily="2" charset="2"/>
        <a:buChar char="q"/>
        <a:defRPr kumimoji="0" sz="2900" kern="1200">
          <a:solidFill>
            <a:schemeClr val="bg1">
              <a:lumMod val="25000"/>
            </a:schemeClr>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bg1">
              <a:lumMod val="25000"/>
            </a:schemeClr>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bg1">
              <a:lumMod val="25000"/>
            </a:schemeClr>
          </a:solidFill>
          <a:latin typeface="+mn-lt"/>
          <a:ea typeface="+mn-ea"/>
          <a:cs typeface="+mn-cs"/>
        </a:defRPr>
      </a:lvl3pPr>
      <a:lvl4pPr marL="1371600" indent="-228600" algn="l" rtl="0" eaLnBrk="1" latinLnBrk="0" hangingPunct="1">
        <a:spcBef>
          <a:spcPts val="400"/>
        </a:spcBef>
        <a:buClr>
          <a:schemeClr val="bg2">
            <a:lumMod val="50000"/>
          </a:schemeClr>
        </a:buClr>
        <a:buSzPct val="75000"/>
        <a:buFont typeface="Wingdings"/>
        <a:buChar char=""/>
        <a:defRPr kumimoji="0" sz="2000" kern="1200">
          <a:solidFill>
            <a:schemeClr val="bg1">
              <a:lumMod val="25000"/>
            </a:schemeClr>
          </a:solidFill>
          <a:latin typeface="+mn-lt"/>
          <a:ea typeface="+mn-ea"/>
          <a:cs typeface="+mn-cs"/>
        </a:defRPr>
      </a:lvl4pPr>
      <a:lvl5pPr marL="1828800" indent="-228600" algn="l" rtl="0" eaLnBrk="1" latinLnBrk="0" hangingPunct="1">
        <a:spcBef>
          <a:spcPts val="400"/>
        </a:spcBef>
        <a:buClr>
          <a:schemeClr val="tx1">
            <a:lumMod val="75000"/>
          </a:schemeClr>
        </a:buClr>
        <a:buSzPct val="65000"/>
        <a:buFont typeface="Wingdings"/>
        <a:buChar char=""/>
        <a:defRPr kumimoji="0" sz="2000" kern="1200">
          <a:solidFill>
            <a:schemeClr val="bg1">
              <a:lumMod val="25000"/>
            </a:schemeClr>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74C92-DA48-49C9-A5CE-2F48D882D97E}" type="datetimeFigureOut">
              <a:rPr lang="en-US" smtClean="0"/>
              <a:t>7/17/2017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E719C-E122-4CB1-B5E1-D32717BE0477}" type="slidenum">
              <a:rPr lang="en-US" smtClean="0"/>
              <a:t>‹#›</a:t>
            </a:fld>
            <a:endParaRPr lang="en-US"/>
          </a:p>
        </p:txBody>
      </p:sp>
    </p:spTree>
    <p:extLst>
      <p:ext uri="{BB962C8B-B14F-4D97-AF65-F5344CB8AC3E}">
        <p14:creationId xmlns:p14="http://schemas.microsoft.com/office/powerpoint/2010/main" val="784232012"/>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 id="2147484227" r:id="rId12"/>
    <p:sldLayoutId id="2147484228"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219891" y="2945453"/>
            <a:ext cx="9144000" cy="2236147"/>
          </a:xfrm>
          <a:prstGeom prst="rect">
            <a:avLst/>
          </a:prstGeom>
        </p:spPr>
        <p:txBody>
          <a:bodyPr vert="horz" anchor="ctr">
            <a:no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bg1">
                    <a:lumMod val="25000"/>
                  </a:schemeClr>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bg1">
                    <a:lumMod val="25000"/>
                  </a:schemeClr>
                </a:solidFill>
                <a:latin typeface="+mn-lt"/>
                <a:ea typeface="+mn-ea"/>
                <a:cs typeface="+mn-cs"/>
              </a:defRPr>
            </a:lvl3pPr>
            <a:lvl4pPr marL="1371600" indent="0" algn="ctr" rtl="0" eaLnBrk="1" latinLnBrk="0" hangingPunct="1">
              <a:spcBef>
                <a:spcPts val="400"/>
              </a:spcBef>
              <a:buClr>
                <a:schemeClr val="bg2">
                  <a:lumMod val="50000"/>
                </a:schemeClr>
              </a:buClr>
              <a:buSzPct val="75000"/>
              <a:buFont typeface="Wingdings"/>
              <a:buNone/>
              <a:defRPr kumimoji="0" sz="2000" kern="1200">
                <a:solidFill>
                  <a:schemeClr val="bg1">
                    <a:lumMod val="25000"/>
                  </a:schemeClr>
                </a:solidFill>
                <a:latin typeface="+mn-lt"/>
                <a:ea typeface="+mn-ea"/>
                <a:cs typeface="+mn-cs"/>
              </a:defRPr>
            </a:lvl4pPr>
            <a:lvl5pPr marL="1828800" indent="0" algn="ctr" rtl="0" eaLnBrk="1" latinLnBrk="0" hangingPunct="1">
              <a:spcBef>
                <a:spcPts val="400"/>
              </a:spcBef>
              <a:buClr>
                <a:schemeClr val="tx1">
                  <a:lumMod val="75000"/>
                </a:schemeClr>
              </a:buClr>
              <a:buSzPct val="65000"/>
              <a:buFont typeface="Wingdings"/>
              <a:buNone/>
              <a:defRPr kumimoji="0" sz="2000" kern="1200">
                <a:solidFill>
                  <a:schemeClr val="bg1">
                    <a:lumMod val="25000"/>
                  </a:schemeClr>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endParaRPr lang="en-US" sz="5400" dirty="0">
              <a:solidFill>
                <a:schemeClr val="tx1">
                  <a:lumMod val="25000"/>
                </a:schemeClr>
              </a:solidFill>
              <a:latin typeface="+mj-lt"/>
              <a:cs typeface="David" pitchFamily="34" charset="-79"/>
            </a:endParaRPr>
          </a:p>
        </p:txBody>
      </p:sp>
      <p:sp>
        <p:nvSpPr>
          <p:cNvPr id="6" name="Subtitle 2"/>
          <p:cNvSpPr txBox="1">
            <a:spLocks/>
          </p:cNvSpPr>
          <p:nvPr/>
        </p:nvSpPr>
        <p:spPr>
          <a:xfrm>
            <a:off x="188085" y="2945452"/>
            <a:ext cx="9336915" cy="2236147"/>
          </a:xfrm>
          <a:prstGeom prst="rect">
            <a:avLst/>
          </a:prstGeom>
        </p:spPr>
        <p:txBody>
          <a:bodyPr vert="horz" anchor="ctr">
            <a:no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bg1">
                    <a:lumMod val="25000"/>
                  </a:schemeClr>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bg1">
                    <a:lumMod val="25000"/>
                  </a:schemeClr>
                </a:solidFill>
                <a:latin typeface="+mn-lt"/>
                <a:ea typeface="+mn-ea"/>
                <a:cs typeface="+mn-cs"/>
              </a:defRPr>
            </a:lvl3pPr>
            <a:lvl4pPr marL="1371600" indent="0" algn="ctr" rtl="0" eaLnBrk="1" latinLnBrk="0" hangingPunct="1">
              <a:spcBef>
                <a:spcPts val="400"/>
              </a:spcBef>
              <a:buClr>
                <a:schemeClr val="bg2">
                  <a:lumMod val="50000"/>
                </a:schemeClr>
              </a:buClr>
              <a:buSzPct val="75000"/>
              <a:buFont typeface="Wingdings"/>
              <a:buNone/>
              <a:defRPr kumimoji="0" sz="2000" kern="1200">
                <a:solidFill>
                  <a:schemeClr val="bg1">
                    <a:lumMod val="25000"/>
                  </a:schemeClr>
                </a:solidFill>
                <a:latin typeface="+mn-lt"/>
                <a:ea typeface="+mn-ea"/>
                <a:cs typeface="+mn-cs"/>
              </a:defRPr>
            </a:lvl4pPr>
            <a:lvl5pPr marL="1828800" indent="0" algn="ctr" rtl="0" eaLnBrk="1" latinLnBrk="0" hangingPunct="1">
              <a:spcBef>
                <a:spcPts val="400"/>
              </a:spcBef>
              <a:buClr>
                <a:schemeClr val="tx1">
                  <a:lumMod val="75000"/>
                </a:schemeClr>
              </a:buClr>
              <a:buSzPct val="65000"/>
              <a:buFont typeface="Wingdings"/>
              <a:buNone/>
              <a:defRPr kumimoji="0" sz="2000" kern="1200">
                <a:solidFill>
                  <a:schemeClr val="bg1">
                    <a:lumMod val="25000"/>
                  </a:schemeClr>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4800" b="1" dirty="0" smtClean="0">
                <a:solidFill>
                  <a:schemeClr val="tx1">
                    <a:lumMod val="25000"/>
                  </a:schemeClr>
                </a:solidFill>
                <a:latin typeface="+mj-lt"/>
                <a:cs typeface="Microsoft Tai Le" pitchFamily="34" charset="0"/>
              </a:rPr>
              <a:t>3D Oil and Gas Data in</a:t>
            </a:r>
          </a:p>
          <a:p>
            <a:r>
              <a:rPr lang="en-US" sz="4800" b="1" dirty="0" smtClean="0">
                <a:solidFill>
                  <a:schemeClr val="tx1">
                    <a:lumMod val="25000"/>
                  </a:schemeClr>
                </a:solidFill>
                <a:latin typeface="+mj-lt"/>
                <a:cs typeface="Microsoft Tai Le" pitchFamily="34" charset="0"/>
              </a:rPr>
              <a:t>ArcGIS Pro</a:t>
            </a:r>
          </a:p>
          <a:p>
            <a:endParaRPr lang="en-US" sz="4800" b="1" dirty="0">
              <a:solidFill>
                <a:schemeClr val="tx1">
                  <a:lumMod val="25000"/>
                </a:schemeClr>
              </a:solidFill>
              <a:latin typeface="+mj-lt"/>
              <a:cs typeface="Microsoft Tai Le" pitchFamily="34" charset="0"/>
            </a:endParaRPr>
          </a:p>
        </p:txBody>
      </p:sp>
      <p:sp>
        <p:nvSpPr>
          <p:cNvPr id="4" name="Rectangle 3"/>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000" dirty="0" smtClean="0"/>
              <a:t>7/11/17</a:t>
            </a:r>
            <a:endParaRPr kumimoji="0" lang="en-US" sz="2000" dirty="0"/>
          </a:p>
        </p:txBody>
      </p:sp>
      <p:sp>
        <p:nvSpPr>
          <p:cNvPr id="5" name="Subtitle 1"/>
          <p:cNvSpPr>
            <a:spLocks noGrp="1"/>
          </p:cNvSpPr>
          <p:nvPr>
            <p:ph type="subTitle" idx="1"/>
          </p:nvPr>
        </p:nvSpPr>
        <p:spPr/>
        <p:txBody>
          <a:bodyPr>
            <a:noAutofit/>
          </a:bodyPr>
          <a:lstStyle/>
          <a:p>
            <a:pPr>
              <a:spcBef>
                <a:spcPts val="200"/>
              </a:spcBef>
            </a:pPr>
            <a:r>
              <a:rPr lang="en-US" sz="2400" dirty="0" smtClean="0"/>
              <a:t>ESRI UC 2017</a:t>
            </a:r>
            <a:endParaRPr lang="en-US" sz="2400" dirty="0"/>
          </a:p>
        </p:txBody>
      </p:sp>
    </p:spTree>
    <p:extLst>
      <p:ext uri="{BB962C8B-B14F-4D97-AF65-F5344CB8AC3E}">
        <p14:creationId xmlns:p14="http://schemas.microsoft.com/office/powerpoint/2010/main" val="3340649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ArcGIS Pro - 3D Integration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10</a:t>
            </a:fld>
            <a:endParaRPr lang="en-US"/>
          </a:p>
        </p:txBody>
      </p:sp>
      <p:sp>
        <p:nvSpPr>
          <p:cNvPr id="4" name="Content Placeholder 3"/>
          <p:cNvSpPr>
            <a:spLocks noGrp="1"/>
          </p:cNvSpPr>
          <p:nvPr>
            <p:ph sz="quarter" idx="1"/>
          </p:nvPr>
        </p:nvSpPr>
        <p:spPr/>
        <p:txBody>
          <a:bodyPr/>
          <a:lstStyle/>
          <a:p>
            <a:r>
              <a:rPr lang="en-US" dirty="0" smtClean="0"/>
              <a:t>Visual Nightmare</a:t>
            </a:r>
          </a:p>
          <a:p>
            <a:pPr lvl="1"/>
            <a:r>
              <a:rPr lang="en-US" dirty="0" smtClean="0"/>
              <a:t>Not useful in this form</a:t>
            </a:r>
            <a:endParaRPr lang="en-US" dirty="0"/>
          </a:p>
        </p:txBody>
      </p:sp>
      <p:pic>
        <p:nvPicPr>
          <p:cNvPr id="5" name="Picture 4"/>
          <p:cNvPicPr>
            <a:picLocks noChangeAspect="1"/>
          </p:cNvPicPr>
          <p:nvPr/>
        </p:nvPicPr>
        <p:blipFill>
          <a:blip r:embed="rId3"/>
          <a:stretch>
            <a:fillRect/>
          </a:stretch>
        </p:blipFill>
        <p:spPr>
          <a:xfrm>
            <a:off x="990600" y="2514600"/>
            <a:ext cx="6644965" cy="4138247"/>
          </a:xfrm>
          <a:prstGeom prst="rect">
            <a:avLst/>
          </a:prstGeom>
        </p:spPr>
      </p:pic>
    </p:spTree>
    <p:extLst>
      <p:ext uri="{BB962C8B-B14F-4D97-AF65-F5344CB8AC3E}">
        <p14:creationId xmlns:p14="http://schemas.microsoft.com/office/powerpoint/2010/main" val="2067789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ArcGIS Pro - AOI</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11</a:t>
            </a:fld>
            <a:endParaRPr lang="en-US"/>
          </a:p>
        </p:txBody>
      </p:sp>
      <p:sp>
        <p:nvSpPr>
          <p:cNvPr id="4" name="Content Placeholder 3"/>
          <p:cNvSpPr>
            <a:spLocks noGrp="1"/>
          </p:cNvSpPr>
          <p:nvPr>
            <p:ph sz="quarter" idx="1"/>
          </p:nvPr>
        </p:nvSpPr>
        <p:spPr/>
        <p:txBody>
          <a:bodyPr/>
          <a:lstStyle/>
          <a:p>
            <a:r>
              <a:rPr lang="en-US" dirty="0"/>
              <a:t>Area Of Interest (AOI) Tool </a:t>
            </a:r>
          </a:p>
          <a:p>
            <a:pPr lvl="1"/>
            <a:r>
              <a:rPr lang="en-US" dirty="0"/>
              <a:t>Created so that a specific area could be explored</a:t>
            </a:r>
          </a:p>
          <a:p>
            <a:pPr lvl="1"/>
            <a:r>
              <a:rPr lang="en-US" dirty="0"/>
              <a:t>Developed using </a:t>
            </a:r>
            <a:r>
              <a:rPr lang="en-US" dirty="0" smtClean="0"/>
              <a:t>python – What its doing</a:t>
            </a:r>
            <a:endParaRPr lang="en-US" dirty="0"/>
          </a:p>
          <a:p>
            <a:endParaRPr lang="en-US" dirty="0"/>
          </a:p>
        </p:txBody>
      </p:sp>
      <p:pic>
        <p:nvPicPr>
          <p:cNvPr id="5" name="Picture 4"/>
          <p:cNvPicPr>
            <a:picLocks noChangeAspect="1"/>
          </p:cNvPicPr>
          <p:nvPr/>
        </p:nvPicPr>
        <p:blipFill>
          <a:blip r:embed="rId3"/>
          <a:stretch>
            <a:fillRect/>
          </a:stretch>
        </p:blipFill>
        <p:spPr>
          <a:xfrm>
            <a:off x="1219200" y="3048000"/>
            <a:ext cx="5867400" cy="3652693"/>
          </a:xfrm>
          <a:prstGeom prst="rect">
            <a:avLst/>
          </a:prstGeom>
        </p:spPr>
      </p:pic>
    </p:spTree>
    <p:extLst>
      <p:ext uri="{BB962C8B-B14F-4D97-AF65-F5344CB8AC3E}">
        <p14:creationId xmlns:p14="http://schemas.microsoft.com/office/powerpoint/2010/main" val="3251995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ArcGIS Pro – AOI</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12</a:t>
            </a:fld>
            <a:endParaRPr lang="en-US"/>
          </a:p>
        </p:txBody>
      </p:sp>
      <p:sp>
        <p:nvSpPr>
          <p:cNvPr id="4" name="Content Placeholder 3"/>
          <p:cNvSpPr>
            <a:spLocks noGrp="1"/>
          </p:cNvSpPr>
          <p:nvPr>
            <p:ph sz="quarter" idx="1"/>
          </p:nvPr>
        </p:nvSpPr>
        <p:spPr/>
        <p:txBody>
          <a:bodyPr/>
          <a:lstStyle/>
          <a:p>
            <a:r>
              <a:rPr lang="en-US" dirty="0"/>
              <a:t>Result after running the AOI tool</a:t>
            </a:r>
          </a:p>
          <a:p>
            <a:pPr lvl="1"/>
            <a:r>
              <a:rPr lang="en-US" dirty="0"/>
              <a:t>Only Leases that intersect laterals are </a:t>
            </a:r>
            <a:r>
              <a:rPr lang="en-US" dirty="0" smtClean="0"/>
              <a:t>shown</a:t>
            </a:r>
          </a:p>
          <a:p>
            <a:pPr lvl="1"/>
            <a:endParaRPr lang="en-US" dirty="0"/>
          </a:p>
          <a:p>
            <a:endParaRPr lang="en-US" dirty="0"/>
          </a:p>
        </p:txBody>
      </p:sp>
      <p:pic>
        <p:nvPicPr>
          <p:cNvPr id="5" name="Picture 4"/>
          <p:cNvPicPr>
            <a:picLocks noChangeAspect="1"/>
          </p:cNvPicPr>
          <p:nvPr/>
        </p:nvPicPr>
        <p:blipFill>
          <a:blip r:embed="rId3"/>
          <a:stretch>
            <a:fillRect/>
          </a:stretch>
        </p:blipFill>
        <p:spPr>
          <a:xfrm>
            <a:off x="1066800" y="2695795"/>
            <a:ext cx="6200381" cy="3857405"/>
          </a:xfrm>
          <a:prstGeom prst="rect">
            <a:avLst/>
          </a:prstGeom>
        </p:spPr>
      </p:pic>
    </p:spTree>
    <p:extLst>
      <p:ext uri="{BB962C8B-B14F-4D97-AF65-F5344CB8AC3E}">
        <p14:creationId xmlns:p14="http://schemas.microsoft.com/office/powerpoint/2010/main" val="118874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 Ways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13</a:t>
            </a:fld>
            <a:endParaRPr lang="en-US"/>
          </a:p>
        </p:txBody>
      </p:sp>
      <p:sp>
        <p:nvSpPr>
          <p:cNvPr id="4" name="Content Placeholder 3"/>
          <p:cNvSpPr>
            <a:spLocks noGrp="1"/>
          </p:cNvSpPr>
          <p:nvPr>
            <p:ph sz="quarter" idx="1"/>
          </p:nvPr>
        </p:nvSpPr>
        <p:spPr/>
        <p:txBody>
          <a:bodyPr>
            <a:normAutofit/>
          </a:bodyPr>
          <a:lstStyle/>
          <a:p>
            <a:r>
              <a:rPr lang="en-US" dirty="0" smtClean="0"/>
              <a:t>Most challenging part was data creation</a:t>
            </a:r>
          </a:p>
          <a:p>
            <a:pPr lvl="1"/>
            <a:r>
              <a:rPr lang="en-US" dirty="0" smtClean="0"/>
              <a:t>Python and </a:t>
            </a:r>
            <a:r>
              <a:rPr lang="en-US" dirty="0" err="1" smtClean="0"/>
              <a:t>ArcPy</a:t>
            </a:r>
            <a:r>
              <a:rPr lang="en-US" dirty="0" smtClean="0"/>
              <a:t> saved hundreds of man hours</a:t>
            </a:r>
          </a:p>
          <a:p>
            <a:r>
              <a:rPr lang="en-US" dirty="0" smtClean="0"/>
              <a:t>Map optimization and display</a:t>
            </a:r>
          </a:p>
          <a:p>
            <a:pPr lvl="1"/>
            <a:r>
              <a:rPr lang="en-US" dirty="0" smtClean="0"/>
              <a:t>Map Optimization for speed of </a:t>
            </a:r>
            <a:r>
              <a:rPr lang="en-US" dirty="0" smtClean="0"/>
              <a:t>drawing</a:t>
            </a:r>
            <a:endParaRPr lang="en-US" dirty="0" smtClean="0"/>
          </a:p>
          <a:p>
            <a:r>
              <a:rPr lang="en-US" dirty="0" smtClean="0"/>
              <a:t>Platform for future development</a:t>
            </a:r>
          </a:p>
          <a:p>
            <a:pPr lvl="1"/>
            <a:r>
              <a:rPr lang="en-US" dirty="0" smtClean="0"/>
              <a:t>Add additional datasets - geologic etc.</a:t>
            </a:r>
          </a:p>
          <a:p>
            <a:pPr lvl="1"/>
            <a:r>
              <a:rPr lang="en-US" dirty="0" smtClean="0"/>
              <a:t>3D data storage</a:t>
            </a:r>
          </a:p>
          <a:p>
            <a:pPr lvl="1"/>
            <a:endParaRPr lang="en-US" dirty="0" smtClean="0"/>
          </a:p>
          <a:p>
            <a:pPr lvl="1"/>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4663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14</a:t>
            </a:fld>
            <a:endParaRPr lang="en-US"/>
          </a:p>
        </p:txBody>
      </p:sp>
      <p:sp>
        <p:nvSpPr>
          <p:cNvPr id="4" name="Content Placeholder 3"/>
          <p:cNvSpPr>
            <a:spLocks noGrp="1"/>
          </p:cNvSpPr>
          <p:nvPr>
            <p:ph sz="quarter" idx="1"/>
          </p:nvPr>
        </p:nvSpPr>
        <p:spPr/>
        <p:txBody>
          <a:bodyPr/>
          <a:lstStyle/>
          <a:p>
            <a:r>
              <a:rPr lang="en-US" dirty="0" smtClean="0"/>
              <a:t>Scripts can be downloaded from:</a:t>
            </a:r>
          </a:p>
          <a:p>
            <a:pPr lvl="1"/>
            <a:r>
              <a:rPr lang="en-US" dirty="0"/>
              <a:t>https://github.com/ULGIS/ESRIUC2017</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12350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200400"/>
          </a:xfrm>
        </p:spPr>
        <p:txBody>
          <a:bodyPr>
            <a:normAutofit/>
          </a:bodyPr>
          <a:lstStyle/>
          <a:p>
            <a:pPr marL="457200" indent="-457200">
              <a:buFont typeface="Wingdings" panose="05000000000000000000" pitchFamily="2" charset="2"/>
              <a:buChar char="q"/>
            </a:pPr>
            <a:r>
              <a:rPr lang="en-US" dirty="0" smtClean="0">
                <a:solidFill>
                  <a:schemeClr val="bg1">
                    <a:lumMod val="25000"/>
                  </a:schemeClr>
                </a:solidFill>
              </a:rPr>
              <a:t>University Lands</a:t>
            </a:r>
          </a:p>
          <a:p>
            <a:pPr marL="457200" indent="-457200">
              <a:buFont typeface="Wingdings" panose="05000000000000000000" pitchFamily="2" charset="2"/>
              <a:buChar char="q"/>
            </a:pPr>
            <a:r>
              <a:rPr lang="en-US" dirty="0" smtClean="0">
                <a:solidFill>
                  <a:schemeClr val="bg1">
                    <a:lumMod val="25000"/>
                  </a:schemeClr>
                </a:solidFill>
              </a:rPr>
              <a:t>Our Challenge</a:t>
            </a:r>
          </a:p>
          <a:p>
            <a:pPr marL="457200" indent="-457200">
              <a:buFont typeface="Wingdings" panose="05000000000000000000" pitchFamily="2" charset="2"/>
              <a:buChar char="q"/>
            </a:pPr>
            <a:r>
              <a:rPr lang="en-US" dirty="0" smtClean="0">
                <a:solidFill>
                  <a:schemeClr val="bg1">
                    <a:lumMod val="25000"/>
                  </a:schemeClr>
                </a:solidFill>
              </a:rPr>
              <a:t>3D Data</a:t>
            </a:r>
          </a:p>
          <a:p>
            <a:pPr marL="457200" indent="-457200">
              <a:buFont typeface="Wingdings" panose="05000000000000000000" pitchFamily="2" charset="2"/>
              <a:buChar char="q"/>
            </a:pPr>
            <a:r>
              <a:rPr lang="en-US" dirty="0" smtClean="0">
                <a:solidFill>
                  <a:schemeClr val="bg1">
                    <a:lumMod val="25000"/>
                  </a:schemeClr>
                </a:solidFill>
              </a:rPr>
              <a:t>ArcGIS Pro</a:t>
            </a:r>
          </a:p>
          <a:p>
            <a:pPr marL="457200" indent="-457200">
              <a:buFont typeface="Wingdings" panose="05000000000000000000" pitchFamily="2" charset="2"/>
              <a:buChar char="q"/>
            </a:pPr>
            <a:r>
              <a:rPr lang="en-US" dirty="0" smtClean="0">
                <a:solidFill>
                  <a:schemeClr val="bg1">
                    <a:lumMod val="25000"/>
                  </a:schemeClr>
                </a:solidFill>
              </a:rPr>
              <a:t>Questions</a:t>
            </a:r>
            <a:endParaRPr lang="en-US" dirty="0">
              <a:solidFill>
                <a:schemeClr val="bg1">
                  <a:lumMod val="25000"/>
                </a:schemeClr>
              </a:solidFill>
            </a:endParaRPr>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1"/>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427806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University </a:t>
            </a:r>
            <a:r>
              <a:rPr lang="en-US" sz="4000" b="1" dirty="0"/>
              <a:t>Lands</a:t>
            </a:r>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3</a:t>
            </a:fld>
            <a:endParaRPr lang="en-US" dirty="0"/>
          </a:p>
        </p:txBody>
      </p:sp>
      <p:sp>
        <p:nvSpPr>
          <p:cNvPr id="4" name="Content Placeholder 3"/>
          <p:cNvSpPr>
            <a:spLocks noGrp="1"/>
          </p:cNvSpPr>
          <p:nvPr>
            <p:ph sz="quarter" idx="1"/>
          </p:nvPr>
        </p:nvSpPr>
        <p:spPr/>
        <p:txBody>
          <a:bodyPr>
            <a:normAutofit/>
          </a:bodyPr>
          <a:lstStyle/>
          <a:p>
            <a:endParaRPr lang="en-US" dirty="0"/>
          </a:p>
          <a:p>
            <a:pPr marL="365760" lvl="1" indent="0">
              <a:buNone/>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600200"/>
            <a:ext cx="6858000" cy="4572000"/>
          </a:xfrm>
          <a:prstGeom prst="rect">
            <a:avLst/>
          </a:prstGeom>
        </p:spPr>
      </p:pic>
    </p:spTree>
    <p:extLst>
      <p:ext uri="{BB962C8B-B14F-4D97-AF65-F5344CB8AC3E}">
        <p14:creationId xmlns:p14="http://schemas.microsoft.com/office/powerpoint/2010/main" val="367381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601152"/>
            <a:ext cx="5715000" cy="4416136"/>
          </a:xfrm>
          <a:prstGeom prst="rect">
            <a:avLst/>
          </a:prstGeom>
        </p:spPr>
      </p:pic>
      <p:sp>
        <p:nvSpPr>
          <p:cNvPr id="2" name="Title 1"/>
          <p:cNvSpPr>
            <a:spLocks noGrp="1"/>
          </p:cNvSpPr>
          <p:nvPr>
            <p:ph type="title"/>
          </p:nvPr>
        </p:nvSpPr>
        <p:spPr/>
        <p:txBody>
          <a:bodyPr>
            <a:normAutofit/>
          </a:bodyPr>
          <a:lstStyle/>
          <a:p>
            <a:r>
              <a:rPr lang="en-US" sz="4000" b="1" dirty="0" smtClean="0"/>
              <a:t>University </a:t>
            </a:r>
            <a:r>
              <a:rPr lang="en-US" sz="4000" b="1" dirty="0"/>
              <a:t>Lands</a:t>
            </a:r>
            <a:endParaRPr lang="en-US" sz="3800" b="1"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4</a:t>
            </a:fld>
            <a:endParaRPr lang="en-US"/>
          </a:p>
        </p:txBody>
      </p:sp>
      <p:sp>
        <p:nvSpPr>
          <p:cNvPr id="4" name="Text Placeholder 3"/>
          <p:cNvSpPr>
            <a:spLocks noGrp="1"/>
          </p:cNvSpPr>
          <p:nvPr>
            <p:ph type="body" idx="2"/>
          </p:nvPr>
        </p:nvSpPr>
        <p:spPr>
          <a:xfrm>
            <a:off x="5943600" y="1600200"/>
            <a:ext cx="3124200" cy="4419600"/>
          </a:xfrm>
        </p:spPr>
        <p:txBody>
          <a:bodyPr>
            <a:normAutofit/>
          </a:bodyPr>
          <a:lstStyle/>
          <a:p>
            <a:pPr marL="285750" indent="-285750">
              <a:buFont typeface="Arial" panose="020B0604020202020204" pitchFamily="34" charset="0"/>
              <a:buChar char="•"/>
            </a:pPr>
            <a:r>
              <a:rPr lang="en-US" dirty="0" smtClean="0"/>
              <a:t>Land set aside beginning in 1838</a:t>
            </a:r>
            <a:endParaRPr lang="en-US" dirty="0"/>
          </a:p>
          <a:p>
            <a:pPr marL="285750" indent="-285750">
              <a:buFont typeface="Arial" panose="020B0604020202020204" pitchFamily="34" charset="0"/>
              <a:buChar char="•"/>
            </a:pPr>
            <a:r>
              <a:rPr lang="en-US" dirty="0" smtClean="0"/>
              <a:t>Appropriated Lands for University System in 1876</a:t>
            </a:r>
          </a:p>
          <a:p>
            <a:pPr marL="285750" indent="-285750">
              <a:buFont typeface="Arial" panose="020B0604020202020204" pitchFamily="34" charset="0"/>
              <a:buChar char="•"/>
            </a:pPr>
            <a:r>
              <a:rPr lang="en-US" dirty="0" smtClean="0"/>
              <a:t>2.1 </a:t>
            </a:r>
            <a:r>
              <a:rPr lang="en-US" dirty="0"/>
              <a:t>m</a:t>
            </a:r>
            <a:r>
              <a:rPr lang="en-US" dirty="0" smtClean="0"/>
              <a:t>illion acres primarily in West Texas</a:t>
            </a:r>
          </a:p>
          <a:p>
            <a:pPr marL="285750" indent="-285750">
              <a:buFont typeface="Arial" panose="020B0604020202020204" pitchFamily="34" charset="0"/>
              <a:buChar char="•"/>
            </a:pPr>
            <a:r>
              <a:rPr lang="en-US" dirty="0" smtClean="0"/>
              <a:t>Revenue Supports UT &amp; A&amp;M Systems</a:t>
            </a:r>
          </a:p>
          <a:p>
            <a:pPr marL="285750" indent="-285750">
              <a:buFont typeface="Arial" panose="020B0604020202020204" pitchFamily="34" charset="0"/>
              <a:buChar char="•"/>
            </a:pPr>
            <a:r>
              <a:rPr lang="en-US" dirty="0" smtClean="0"/>
              <a:t>Permanent University Fund (PUF) Value = $17.4 Billion</a:t>
            </a:r>
          </a:p>
          <a:p>
            <a:pPr marL="925830" lvl="1" indent="-285750">
              <a:buFont typeface="Arial" panose="020B0604020202020204" pitchFamily="34" charset="0"/>
              <a:buChar char="•"/>
            </a:pPr>
            <a:r>
              <a:rPr lang="en-US" dirty="0"/>
              <a:t>$9.4 </a:t>
            </a:r>
            <a:r>
              <a:rPr lang="en-US" dirty="0" smtClean="0"/>
              <a:t>Billion Deposited by UL</a:t>
            </a:r>
            <a:endParaRPr lang="en-US" dirty="0"/>
          </a:p>
        </p:txBody>
      </p:sp>
    </p:spTree>
    <p:extLst>
      <p:ext uri="{BB962C8B-B14F-4D97-AF65-F5344CB8AC3E}">
        <p14:creationId xmlns:p14="http://schemas.microsoft.com/office/powerpoint/2010/main" val="603490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Challenge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5</a:t>
            </a:fld>
            <a:endParaRPr lang="en-US"/>
          </a:p>
        </p:txBody>
      </p:sp>
      <p:sp>
        <p:nvSpPr>
          <p:cNvPr id="4" name="Content Placeholder 3"/>
          <p:cNvSpPr>
            <a:spLocks noGrp="1"/>
          </p:cNvSpPr>
          <p:nvPr>
            <p:ph sz="quarter" idx="1"/>
          </p:nvPr>
        </p:nvSpPr>
        <p:spPr/>
        <p:txBody>
          <a:bodyPr/>
          <a:lstStyle/>
          <a:p>
            <a:r>
              <a:rPr lang="en-US" dirty="0"/>
              <a:t>H</a:t>
            </a:r>
            <a:r>
              <a:rPr lang="en-US" dirty="0" smtClean="0"/>
              <a:t>orizontal drilling introduced a new issues</a:t>
            </a:r>
          </a:p>
          <a:p>
            <a:pPr lvl="1"/>
            <a:r>
              <a:rPr lang="en-US" dirty="0" smtClean="0"/>
              <a:t>Laterals overlap in different horizons</a:t>
            </a:r>
          </a:p>
          <a:p>
            <a:r>
              <a:rPr lang="en-US" dirty="0" smtClean="0"/>
              <a:t>Need to quickly identify production sources</a:t>
            </a:r>
          </a:p>
          <a:p>
            <a:pPr lvl="1"/>
            <a:r>
              <a:rPr lang="en-US" dirty="0" smtClean="0"/>
              <a:t>Land and Regulatory need to see info in 3D</a:t>
            </a:r>
          </a:p>
          <a:p>
            <a:r>
              <a:rPr lang="en-US" dirty="0" err="1" smtClean="0"/>
              <a:t>ArcReader</a:t>
            </a:r>
            <a:endParaRPr lang="en-US" dirty="0" smtClean="0"/>
          </a:p>
          <a:p>
            <a:pPr lvl="1"/>
            <a:r>
              <a:rPr lang="en-US" dirty="0" smtClean="0"/>
              <a:t>Can’t view 3D</a:t>
            </a:r>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595700"/>
            <a:ext cx="4114800" cy="2897865"/>
          </a:xfrm>
          <a:prstGeom prst="rect">
            <a:avLst/>
          </a:prstGeom>
        </p:spPr>
      </p:pic>
    </p:spTree>
    <p:extLst>
      <p:ext uri="{BB962C8B-B14F-4D97-AF65-F5344CB8AC3E}">
        <p14:creationId xmlns:p14="http://schemas.microsoft.com/office/powerpoint/2010/main" val="315955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Challenge - 3D Oil &amp; Gas Data</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6</a:t>
            </a:fld>
            <a:endParaRPr lang="en-US"/>
          </a:p>
        </p:txBody>
      </p:sp>
      <p:sp>
        <p:nvSpPr>
          <p:cNvPr id="4" name="Content Placeholder 3"/>
          <p:cNvSpPr>
            <a:spLocks noGrp="1"/>
          </p:cNvSpPr>
          <p:nvPr>
            <p:ph sz="quarter" idx="1"/>
          </p:nvPr>
        </p:nvSpPr>
        <p:spPr/>
        <p:txBody>
          <a:bodyPr>
            <a:normAutofit/>
          </a:bodyPr>
          <a:lstStyle/>
          <a:p>
            <a:r>
              <a:rPr lang="en-US" dirty="0"/>
              <a:t>No GIS data was in 3D</a:t>
            </a:r>
          </a:p>
          <a:p>
            <a:r>
              <a:rPr lang="en-US" dirty="0"/>
              <a:t>This meant that we needed to create or acquire the 3D datasets</a:t>
            </a:r>
          </a:p>
          <a:p>
            <a:pPr lvl="1"/>
            <a:r>
              <a:rPr lang="en-US" dirty="0"/>
              <a:t>Leases</a:t>
            </a:r>
          </a:p>
          <a:p>
            <a:pPr lvl="1"/>
            <a:r>
              <a:rPr lang="en-US" dirty="0"/>
              <a:t>Laterals</a:t>
            </a:r>
          </a:p>
          <a:p>
            <a:pPr lvl="1"/>
            <a:r>
              <a:rPr lang="en-US" dirty="0"/>
              <a:t>Perforations (first and last take points)</a:t>
            </a:r>
          </a:p>
          <a:p>
            <a:r>
              <a:rPr lang="en-US" dirty="0"/>
              <a:t>This data needed to be integrated with the current enterprise GIS system</a:t>
            </a:r>
          </a:p>
          <a:p>
            <a:endParaRPr lang="en-US" dirty="0"/>
          </a:p>
          <a:p>
            <a:endParaRPr lang="en-US" sz="2000" dirty="0"/>
          </a:p>
          <a:p>
            <a:endParaRPr lang="en-US" dirty="0"/>
          </a:p>
        </p:txBody>
      </p:sp>
    </p:spTree>
    <p:extLst>
      <p:ext uri="{BB962C8B-B14F-4D97-AF65-F5344CB8AC3E}">
        <p14:creationId xmlns:p14="http://schemas.microsoft.com/office/powerpoint/2010/main" val="308207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Oil &amp; Gas Data - Leases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7</a:t>
            </a:fld>
            <a:endParaRPr lang="en-US"/>
          </a:p>
        </p:txBody>
      </p:sp>
      <p:sp>
        <p:nvSpPr>
          <p:cNvPr id="4" name="Content Placeholder 3"/>
          <p:cNvSpPr>
            <a:spLocks noGrp="1"/>
          </p:cNvSpPr>
          <p:nvPr>
            <p:ph sz="quarter" idx="1"/>
          </p:nvPr>
        </p:nvSpPr>
        <p:spPr/>
        <p:txBody>
          <a:bodyPr/>
          <a:lstStyle/>
          <a:p>
            <a:r>
              <a:rPr lang="en-US" dirty="0" smtClean="0"/>
              <a:t>Problem</a:t>
            </a:r>
          </a:p>
          <a:p>
            <a:r>
              <a:rPr lang="en-US" sz="2400" dirty="0" smtClean="0"/>
              <a:t>Leases are stored as 2D Polygons</a:t>
            </a:r>
          </a:p>
          <a:p>
            <a:r>
              <a:rPr lang="en-US" sz="2400" dirty="0"/>
              <a:t>Leases are depth severed</a:t>
            </a:r>
          </a:p>
          <a:p>
            <a:pPr lvl="1"/>
            <a:endParaRPr lang="en-US" sz="2000" dirty="0" smtClean="0"/>
          </a:p>
          <a:p>
            <a:r>
              <a:rPr lang="en-US" dirty="0" smtClean="0"/>
              <a:t>Solution</a:t>
            </a:r>
          </a:p>
          <a:p>
            <a:r>
              <a:rPr lang="en-US" sz="2400" dirty="0" smtClean="0"/>
              <a:t>Leases </a:t>
            </a:r>
            <a:r>
              <a:rPr lang="en-US" sz="2400" dirty="0"/>
              <a:t>could be extruded based on the top and bottom depths</a:t>
            </a:r>
          </a:p>
          <a:p>
            <a:r>
              <a:rPr lang="en-US" sz="2400" dirty="0" err="1"/>
              <a:t>Multipatch</a:t>
            </a:r>
            <a:r>
              <a:rPr lang="en-US" sz="2400" dirty="0"/>
              <a:t> </a:t>
            </a:r>
            <a:r>
              <a:rPr lang="en-US" sz="2400" dirty="0" smtClean="0"/>
              <a:t>feature class of leases</a:t>
            </a:r>
          </a:p>
          <a:p>
            <a:pPr marL="0" indent="0">
              <a:buNone/>
            </a:pPr>
            <a:endParaRPr lang="en-US" sz="2000" dirty="0"/>
          </a:p>
        </p:txBody>
      </p:sp>
    </p:spTree>
    <p:extLst>
      <p:ext uri="{BB962C8B-B14F-4D97-AF65-F5344CB8AC3E}">
        <p14:creationId xmlns:p14="http://schemas.microsoft.com/office/powerpoint/2010/main" val="3357457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Oil &amp; Gas Data - Laterals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8</a:t>
            </a:fld>
            <a:endParaRPr lang="en-US"/>
          </a:p>
        </p:txBody>
      </p:sp>
      <p:sp>
        <p:nvSpPr>
          <p:cNvPr id="4" name="Content Placeholder 3"/>
          <p:cNvSpPr>
            <a:spLocks noGrp="1"/>
          </p:cNvSpPr>
          <p:nvPr>
            <p:ph sz="quarter" idx="1"/>
          </p:nvPr>
        </p:nvSpPr>
        <p:spPr/>
        <p:txBody>
          <a:bodyPr>
            <a:normAutofit fontScale="62500" lnSpcReduction="20000"/>
          </a:bodyPr>
          <a:lstStyle/>
          <a:p>
            <a:r>
              <a:rPr lang="en-US" sz="4600" dirty="0"/>
              <a:t>Problem</a:t>
            </a:r>
          </a:p>
          <a:p>
            <a:r>
              <a:rPr lang="en-US" dirty="0"/>
              <a:t>Lateral information currently stored in 2D feature class</a:t>
            </a:r>
          </a:p>
          <a:p>
            <a:r>
              <a:rPr lang="en-US" dirty="0"/>
              <a:t>There are close to 2000 laterals on University Lands</a:t>
            </a:r>
          </a:p>
          <a:p>
            <a:r>
              <a:rPr lang="en-US" dirty="0" smtClean="0"/>
              <a:t>Directional surveys are </a:t>
            </a:r>
            <a:r>
              <a:rPr lang="en-US" dirty="0"/>
              <a:t>stored in Excel and PDF format</a:t>
            </a:r>
          </a:p>
          <a:p>
            <a:r>
              <a:rPr lang="en-US" sz="4500" dirty="0"/>
              <a:t>Solution</a:t>
            </a:r>
          </a:p>
          <a:p>
            <a:r>
              <a:rPr lang="en-US" dirty="0"/>
              <a:t>Downloaded Lateral information from third party (</a:t>
            </a:r>
            <a:r>
              <a:rPr lang="en-US" dirty="0" smtClean="0"/>
              <a:t>1200 laterals)</a:t>
            </a:r>
            <a:endParaRPr lang="en-US" dirty="0"/>
          </a:p>
          <a:p>
            <a:pPr lvl="1"/>
            <a:r>
              <a:rPr lang="en-US" dirty="0"/>
              <a:t>Converted to GIS using </a:t>
            </a:r>
            <a:r>
              <a:rPr lang="en-US" dirty="0" err="1"/>
              <a:t>ArcPy</a:t>
            </a:r>
            <a:r>
              <a:rPr lang="en-US" dirty="0"/>
              <a:t> site package</a:t>
            </a:r>
          </a:p>
          <a:p>
            <a:r>
              <a:rPr lang="en-US" dirty="0"/>
              <a:t>Data Conversion</a:t>
            </a:r>
          </a:p>
          <a:p>
            <a:pPr lvl="1"/>
            <a:r>
              <a:rPr lang="en-US" dirty="0"/>
              <a:t> corrected with UL well spots</a:t>
            </a:r>
          </a:p>
          <a:p>
            <a:pPr lvl="1"/>
            <a:r>
              <a:rPr lang="en-US" dirty="0"/>
              <a:t>Added z and m value</a:t>
            </a:r>
          </a:p>
          <a:p>
            <a:pPr lvl="1"/>
            <a:r>
              <a:rPr lang="en-US" dirty="0"/>
              <a:t>m value stored the measure distance</a:t>
            </a:r>
          </a:p>
          <a:p>
            <a:r>
              <a:rPr lang="en-US" dirty="0"/>
              <a:t>This allowed for the creation of </a:t>
            </a:r>
            <a:r>
              <a:rPr lang="en-US" dirty="0" err="1"/>
              <a:t>perfs</a:t>
            </a:r>
            <a:endParaRPr lang="en-US" dirty="0"/>
          </a:p>
          <a:p>
            <a:pPr lvl="1"/>
            <a:r>
              <a:rPr lang="en-US" dirty="0"/>
              <a:t>Tool in </a:t>
            </a:r>
            <a:r>
              <a:rPr lang="en-US" dirty="0" smtClean="0"/>
              <a:t>ArcMap </a:t>
            </a:r>
            <a:r>
              <a:rPr lang="en-US" dirty="0"/>
              <a:t>but would require manual entry of each </a:t>
            </a:r>
            <a:r>
              <a:rPr lang="en-US" dirty="0" smtClean="0"/>
              <a:t>point (no batch)</a:t>
            </a:r>
            <a:endParaRPr lang="en-US" dirty="0"/>
          </a:p>
          <a:p>
            <a:pPr lvl="1"/>
            <a:r>
              <a:rPr lang="en-US" dirty="0"/>
              <a:t>Used python script to create point along line based on measure value</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1905000"/>
            <a:ext cx="3810000" cy="3630775"/>
          </a:xfrm>
          <a:prstGeom prst="rect">
            <a:avLst/>
          </a:prstGeom>
        </p:spPr>
      </p:pic>
    </p:spTree>
    <p:extLst>
      <p:ext uri="{BB962C8B-B14F-4D97-AF65-F5344CB8AC3E}">
        <p14:creationId xmlns:p14="http://schemas.microsoft.com/office/powerpoint/2010/main" val="1952593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ArcGIS Pro - 3D Integration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6E2D2B3B-882E-40F3-A32F-6DD516915044}" type="slidenum">
              <a:rPr lang="en-US" smtClean="0"/>
              <a:pPr/>
              <a:t>9</a:t>
            </a:fld>
            <a:endParaRPr lang="en-US"/>
          </a:p>
        </p:txBody>
      </p:sp>
      <p:sp>
        <p:nvSpPr>
          <p:cNvPr id="4" name="Content Placeholder 3"/>
          <p:cNvSpPr>
            <a:spLocks noGrp="1"/>
          </p:cNvSpPr>
          <p:nvPr>
            <p:ph sz="quarter" idx="1"/>
          </p:nvPr>
        </p:nvSpPr>
        <p:spPr/>
        <p:txBody>
          <a:bodyPr/>
          <a:lstStyle/>
          <a:p>
            <a:r>
              <a:rPr lang="en-US" dirty="0"/>
              <a:t>Chose ArcGIS Pro</a:t>
            </a:r>
          </a:p>
          <a:p>
            <a:pPr lvl="1"/>
            <a:r>
              <a:rPr lang="en-US" dirty="0"/>
              <a:t>Easy to switch between 2D and 3D maps</a:t>
            </a:r>
          </a:p>
          <a:p>
            <a:pPr lvl="1"/>
            <a:r>
              <a:rPr lang="en-US" dirty="0"/>
              <a:t>Easy to integrate with current GIS architecture</a:t>
            </a:r>
          </a:p>
          <a:p>
            <a:pPr lvl="1"/>
            <a:r>
              <a:rPr lang="en-US" dirty="0"/>
              <a:t>Allowed for the building of tools</a:t>
            </a:r>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1066800" y="3505200"/>
            <a:ext cx="5257800" cy="3278685"/>
          </a:xfrm>
          <a:prstGeom prst="rect">
            <a:avLst/>
          </a:prstGeom>
        </p:spPr>
      </p:pic>
    </p:spTree>
    <p:extLst>
      <p:ext uri="{BB962C8B-B14F-4D97-AF65-F5344CB8AC3E}">
        <p14:creationId xmlns:p14="http://schemas.microsoft.com/office/powerpoint/2010/main" val="1142928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2">
      <a:dk1>
        <a:srgbClr val="003767"/>
      </a:dk1>
      <a:lt1>
        <a:srgbClr val="F5F5F5"/>
      </a:lt1>
      <a:dk2>
        <a:srgbClr val="F5F5F5"/>
      </a:dk2>
      <a:lt2>
        <a:srgbClr val="F5F5F5"/>
      </a:lt2>
      <a:accent1>
        <a:srgbClr val="BF5700"/>
      </a:accent1>
      <a:accent2>
        <a:srgbClr val="500000"/>
      </a:accent2>
      <a:accent3>
        <a:srgbClr val="003767"/>
      </a:accent3>
      <a:accent4>
        <a:srgbClr val="8F8F8C"/>
      </a:accent4>
      <a:accent5>
        <a:srgbClr val="003767"/>
      </a:accent5>
      <a:accent6>
        <a:srgbClr val="8F8F8C"/>
      </a:accent6>
      <a:hlink>
        <a:srgbClr val="003767"/>
      </a:hlink>
      <a:folHlink>
        <a:srgbClr val="8F8F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23649</TotalTime>
  <Words>804</Words>
  <Application>Microsoft Office PowerPoint</Application>
  <PresentationFormat>On-screen Show (4:3)</PresentationFormat>
  <Paragraphs>116</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David</vt:lpstr>
      <vt:lpstr>Microsoft Tai Le</vt:lpstr>
      <vt:lpstr>Tw Cen MT</vt:lpstr>
      <vt:lpstr>Wingdings</vt:lpstr>
      <vt:lpstr>Wingdings 2</vt:lpstr>
      <vt:lpstr>Median</vt:lpstr>
      <vt:lpstr>Custom Design</vt:lpstr>
      <vt:lpstr>PowerPoint Presentation</vt:lpstr>
      <vt:lpstr>Agenda</vt:lpstr>
      <vt:lpstr>University Lands</vt:lpstr>
      <vt:lpstr>University Lands</vt:lpstr>
      <vt:lpstr>Our Challenge</vt:lpstr>
      <vt:lpstr>Our Challenge - 3D Oil &amp; Gas Data</vt:lpstr>
      <vt:lpstr>3D Oil &amp; Gas Data - Leases</vt:lpstr>
      <vt:lpstr>3D Oil &amp; Gas Data - Laterals</vt:lpstr>
      <vt:lpstr>ArcGIS Pro - 3D Integration</vt:lpstr>
      <vt:lpstr>ArcGIS Pro - 3D Integration</vt:lpstr>
      <vt:lpstr>ArcGIS Pro - AOI</vt:lpstr>
      <vt:lpstr>ArcGIS Pro – AOI</vt:lpstr>
      <vt:lpstr>Take A 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Lands Advisory Board Meeting</dc:title>
  <dc:creator>Ray, Alyssa</dc:creator>
  <cp:lastModifiedBy>Kennady, Ben</cp:lastModifiedBy>
  <cp:revision>547</cp:revision>
  <cp:lastPrinted>2017-06-09T03:40:30Z</cp:lastPrinted>
  <dcterms:created xsi:type="dcterms:W3CDTF">2015-12-18T21:16:56Z</dcterms:created>
  <dcterms:modified xsi:type="dcterms:W3CDTF">2017-07-17T16:25:27Z</dcterms:modified>
</cp:coreProperties>
</file>