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97" r:id="rId6"/>
    <p:sldId id="260" r:id="rId7"/>
    <p:sldId id="289" r:id="rId8"/>
    <p:sldId id="287" r:id="rId9"/>
    <p:sldId id="290" r:id="rId10"/>
    <p:sldId id="291" r:id="rId11"/>
    <p:sldId id="296" r:id="rId12"/>
    <p:sldId id="292" r:id="rId13"/>
    <p:sldId id="293"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587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405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009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132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483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712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797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376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059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351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443812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upport.com/how-to/how-to-fix-a-windows-pc-that-keeps-rebooting-12992" TargetMode="External"/><Relationship Id="rId2" Type="http://schemas.openxmlformats.org/officeDocument/2006/relationships/hyperlink" Target="https://support.hp.com/us-en/document/c00256370"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3E4A71-1A67-4A09-A6ED-F8600B15D39A}"/>
              </a:ext>
            </a:extLst>
          </p:cNvPr>
          <p:cNvSpPr>
            <a:spLocks noGrp="1"/>
          </p:cNvSpPr>
          <p:nvPr>
            <p:ph type="title"/>
          </p:nvPr>
        </p:nvSpPr>
        <p:spPr>
          <a:xfrm>
            <a:off x="6488698" y="996385"/>
            <a:ext cx="5167637" cy="1709531"/>
          </a:xfrm>
        </p:spPr>
        <p:txBody>
          <a:bodyPr vert="horz" lIns="91440" tIns="45720" rIns="91440" bIns="45720" rtlCol="0" anchor="t">
            <a:normAutofit/>
          </a:bodyPr>
          <a:lstStyle/>
          <a:p>
            <a:pPr algn="ctr"/>
            <a:r>
              <a:rPr lang="en-US" sz="5400" dirty="0"/>
              <a:t>Support Queue Case Study</a:t>
            </a:r>
          </a:p>
        </p:txBody>
      </p:sp>
      <p:sp>
        <p:nvSpPr>
          <p:cNvPr id="105" name="Rectangle 10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Hudson Fisher Associates company logo with Fashion is our Passion text underneath.">
            <a:extLst>
              <a:ext uri="{FF2B5EF4-FFF2-40B4-BE49-F238E27FC236}">
                <a16:creationId xmlns:a16="http://schemas.microsoft.com/office/drawing/2014/main" id="{67656359-DFDD-478A-B3CB-AB6981FF31BB}"/>
              </a:ext>
            </a:extLst>
          </p:cNvPr>
          <p:cNvPicPr>
            <a:picLocks noChangeAspect="1"/>
          </p:cNvPicPr>
          <p:nvPr/>
        </p:nvPicPr>
        <p:blipFill rotWithShape="1">
          <a:blip r:embed="rId2"/>
          <a:srcRect t="67" r="1" b="68"/>
          <a:stretch/>
        </p:blipFill>
        <p:spPr>
          <a:xfrm>
            <a:off x="843476" y="717953"/>
            <a:ext cx="5180885" cy="5115179"/>
          </a:xfrm>
          <a:prstGeom prst="rect">
            <a:avLst/>
          </a:prstGeom>
        </p:spPr>
      </p:pic>
      <p:grpSp>
        <p:nvGrpSpPr>
          <p:cNvPr id="109" name="Group 10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10" name="Rectangle 10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TextBox 57">
            <a:extLst>
              <a:ext uri="{FF2B5EF4-FFF2-40B4-BE49-F238E27FC236}">
                <a16:creationId xmlns:a16="http://schemas.microsoft.com/office/drawing/2014/main" id="{E6225AF1-6C99-4D88-9860-2B4DC9681D77}"/>
              </a:ext>
            </a:extLst>
          </p:cNvPr>
          <p:cNvSpPr txBox="1"/>
          <p:nvPr/>
        </p:nvSpPr>
        <p:spPr>
          <a:xfrm>
            <a:off x="7309690" y="3597262"/>
            <a:ext cx="49955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b="1" dirty="0"/>
              <a:t>Name: Reece Zunino </a:t>
            </a:r>
            <a:endParaRPr lang="en-US" sz="2400" b="1" dirty="0">
              <a:cs typeface="Calibri"/>
            </a:endParaRPr>
          </a:p>
        </p:txBody>
      </p:sp>
    </p:spTree>
    <p:extLst>
      <p:ext uri="{BB962C8B-B14F-4D97-AF65-F5344CB8AC3E}">
        <p14:creationId xmlns:p14="http://schemas.microsoft.com/office/powerpoint/2010/main" val="125296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3005</a:t>
            </a:r>
            <a:br>
              <a:rPr lang="en-US" sz="3200" dirty="0">
                <a:cs typeface="Calibri Light"/>
              </a:rPr>
            </a:br>
            <a:br>
              <a:rPr lang="en-US" sz="3200" dirty="0"/>
            </a:br>
            <a:r>
              <a:rPr lang="en-US" sz="3200" dirty="0">
                <a:solidFill>
                  <a:srgbClr val="FFFFFF"/>
                </a:solidFill>
              </a:rPr>
              <a:t>Scenario: Restart/Update Loop</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62500" lnSpcReduction="20000"/>
          </a:bodyPr>
          <a:lstStyle/>
          <a:p>
            <a:pPr marL="0" indent="0">
              <a:buNone/>
            </a:pPr>
            <a:r>
              <a:rPr lang="en-US" sz="2400" b="1" i="0" u="sng" dirty="0">
                <a:effectLst/>
                <a:latin typeface="Calibri"/>
                <a:cs typeface="Arial"/>
              </a:rPr>
              <a:t>Identify the problem:</a:t>
            </a:r>
          </a:p>
          <a:p>
            <a:pPr marL="0" indent="0">
              <a:buNone/>
            </a:pPr>
            <a:r>
              <a:rPr lang="en-US" sz="2400" b="0" i="0" dirty="0">
                <a:effectLst/>
                <a:latin typeface="Calibri"/>
              </a:rPr>
              <a:t>PC wont boot past windows update screen/install screen,</a:t>
            </a:r>
          </a:p>
          <a:p>
            <a:pPr marL="0" indent="0">
              <a:buNone/>
            </a:pPr>
            <a:br>
              <a:rPr lang="en-US" sz="2400" b="0" i="0" dirty="0">
                <a:effectLst/>
                <a:latin typeface="Calibri"/>
              </a:rPr>
            </a:br>
            <a:r>
              <a:rPr lang="en-US" sz="2400" b="1" u="sng" dirty="0">
                <a:latin typeface="Calibri"/>
                <a:cs typeface="Arial"/>
              </a:rPr>
              <a:t>Establish</a:t>
            </a:r>
            <a:r>
              <a:rPr lang="en-US" sz="2400" b="1" i="0" u="sng" dirty="0">
                <a:effectLst/>
                <a:latin typeface="Calibri"/>
                <a:cs typeface="Arial"/>
              </a:rPr>
              <a:t> a theory of probable cause</a:t>
            </a:r>
            <a:r>
              <a:rPr lang="en-US" sz="2400" b="1" u="sng" dirty="0">
                <a:latin typeface="Calibri"/>
                <a:cs typeface="Arial"/>
              </a:rPr>
              <a:t>:</a:t>
            </a:r>
          </a:p>
          <a:p>
            <a:pPr marL="0" indent="0">
              <a:buNone/>
            </a:pPr>
            <a:r>
              <a:rPr lang="en-US" sz="2400" b="0" i="0" dirty="0">
                <a:effectLst/>
                <a:latin typeface="Calibri"/>
              </a:rPr>
              <a:t>There are many things that could be causing this issue. Could be a failed update or bugged update, could also be an app causing the computer to be stuck in a boot loop. Could also be caused by a malfunctioning peripheral as well.</a:t>
            </a:r>
          </a:p>
          <a:p>
            <a:pPr marL="0" indent="0">
              <a:buNone/>
            </a:pPr>
            <a:br>
              <a:rPr lang="en-US" sz="2400" b="0" i="0" dirty="0">
                <a:effectLst/>
                <a:latin typeface="Calibri"/>
              </a:rPr>
            </a:br>
            <a:r>
              <a:rPr lang="en-US" sz="2400" b="1" u="sng" dirty="0">
                <a:latin typeface="Calibri"/>
                <a:cs typeface="Arial"/>
              </a:rPr>
              <a:t>Evaluate</a:t>
            </a:r>
            <a:r>
              <a:rPr lang="en-US" sz="2400" b="1" i="0" u="sng" dirty="0">
                <a:effectLst/>
                <a:latin typeface="Calibri"/>
                <a:cs typeface="Arial"/>
              </a:rPr>
              <a:t> the theory to determine the actual cause</a:t>
            </a:r>
            <a:r>
              <a:rPr lang="en-US" sz="2400" b="1" u="sng" dirty="0">
                <a:latin typeface="Calibri"/>
                <a:cs typeface="Arial"/>
              </a:rPr>
              <a:t>:</a:t>
            </a:r>
          </a:p>
          <a:p>
            <a:pPr marL="0" indent="0">
              <a:buNone/>
            </a:pPr>
            <a:r>
              <a:rPr lang="en-US" sz="2400" b="0" i="0" dirty="0">
                <a:effectLst/>
                <a:latin typeface="Calibri"/>
              </a:rPr>
              <a:t>For something of this nature, I would result into look into consulting the Microsoft windows knowl</a:t>
            </a:r>
            <a:r>
              <a:rPr lang="en-US" sz="2400" dirty="0">
                <a:latin typeface="Calibri"/>
              </a:rPr>
              <a:t>edge base because like most things it can always help resolve the issue more quickly for the customer and they can get back to work in a timely manner if the problem has occurred before and was documented. </a:t>
            </a:r>
          </a:p>
          <a:p>
            <a:pPr marL="0" indent="0">
              <a:buNone/>
            </a:pPr>
            <a:br>
              <a:rPr lang="en-US" sz="2400" b="0" i="0" dirty="0">
                <a:effectLst/>
                <a:latin typeface="Calibri"/>
              </a:rPr>
            </a:br>
            <a:r>
              <a:rPr lang="en-US" sz="2400" b="1" i="0" u="sng" dirty="0">
                <a:effectLst/>
                <a:latin typeface="Calibri"/>
                <a:cs typeface="Arial"/>
              </a:rPr>
              <a:t>Establish a plan of action to resolve the problem and implement the solution:</a:t>
            </a:r>
          </a:p>
          <a:p>
            <a:pPr marL="0" indent="0">
              <a:buNone/>
            </a:pPr>
            <a:r>
              <a:rPr lang="en-US" sz="2400" dirty="0">
                <a:latin typeface="Calibri"/>
                <a:cs typeface="Arial"/>
              </a:rPr>
              <a:t>I would start by trying to boot the computer into safe mode if possible, depending if I can get to the bios or not. If I can boot up the PC, I would check for any updates that are needed in the system or try and uninstall the latest update if there was one recently on the computer by checking the update history. If the problem is still persistent, I would boot back into safe mode and try to uninstall any recently installed apps to the system. At this point if the problem is still occurring, I would try and rule out if there are any malfunctioning peripherals by isolating them one by one to see if the problem is resolved. If I were to make it to this stage and the problem is still present on the computer then the computer might need to be either reverted to a stable system restore point or completely reverted to a default state. The only problem with the default state is that it is possible the user could use all data saved to the desktop if there was a corrupted file causing the issue. </a:t>
            </a:r>
            <a:endParaRPr lang="en-US" sz="2400" i="0" dirty="0">
              <a:effectLst/>
              <a:latin typeface="Calibri"/>
              <a:cs typeface="Arial"/>
            </a:endParaRPr>
          </a:p>
        </p:txBody>
      </p:sp>
    </p:spTree>
    <p:extLst>
      <p:ext uri="{BB962C8B-B14F-4D97-AF65-F5344CB8AC3E}">
        <p14:creationId xmlns:p14="http://schemas.microsoft.com/office/powerpoint/2010/main" val="236168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1099748" y="1244624"/>
            <a:ext cx="9910296" cy="1256527"/>
          </a:xfrm>
        </p:spPr>
        <p:txBody>
          <a:bodyPr vert="horz" lIns="91440" tIns="45720" rIns="91440" bIns="45720" rtlCol="0" anchor="t">
            <a:normAutofit/>
          </a:bodyPr>
          <a:lstStyle/>
          <a:p>
            <a:r>
              <a:rPr lang="en-US" sz="8000" dirty="0"/>
              <a:t>Summary</a:t>
            </a:r>
            <a:endParaRPr lang="en-US" sz="8000" kern="1200" dirty="0">
              <a:latin typeface="+mj-lt"/>
              <a:ea typeface="+mj-ea"/>
              <a:cs typeface="+mj-cs"/>
            </a:endParaRPr>
          </a:p>
        </p:txBody>
      </p:sp>
      <p:sp>
        <p:nvSpPr>
          <p:cNvPr id="21"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C98ACA8-DA97-4C5B-81FD-5334E75A6958}"/>
              </a:ext>
            </a:extLst>
          </p:cNvPr>
          <p:cNvSpPr txBox="1"/>
          <p:nvPr/>
        </p:nvSpPr>
        <p:spPr>
          <a:xfrm>
            <a:off x="1239371" y="2371165"/>
            <a:ext cx="979169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found the last tier to be the most challenging and interesting because where problems that I have never encountered before, and I learned a lot researching them. I particularly like the updated loop one because it reminded me that there is a bunch of different databases that have resolved similar issues and can always help a technician to resolve the issue in a timely manner for the user when he or she has never experienced that type of situation before.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52902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1099748" y="1244624"/>
            <a:ext cx="9910296" cy="1256527"/>
          </a:xfrm>
        </p:spPr>
        <p:txBody>
          <a:bodyPr vert="horz" lIns="91440" tIns="45720" rIns="91440" bIns="45720" rtlCol="0" anchor="t">
            <a:normAutofit/>
          </a:bodyPr>
          <a:lstStyle/>
          <a:p>
            <a:r>
              <a:rPr lang="en-US" sz="8000" dirty="0"/>
              <a:t>References</a:t>
            </a:r>
            <a:endParaRPr lang="en-US" sz="8000" kern="1200" dirty="0">
              <a:latin typeface="+mj-lt"/>
              <a:ea typeface="+mj-ea"/>
              <a:cs typeface="+mj-cs"/>
            </a:endParaRPr>
          </a:p>
        </p:txBody>
      </p:sp>
      <p:sp>
        <p:nvSpPr>
          <p:cNvPr id="21"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C98ACA8-DA97-4C5B-81FD-5334E75A6958}"/>
              </a:ext>
            </a:extLst>
          </p:cNvPr>
          <p:cNvSpPr txBox="1"/>
          <p:nvPr/>
        </p:nvSpPr>
        <p:spPr>
          <a:xfrm>
            <a:off x="1200149" y="2413019"/>
            <a:ext cx="97916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b="0" i="1" dirty="0">
                <a:solidFill>
                  <a:srgbClr val="000000"/>
                </a:solidFill>
                <a:effectLst/>
                <a:latin typeface="Calibri" panose="020F0502020204030204" pitchFamily="34" charset="0"/>
              </a:rPr>
              <a:t>HP inkjet supplies - Ink smears or streaks</a:t>
            </a:r>
            <a:r>
              <a:rPr lang="en-GB" b="0" i="0" dirty="0">
                <a:solidFill>
                  <a:srgbClr val="000000"/>
                </a:solidFill>
                <a:effectLst/>
                <a:latin typeface="Calibri" panose="020F0502020204030204" pitchFamily="34" charset="0"/>
              </a:rPr>
              <a:t>. (n.d.). </a:t>
            </a:r>
            <a:r>
              <a:rPr lang="en-GB" b="0" i="0" u="none" strike="noStrike" dirty="0">
                <a:solidFill>
                  <a:srgbClr val="000000"/>
                </a:solidFill>
                <a:effectLst/>
                <a:latin typeface="Calibri" panose="020F0502020204030204" pitchFamily="34" charset="0"/>
                <a:hlinkClick r:id="rId2"/>
              </a:rPr>
              <a:t>https://support.hp.com/us-en/document/c00256370</a:t>
            </a:r>
            <a:endParaRPr lang="en-US" b="0" i="0" u="none" strike="noStrike" dirty="0">
              <a:solidFill>
                <a:srgbClr val="000000"/>
              </a:solidFill>
              <a:effectLst/>
              <a:latin typeface="Calibri" panose="020F0502020204030204" pitchFamily="34" charset="0"/>
              <a:cs typeface="Calibri"/>
            </a:endParaRPr>
          </a:p>
          <a:p>
            <a:pPr marL="285750" indent="-285750">
              <a:buFont typeface="Arial" panose="020B0604020202020204" pitchFamily="34" charset="0"/>
              <a:buChar char="•"/>
            </a:pPr>
            <a:r>
              <a:rPr lang="en-GB" b="0" i="0" u="none" strike="noStrike" dirty="0">
                <a:solidFill>
                  <a:srgbClr val="000000"/>
                </a:solidFill>
                <a:effectLst/>
                <a:latin typeface="Calibri" panose="020F0502020204030204" pitchFamily="34" charset="0"/>
              </a:rPr>
              <a:t>Help Center -https://support.ldproducts.com/en_us/how-can-i-fix-my-laser-printer's-streaking-issue-kqDmFy8D#:~:text=Streaking%20is%20usually%20caused%20by,unit%20or%20spent%20toner%20cartridge.&amp;text=Remove%20the%20cartridge%20and%20rock,and%20run%20a%20test%20print.</a:t>
            </a:r>
          </a:p>
          <a:p>
            <a:pPr marL="285750" indent="-285750">
              <a:buFont typeface="Arial" panose="020B0604020202020204" pitchFamily="34" charset="0"/>
              <a:buChar char="•"/>
            </a:pPr>
            <a:r>
              <a:rPr lang="en-US" b="0" i="0" u="none" strike="noStrike" dirty="0">
                <a:solidFill>
                  <a:srgbClr val="000000"/>
                </a:solidFill>
                <a:effectLst/>
                <a:latin typeface="Calibri" panose="020F0502020204030204" pitchFamily="34" charset="0"/>
                <a:hlinkClick r:id="rId3"/>
              </a:rPr>
              <a:t>https://www.support.com/how-to/how-to-fix-a-windows-pc-that-keeps-rebooting-12992</a:t>
            </a:r>
            <a:endParaRPr lang="en-GB" dirty="0">
              <a:solidFill>
                <a:srgbClr val="000000"/>
              </a:solidFill>
              <a:latin typeface="Calibri" panose="020F0502020204030204" pitchFamily="34" charset="0"/>
            </a:endParaRPr>
          </a:p>
          <a:p>
            <a:pPr marL="285750" indent="-285750">
              <a:buFont typeface="Arial" panose="020B0604020202020204" pitchFamily="34" charset="0"/>
              <a:buChar char="•"/>
            </a:pPr>
            <a:r>
              <a:rPr lang="en-GB" b="0" i="0" u="none" strike="noStrike" dirty="0">
                <a:solidFill>
                  <a:srgbClr val="000000"/>
                </a:solidFill>
                <a:effectLst/>
                <a:latin typeface="Calibri" panose="020F0502020204030204" pitchFamily="34" charset="0"/>
              </a:rPr>
              <a:t>https://www.makeuseof.com/tips-fix-100-disk-usage-improve-windows-performance/#:~:text=Problematic%20sectors%20on%20your%20HDD,then%20identify%20your%20hard%20drive.&amp;text=Wait%20while%20the%20system%20scans,for%20a%20full%20disk%20repair</a:t>
            </a:r>
          </a:p>
          <a:p>
            <a:pPr marL="285750" indent="-285750">
              <a:buFont typeface="Arial" panose="020B0604020202020204" pitchFamily="34" charset="0"/>
              <a:buChar char="•"/>
            </a:pPr>
            <a:endParaRPr lang="en-GB"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80255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7" name="Oval 3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9" name="Arc 3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2644384" y="3031114"/>
            <a:ext cx="7644627" cy="1015969"/>
          </a:xfrm>
        </p:spPr>
        <p:txBody>
          <a:bodyPr vert="horz" lIns="91440" tIns="45720" rIns="91440" bIns="45720" rtlCol="0" anchor="b">
            <a:normAutofit/>
          </a:bodyPr>
          <a:lstStyle/>
          <a:p>
            <a:pPr algn="r"/>
            <a:r>
              <a:rPr lang="en-US" kern="1200" dirty="0">
                <a:solidFill>
                  <a:schemeClr val="tx1"/>
                </a:solidFill>
                <a:latin typeface="+mj-lt"/>
                <a:ea typeface="+mj-ea"/>
                <a:cs typeface="+mj-cs"/>
              </a:rPr>
              <a:t>Level 1 Tickets</a:t>
            </a:r>
          </a:p>
        </p:txBody>
      </p:sp>
    </p:spTree>
    <p:extLst>
      <p:ext uri="{BB962C8B-B14F-4D97-AF65-F5344CB8AC3E}">
        <p14:creationId xmlns:p14="http://schemas.microsoft.com/office/powerpoint/2010/main" val="395183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1001</a:t>
            </a:r>
            <a:br>
              <a:rPr lang="en-US" sz="3200" dirty="0">
                <a:cs typeface="Calibri Light"/>
              </a:rPr>
            </a:br>
            <a:br>
              <a:rPr lang="en-US" sz="3200" dirty="0"/>
            </a:br>
            <a:r>
              <a:rPr lang="en-US" sz="3200" dirty="0">
                <a:solidFill>
                  <a:srgbClr val="FFFFFF"/>
                </a:solidFill>
              </a:rPr>
              <a:t>Scenario: My Printer Ink Is Smearing!</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77500" lnSpcReduction="20000"/>
          </a:bodyPr>
          <a:lstStyle/>
          <a:p>
            <a:pPr marL="0" indent="0">
              <a:buNone/>
            </a:pPr>
            <a:r>
              <a:rPr lang="en-US" sz="2400" b="1" i="0" u="sng" dirty="0">
                <a:effectLst/>
                <a:latin typeface="Calibri"/>
                <a:cs typeface="Arial"/>
              </a:rPr>
              <a:t>Identify the problem:</a:t>
            </a:r>
          </a:p>
          <a:p>
            <a:pPr marL="0" indent="0">
              <a:buNone/>
            </a:pPr>
            <a:r>
              <a:rPr lang="en-US" sz="2400" b="0" i="0" dirty="0">
                <a:effectLst/>
                <a:latin typeface="Calibri"/>
                <a:cs typeface="Arial"/>
              </a:rPr>
              <a:t>The Printer seems to be smearing blue ink over the printed document</a:t>
            </a:r>
            <a:endParaRPr lang="en-US" sz="2400" dirty="0">
              <a:latin typeface="Calibri"/>
              <a:cs typeface="Calibri"/>
            </a:endParaRPr>
          </a:p>
          <a:p>
            <a:pPr marL="0" indent="0">
              <a:buNone/>
            </a:pPr>
            <a:r>
              <a:rPr lang="en-US" sz="2400" b="0" i="0" dirty="0">
                <a:effectLst/>
                <a:latin typeface="Calibri"/>
                <a:cs typeface="Calibri"/>
              </a:rPr>
              <a:t> </a:t>
            </a:r>
            <a:br>
              <a:rPr lang="en-US" sz="2400" b="0" i="0" dirty="0">
                <a:effectLst/>
                <a:latin typeface="Calibri"/>
              </a:rPr>
            </a:br>
            <a:r>
              <a:rPr lang="en-US" sz="2400" b="1" u="sng" dirty="0">
                <a:latin typeface="Calibri"/>
                <a:cs typeface="Arial"/>
              </a:rPr>
              <a:t>Establish</a:t>
            </a:r>
            <a:r>
              <a:rPr lang="en-US" sz="2400" b="1" i="0" u="sng" dirty="0">
                <a:effectLst/>
                <a:latin typeface="Calibri"/>
                <a:cs typeface="Arial"/>
              </a:rPr>
              <a:t> a theory of probable cause</a:t>
            </a:r>
            <a:r>
              <a:rPr lang="en-US" sz="2400" b="1" u="sng" dirty="0">
                <a:latin typeface="Calibri"/>
                <a:cs typeface="Arial"/>
              </a:rPr>
              <a:t>:</a:t>
            </a:r>
          </a:p>
          <a:p>
            <a:pPr marL="0" indent="0">
              <a:buNone/>
            </a:pPr>
            <a:r>
              <a:rPr lang="en-US" dirty="0"/>
              <a:t>The Printer may need to be ran through a head cleaning cycle, or the ink cartridge could be faulty or not seated properly.</a:t>
            </a:r>
            <a:endParaRPr lang="en-US" sz="2400" dirty="0">
              <a:latin typeface="Calibri"/>
            </a:endParaRPr>
          </a:p>
          <a:p>
            <a:pPr marL="0" indent="0">
              <a:buNone/>
            </a:pPr>
            <a:br>
              <a:rPr lang="en-US" sz="2400" b="0" i="0" dirty="0">
                <a:effectLst/>
                <a:latin typeface="Calibri"/>
              </a:rPr>
            </a:br>
            <a:r>
              <a:rPr lang="en-US" sz="2400" b="1" u="sng" dirty="0">
                <a:latin typeface="Calibri"/>
                <a:cs typeface="Arial"/>
              </a:rPr>
              <a:t>Evaluate</a:t>
            </a:r>
            <a:r>
              <a:rPr lang="en-US" sz="2400" b="1" i="0" u="sng" dirty="0">
                <a:effectLst/>
                <a:latin typeface="Calibri"/>
                <a:cs typeface="Arial"/>
              </a:rPr>
              <a:t> the theory to determine the actual cause</a:t>
            </a:r>
            <a:r>
              <a:rPr lang="en-US" sz="2400" b="1" u="sng" dirty="0">
                <a:latin typeface="Calibri"/>
                <a:cs typeface="Arial"/>
              </a:rPr>
              <a:t>:</a:t>
            </a:r>
          </a:p>
          <a:p>
            <a:pPr marL="0" indent="0">
              <a:buNone/>
            </a:pPr>
            <a:r>
              <a:rPr lang="en-US" sz="2400" dirty="0">
                <a:latin typeface="Calibri"/>
                <a:cs typeface="Arial"/>
              </a:rPr>
              <a:t>I would first check the ink cartridge to make sure that it was in good working order and if it was seated properly in the holder. If there were no issues with the ink cartridge itself, I would then run it through a cleaning cycle and alignment.</a:t>
            </a:r>
            <a:endParaRPr lang="en-US" dirty="0"/>
          </a:p>
          <a:p>
            <a:pPr marL="0" indent="0">
              <a:buNone/>
            </a:pPr>
            <a:br>
              <a:rPr lang="en-US" sz="2400" b="0" i="0" dirty="0">
                <a:effectLst/>
                <a:latin typeface="Calibri"/>
              </a:rPr>
            </a:br>
            <a:r>
              <a:rPr lang="en-US" sz="2400" b="1" i="0" u="sng" dirty="0">
                <a:effectLst/>
                <a:latin typeface="Calibri"/>
                <a:cs typeface="Arial"/>
              </a:rPr>
              <a:t>Establish a plan of action to resolve the problem and implement the solution:</a:t>
            </a:r>
          </a:p>
          <a:p>
            <a:pPr marL="0" indent="0">
              <a:buNone/>
            </a:pPr>
            <a:r>
              <a:rPr lang="en-US" sz="2400" dirty="0">
                <a:latin typeface="Calibri"/>
                <a:cs typeface="Arial"/>
              </a:rPr>
              <a:t>Check ink cartridge for proper seating and type for that printer. Run cleaning and maintenance cycle from settings menu in the printer. Follow all manufacturer steps within the maintenance process and run a head alignment from the printer settings. Print test page to make sure issue has been resolved.</a:t>
            </a:r>
            <a:endParaRPr lang="en-US" dirty="0"/>
          </a:p>
        </p:txBody>
      </p:sp>
    </p:spTree>
    <p:extLst>
      <p:ext uri="{BB962C8B-B14F-4D97-AF65-F5344CB8AC3E}">
        <p14:creationId xmlns:p14="http://schemas.microsoft.com/office/powerpoint/2010/main" val="243208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1002</a:t>
            </a:r>
            <a:br>
              <a:rPr lang="en-US" sz="3200" dirty="0">
                <a:cs typeface="Calibri Light"/>
              </a:rPr>
            </a:br>
            <a:br>
              <a:rPr lang="en-US" sz="3200" dirty="0"/>
            </a:br>
            <a:r>
              <a:rPr lang="en-US" sz="3200" dirty="0">
                <a:solidFill>
                  <a:srgbClr val="FFFFFF"/>
                </a:solidFill>
              </a:rPr>
              <a:t>Scenario: Mouse Not Working.</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70000" lnSpcReduction="20000"/>
          </a:bodyPr>
          <a:lstStyle/>
          <a:p>
            <a:pPr marL="0" indent="0">
              <a:buNone/>
            </a:pPr>
            <a:r>
              <a:rPr lang="en-US" sz="2400" b="1" i="0" u="sng" dirty="0">
                <a:effectLst/>
                <a:latin typeface="Calibri"/>
                <a:cs typeface="Arial"/>
              </a:rPr>
              <a:t>Identify the problem:</a:t>
            </a:r>
          </a:p>
          <a:p>
            <a:pPr marL="0" indent="0">
              <a:buNone/>
            </a:pPr>
            <a:r>
              <a:rPr lang="en-US" sz="2400" b="0" i="0" dirty="0">
                <a:effectLst/>
                <a:latin typeface="Calibri"/>
                <a:cs typeface="Calibri"/>
              </a:rPr>
              <a:t> The customers Computer mouse is not working and is not showing up in the device manager.</a:t>
            </a:r>
          </a:p>
          <a:p>
            <a:pPr marL="0" indent="0">
              <a:buNone/>
            </a:pPr>
            <a:br>
              <a:rPr lang="en-US" sz="2400" b="0" i="0" dirty="0">
                <a:effectLst/>
                <a:latin typeface="Calibri"/>
              </a:rPr>
            </a:br>
            <a:r>
              <a:rPr lang="en-US" sz="2400" b="1" u="sng" dirty="0">
                <a:latin typeface="Calibri"/>
                <a:cs typeface="Arial"/>
              </a:rPr>
              <a:t>Establish</a:t>
            </a:r>
            <a:r>
              <a:rPr lang="en-US" sz="2400" b="1" i="0" u="sng" dirty="0">
                <a:effectLst/>
                <a:latin typeface="Calibri"/>
                <a:cs typeface="Arial"/>
              </a:rPr>
              <a:t> a theory of probable cause</a:t>
            </a:r>
            <a:r>
              <a:rPr lang="en-US" sz="2400" b="1" u="sng" dirty="0">
                <a:latin typeface="Calibri"/>
                <a:cs typeface="Arial"/>
              </a:rPr>
              <a:t>:</a:t>
            </a:r>
          </a:p>
          <a:p>
            <a:pPr marL="0" indent="0">
              <a:buNone/>
            </a:pPr>
            <a:r>
              <a:rPr lang="en-US" sz="2400" b="0" i="0" dirty="0">
                <a:effectLst/>
                <a:latin typeface="Calibri"/>
              </a:rPr>
              <a:t>With the mouse not working and not showing up in device manager means that it was not installed properly with the appropriate driver or it is not plugged in to the USB port.</a:t>
            </a:r>
          </a:p>
          <a:p>
            <a:pPr marL="0" indent="0">
              <a:buNone/>
            </a:pPr>
            <a:br>
              <a:rPr lang="en-US" sz="2400" b="0" i="0" dirty="0">
                <a:effectLst/>
                <a:latin typeface="Calibri"/>
              </a:rPr>
            </a:br>
            <a:r>
              <a:rPr lang="en-US" sz="2400" b="1" u="sng" dirty="0">
                <a:latin typeface="Calibri"/>
                <a:cs typeface="Arial"/>
              </a:rPr>
              <a:t>Evaluate</a:t>
            </a:r>
            <a:r>
              <a:rPr lang="en-US" sz="2400" b="1" i="0" u="sng" dirty="0">
                <a:effectLst/>
                <a:latin typeface="Calibri"/>
                <a:cs typeface="Arial"/>
              </a:rPr>
              <a:t> the theory to determine the actual cause</a:t>
            </a:r>
            <a:r>
              <a:rPr lang="en-US" sz="2400" b="1" u="sng" dirty="0">
                <a:latin typeface="Calibri"/>
                <a:cs typeface="Arial"/>
              </a:rPr>
              <a:t>:</a:t>
            </a:r>
          </a:p>
          <a:p>
            <a:pPr marL="0" indent="0">
              <a:buNone/>
            </a:pPr>
            <a:r>
              <a:rPr lang="en-US" sz="2400" b="0" i="0" dirty="0">
                <a:effectLst/>
                <a:latin typeface="Calibri"/>
              </a:rPr>
              <a:t>I would check to make sure that the device is plugged in properly to the proper port for the device. </a:t>
            </a:r>
            <a:r>
              <a:rPr lang="en-US" sz="2400" dirty="0">
                <a:latin typeface="Calibri"/>
              </a:rPr>
              <a:t>Then I would make sure that all drivers for the mouse have been installed and updated to the latest version.</a:t>
            </a:r>
          </a:p>
          <a:p>
            <a:pPr marL="0" indent="0">
              <a:buNone/>
            </a:pPr>
            <a:br>
              <a:rPr lang="en-US" sz="2400" b="0" i="0" dirty="0">
                <a:effectLst/>
                <a:latin typeface="Calibri"/>
              </a:rPr>
            </a:br>
            <a:r>
              <a:rPr lang="en-US" sz="2400" b="1" i="0" u="sng" dirty="0">
                <a:effectLst/>
                <a:latin typeface="Calibri"/>
                <a:cs typeface="Arial"/>
              </a:rPr>
              <a:t>Establish a plan of action to resolve the problem and implement the solution:</a:t>
            </a:r>
          </a:p>
          <a:p>
            <a:pPr marL="0" indent="0">
              <a:buNone/>
            </a:pPr>
            <a:r>
              <a:rPr lang="en-US" sz="2400" dirty="0">
                <a:latin typeface="Calibri"/>
                <a:cs typeface="Arial"/>
              </a:rPr>
              <a:t>First check to make sure that the mouse is plugged in and properly seated into the USP port or mouse port depending on the peripheral device. Once mouse is seated into the port I would test to see if that fixed the problem, If not then I would continue trouble shooting. The next step would be to check the device manager to see if it showed up when plugging into the workstation if it did and still didn’t work, I would check to make sure that the proper driver is installed and up to date. If none of these routes resolved the issue, I would then replace the mouse because at this point it would be a faulty peripheral device and not the station. </a:t>
            </a:r>
            <a:endParaRPr lang="en-US" sz="2400" i="0" dirty="0">
              <a:effectLst/>
              <a:latin typeface="Calibri"/>
              <a:cs typeface="Arial"/>
            </a:endParaRPr>
          </a:p>
        </p:txBody>
      </p:sp>
    </p:spTree>
    <p:extLst>
      <p:ext uri="{BB962C8B-B14F-4D97-AF65-F5344CB8AC3E}">
        <p14:creationId xmlns:p14="http://schemas.microsoft.com/office/powerpoint/2010/main" val="404850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7" name="Oval 3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9" name="Arc 3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3000977" y="3894472"/>
            <a:ext cx="7644627" cy="1015969"/>
          </a:xfrm>
        </p:spPr>
        <p:txBody>
          <a:bodyPr vert="horz" lIns="91440" tIns="45720" rIns="91440" bIns="45720" rtlCol="0" anchor="b">
            <a:normAutofit/>
          </a:bodyPr>
          <a:lstStyle/>
          <a:p>
            <a:pPr algn="r"/>
            <a:r>
              <a:rPr lang="en-US" kern="1200" dirty="0">
                <a:solidFill>
                  <a:schemeClr val="tx1"/>
                </a:solidFill>
                <a:latin typeface="+mj-lt"/>
                <a:ea typeface="+mj-ea"/>
                <a:cs typeface="+mj-cs"/>
              </a:rPr>
              <a:t>Level 2 Tickets</a:t>
            </a:r>
          </a:p>
        </p:txBody>
      </p:sp>
    </p:spTree>
    <p:extLst>
      <p:ext uri="{BB962C8B-B14F-4D97-AF65-F5344CB8AC3E}">
        <p14:creationId xmlns:p14="http://schemas.microsoft.com/office/powerpoint/2010/main" val="251171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2003</a:t>
            </a:r>
            <a:br>
              <a:rPr lang="en-US" sz="3200" dirty="0">
                <a:cs typeface="Calibri Light"/>
              </a:rPr>
            </a:br>
            <a:br>
              <a:rPr lang="en-US" sz="3200" dirty="0"/>
            </a:br>
            <a:r>
              <a:rPr lang="en-US" sz="3200" dirty="0">
                <a:solidFill>
                  <a:srgbClr val="FFFFFF"/>
                </a:solidFill>
              </a:rPr>
              <a:t>Scenario: Printer leaving streaks on page</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85000" lnSpcReduction="20000"/>
          </a:bodyPr>
          <a:lstStyle/>
          <a:p>
            <a:pPr marL="0" indent="0">
              <a:buNone/>
            </a:pPr>
            <a:r>
              <a:rPr lang="en-US" sz="2400" b="1" i="0" u="sng" dirty="0">
                <a:effectLst/>
                <a:latin typeface="Calibri"/>
                <a:cs typeface="Arial"/>
              </a:rPr>
              <a:t>Identify the problem:</a:t>
            </a:r>
          </a:p>
          <a:p>
            <a:pPr marL="0" indent="0">
              <a:buNone/>
            </a:pPr>
            <a:r>
              <a:rPr lang="en-US" sz="2400" b="0" i="0" dirty="0">
                <a:effectLst/>
                <a:latin typeface="Calibri"/>
              </a:rPr>
              <a:t>The printer is leaving a vertical streak down the page every time it prints.</a:t>
            </a:r>
          </a:p>
          <a:p>
            <a:pPr marL="0" indent="0">
              <a:buNone/>
            </a:pPr>
            <a:br>
              <a:rPr lang="en-US" sz="2400" b="0" i="0" dirty="0">
                <a:effectLst/>
                <a:latin typeface="Calibri"/>
              </a:rPr>
            </a:br>
            <a:r>
              <a:rPr lang="en-US" sz="2400" b="1" u="sng" dirty="0">
                <a:latin typeface="Calibri"/>
                <a:cs typeface="Arial"/>
              </a:rPr>
              <a:t>Establish</a:t>
            </a:r>
            <a:r>
              <a:rPr lang="en-US" sz="2400" b="1" i="0" u="sng" dirty="0">
                <a:effectLst/>
                <a:latin typeface="Calibri"/>
                <a:cs typeface="Arial"/>
              </a:rPr>
              <a:t> a theory of probable cause</a:t>
            </a:r>
            <a:r>
              <a:rPr lang="en-US" sz="2400" b="1" u="sng" dirty="0">
                <a:latin typeface="Calibri"/>
                <a:cs typeface="Arial"/>
              </a:rPr>
              <a:t>:</a:t>
            </a:r>
          </a:p>
          <a:p>
            <a:pPr marL="0" indent="0">
              <a:buNone/>
            </a:pPr>
            <a:r>
              <a:rPr lang="en-US" sz="2400" b="0" i="0" dirty="0">
                <a:effectLst/>
                <a:latin typeface="Calibri"/>
              </a:rPr>
              <a:t>The drum or toner cartridge may be worn out or spent and may need to be replaced.</a:t>
            </a:r>
          </a:p>
          <a:p>
            <a:pPr marL="0" indent="0">
              <a:buNone/>
            </a:pPr>
            <a:br>
              <a:rPr lang="en-US" sz="2400" b="0" i="0" dirty="0">
                <a:effectLst/>
                <a:latin typeface="Calibri"/>
              </a:rPr>
            </a:br>
            <a:r>
              <a:rPr lang="en-US" sz="2400" b="1" u="sng" dirty="0">
                <a:latin typeface="Calibri"/>
                <a:cs typeface="Arial"/>
              </a:rPr>
              <a:t>Evaluate</a:t>
            </a:r>
            <a:r>
              <a:rPr lang="en-US" sz="2400" b="1" i="0" u="sng" dirty="0">
                <a:effectLst/>
                <a:latin typeface="Calibri"/>
                <a:cs typeface="Arial"/>
              </a:rPr>
              <a:t> the theory to determine the actual cause</a:t>
            </a:r>
            <a:r>
              <a:rPr lang="en-US" sz="2400" b="1" u="sng" dirty="0">
                <a:latin typeface="Calibri"/>
                <a:cs typeface="Arial"/>
              </a:rPr>
              <a:t>:</a:t>
            </a:r>
          </a:p>
          <a:p>
            <a:pPr marL="0" indent="0">
              <a:buNone/>
            </a:pPr>
            <a:r>
              <a:rPr lang="en-US" sz="2400" b="0" i="0" dirty="0">
                <a:effectLst/>
                <a:latin typeface="Calibri"/>
              </a:rPr>
              <a:t>I would first consult the printer's manual to make sure and see if there is a separate toner and drum in the unit and check the trouble shooting portion of the manual to see if there could be another issue with this model. </a:t>
            </a:r>
          </a:p>
          <a:p>
            <a:pPr marL="0" indent="0">
              <a:buNone/>
            </a:pPr>
            <a:br>
              <a:rPr lang="en-US" sz="2400" b="0" i="0" dirty="0">
                <a:effectLst/>
                <a:latin typeface="Calibri"/>
              </a:rPr>
            </a:br>
            <a:r>
              <a:rPr lang="en-US" sz="2400" b="1" i="0" u="sng" dirty="0">
                <a:effectLst/>
                <a:latin typeface="Calibri"/>
                <a:cs typeface="Arial"/>
              </a:rPr>
              <a:t>Establish a plan of action to resolve the problem and implement the solution:</a:t>
            </a:r>
          </a:p>
          <a:p>
            <a:pPr marL="0" indent="0">
              <a:buNone/>
            </a:pPr>
            <a:r>
              <a:rPr lang="en-US" sz="2400" i="0" dirty="0">
                <a:effectLst/>
                <a:latin typeface="Calibri"/>
                <a:cs typeface="Arial"/>
              </a:rPr>
              <a:t>First, I would check the Drum and toner, or the combined unit based off the printer's manual to see if it is worn out or spent and replace it if needed. More then  likely this will resolve the issue and will print a test page to see if the issue was resolved. </a:t>
            </a:r>
          </a:p>
        </p:txBody>
      </p:sp>
    </p:spTree>
    <p:extLst>
      <p:ext uri="{BB962C8B-B14F-4D97-AF65-F5344CB8AC3E}">
        <p14:creationId xmlns:p14="http://schemas.microsoft.com/office/powerpoint/2010/main" val="116264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2001</a:t>
            </a:r>
            <a:br>
              <a:rPr lang="en-US" sz="3200" dirty="0">
                <a:cs typeface="Calibri Light"/>
              </a:rPr>
            </a:br>
            <a:br>
              <a:rPr lang="en-US" sz="3200" dirty="0"/>
            </a:br>
            <a:r>
              <a:rPr lang="en-US" sz="3200" dirty="0">
                <a:solidFill>
                  <a:srgbClr val="FFFFFF"/>
                </a:solidFill>
              </a:rPr>
              <a:t>Scenario: Computer is slow</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77500" lnSpcReduction="20000"/>
          </a:bodyPr>
          <a:lstStyle/>
          <a:p>
            <a:pPr marL="0" indent="0">
              <a:buNone/>
            </a:pPr>
            <a:r>
              <a:rPr lang="en-US" sz="2400" b="1" i="0" u="sng" dirty="0">
                <a:effectLst/>
                <a:latin typeface="Calibri"/>
                <a:cs typeface="Arial"/>
              </a:rPr>
              <a:t>Identify the problem:</a:t>
            </a:r>
          </a:p>
          <a:p>
            <a:pPr marL="0" indent="0">
              <a:buNone/>
            </a:pPr>
            <a:r>
              <a:rPr lang="en-US" sz="2400" b="0" i="0" dirty="0">
                <a:effectLst/>
                <a:latin typeface="Calibri"/>
              </a:rPr>
              <a:t>Computer is running slow and sl</a:t>
            </a:r>
            <a:r>
              <a:rPr lang="en-US" sz="2400" dirty="0">
                <a:latin typeface="Calibri"/>
              </a:rPr>
              <a:t>uggish.</a:t>
            </a:r>
          </a:p>
          <a:p>
            <a:pPr marL="0" indent="0">
              <a:buNone/>
            </a:pPr>
            <a:br>
              <a:rPr lang="en-US" sz="2400" b="0" i="0" dirty="0">
                <a:effectLst/>
                <a:latin typeface="Calibri"/>
              </a:rPr>
            </a:br>
            <a:r>
              <a:rPr lang="en-US" sz="2400" b="1" u="sng" dirty="0">
                <a:latin typeface="Calibri"/>
                <a:cs typeface="Arial"/>
              </a:rPr>
              <a:t>Establish</a:t>
            </a:r>
            <a:r>
              <a:rPr lang="en-US" sz="2400" b="1" i="0" u="sng" dirty="0">
                <a:effectLst/>
                <a:latin typeface="Calibri"/>
                <a:cs typeface="Arial"/>
              </a:rPr>
              <a:t> a theory of probable cause</a:t>
            </a:r>
            <a:r>
              <a:rPr lang="en-US" sz="2400" b="1" u="sng" dirty="0">
                <a:latin typeface="Calibri"/>
                <a:cs typeface="Arial"/>
              </a:rPr>
              <a:t>:</a:t>
            </a:r>
          </a:p>
          <a:p>
            <a:pPr marL="0" indent="0">
              <a:buNone/>
            </a:pPr>
            <a:r>
              <a:rPr lang="en-US" sz="2400" b="0" i="0" dirty="0">
                <a:effectLst/>
                <a:latin typeface="Calibri"/>
              </a:rPr>
              <a:t>There could be to many applications running for the computer to be able to process at once.</a:t>
            </a:r>
          </a:p>
          <a:p>
            <a:pPr marL="0" indent="0">
              <a:buNone/>
            </a:pPr>
            <a:br>
              <a:rPr lang="en-US" sz="2400" b="0" i="0" dirty="0">
                <a:effectLst/>
                <a:latin typeface="Calibri"/>
              </a:rPr>
            </a:br>
            <a:r>
              <a:rPr lang="en-US" sz="2400" b="1" u="sng" dirty="0">
                <a:latin typeface="Calibri"/>
                <a:cs typeface="Arial"/>
              </a:rPr>
              <a:t>Evaluate</a:t>
            </a:r>
            <a:r>
              <a:rPr lang="en-US" sz="2400" b="1" i="0" u="sng" dirty="0">
                <a:effectLst/>
                <a:latin typeface="Calibri"/>
                <a:cs typeface="Arial"/>
              </a:rPr>
              <a:t> the theory to determine the actual cause</a:t>
            </a:r>
            <a:r>
              <a:rPr lang="en-US" sz="2400" b="1" u="sng" dirty="0">
                <a:latin typeface="Calibri"/>
                <a:cs typeface="Arial"/>
              </a:rPr>
              <a:t>:</a:t>
            </a:r>
          </a:p>
          <a:p>
            <a:pPr marL="0" indent="0">
              <a:buNone/>
            </a:pPr>
            <a:r>
              <a:rPr lang="en-US" sz="2400" b="0" i="0" dirty="0">
                <a:effectLst/>
                <a:latin typeface="Calibri"/>
              </a:rPr>
              <a:t>Based off the picture Jen has sent me it is obvious the computer is running high in CPU. I would also look at the performance graphs as well and make sure no </a:t>
            </a:r>
            <a:r>
              <a:rPr lang="en-US" sz="2400" dirty="0">
                <a:latin typeface="Calibri"/>
              </a:rPr>
              <a:t>unnecessary applications are running in the background.</a:t>
            </a:r>
          </a:p>
          <a:p>
            <a:pPr marL="0" indent="0">
              <a:buNone/>
            </a:pPr>
            <a:br>
              <a:rPr lang="en-US" sz="2400" b="0" i="0" dirty="0">
                <a:effectLst/>
                <a:latin typeface="Calibri"/>
              </a:rPr>
            </a:br>
            <a:r>
              <a:rPr lang="en-US" sz="2400" b="1" i="0" u="sng" dirty="0">
                <a:effectLst/>
                <a:latin typeface="Calibri"/>
                <a:cs typeface="Arial"/>
              </a:rPr>
              <a:t>Establish a plan of action to resolve the problem and implement the solution:</a:t>
            </a:r>
          </a:p>
          <a:p>
            <a:pPr marL="0" indent="0">
              <a:buNone/>
            </a:pPr>
            <a:r>
              <a:rPr lang="en-US" sz="2400" dirty="0">
                <a:latin typeface="Calibri"/>
                <a:cs typeface="Arial"/>
              </a:rPr>
              <a:t>I would start with closing all nonessential applications on the computer to see if this resolves the issue. Based off of the picture that Jen has sent me it looks like Steam is running along with a Antimalware program which are both resource hogs and are eating up a lot of CPU and ram causing the computer to slow and respond sluggishly. Once one of the programs are closed the computer should return to </a:t>
            </a:r>
            <a:r>
              <a:rPr lang="en-US" sz="2400">
                <a:latin typeface="Calibri"/>
                <a:cs typeface="Arial"/>
              </a:rPr>
              <a:t>normal operation.</a:t>
            </a:r>
            <a:endParaRPr lang="en-US" sz="2400" i="0" dirty="0">
              <a:effectLst/>
              <a:latin typeface="Calibri"/>
              <a:cs typeface="Arial"/>
            </a:endParaRPr>
          </a:p>
        </p:txBody>
      </p:sp>
    </p:spTree>
    <p:extLst>
      <p:ext uri="{BB962C8B-B14F-4D97-AF65-F5344CB8AC3E}">
        <p14:creationId xmlns:p14="http://schemas.microsoft.com/office/powerpoint/2010/main" val="334347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7" name="Oval 3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9" name="Arc 3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2789344" y="3166293"/>
            <a:ext cx="7644627" cy="1015969"/>
          </a:xfrm>
        </p:spPr>
        <p:txBody>
          <a:bodyPr vert="horz" lIns="91440" tIns="45720" rIns="91440" bIns="45720" rtlCol="0" anchor="b">
            <a:normAutofit/>
          </a:bodyPr>
          <a:lstStyle/>
          <a:p>
            <a:pPr algn="r"/>
            <a:r>
              <a:rPr lang="en-US" kern="1200" dirty="0">
                <a:latin typeface="+mj-lt"/>
                <a:ea typeface="+mj-ea"/>
                <a:cs typeface="+mj-cs"/>
              </a:rPr>
              <a:t>Level </a:t>
            </a:r>
            <a:r>
              <a:rPr lang="en-US" dirty="0"/>
              <a:t>3 </a:t>
            </a:r>
            <a:r>
              <a:rPr lang="en-US" kern="1200" dirty="0">
                <a:latin typeface="+mj-lt"/>
                <a:ea typeface="+mj-ea"/>
                <a:cs typeface="+mj-cs"/>
              </a:rPr>
              <a:t>Tickets</a:t>
            </a:r>
          </a:p>
        </p:txBody>
      </p:sp>
    </p:spTree>
    <p:extLst>
      <p:ext uri="{BB962C8B-B14F-4D97-AF65-F5344CB8AC3E}">
        <p14:creationId xmlns:p14="http://schemas.microsoft.com/office/powerpoint/2010/main" val="175144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3004</a:t>
            </a:r>
            <a:br>
              <a:rPr lang="en-US" sz="3200" dirty="0">
                <a:cs typeface="Calibri Light"/>
              </a:rPr>
            </a:br>
            <a:br>
              <a:rPr lang="en-US" sz="3200" dirty="0"/>
            </a:br>
            <a:r>
              <a:rPr lang="en-US" sz="3200" dirty="0">
                <a:solidFill>
                  <a:srgbClr val="FFFFFF"/>
                </a:solidFill>
              </a:rPr>
              <a:t>Scenario: Computer Is Slow</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70000" lnSpcReduction="20000"/>
          </a:bodyPr>
          <a:lstStyle/>
          <a:p>
            <a:pPr marL="0" indent="0">
              <a:buNone/>
            </a:pPr>
            <a:r>
              <a:rPr lang="en-US" sz="2400" b="1" i="0" u="sng" dirty="0">
                <a:effectLst/>
                <a:latin typeface="Calibri"/>
                <a:cs typeface="Arial"/>
              </a:rPr>
              <a:t>Identify the problem:</a:t>
            </a:r>
          </a:p>
          <a:p>
            <a:pPr marL="0" indent="0">
              <a:buNone/>
            </a:pPr>
            <a:r>
              <a:rPr lang="en-US" sz="2400" b="0" i="0" dirty="0">
                <a:effectLst/>
                <a:latin typeface="Calibri"/>
              </a:rPr>
              <a:t>Looks like there is problems with the main C: drive and is causing it to max out.</a:t>
            </a:r>
          </a:p>
          <a:p>
            <a:pPr marL="0" indent="0">
              <a:buNone/>
            </a:pPr>
            <a:br>
              <a:rPr lang="en-US" sz="2400" b="0" i="0" dirty="0">
                <a:effectLst/>
                <a:latin typeface="Calibri"/>
              </a:rPr>
            </a:br>
            <a:r>
              <a:rPr lang="en-US" sz="2400" b="1" u="sng" dirty="0">
                <a:latin typeface="Calibri"/>
                <a:cs typeface="Arial"/>
              </a:rPr>
              <a:t>Establish</a:t>
            </a:r>
            <a:r>
              <a:rPr lang="en-US" sz="2400" b="1" i="0" u="sng" dirty="0">
                <a:effectLst/>
                <a:latin typeface="Calibri"/>
                <a:cs typeface="Arial"/>
              </a:rPr>
              <a:t> a theory of probable cause</a:t>
            </a:r>
            <a:r>
              <a:rPr lang="en-US" sz="2400" b="1" u="sng" dirty="0">
                <a:latin typeface="Calibri"/>
                <a:cs typeface="Arial"/>
              </a:rPr>
              <a:t>:</a:t>
            </a:r>
          </a:p>
          <a:p>
            <a:pPr marL="0" indent="0">
              <a:buNone/>
            </a:pPr>
            <a:r>
              <a:rPr lang="en-US" sz="2400" b="0" i="0" dirty="0">
                <a:effectLst/>
                <a:latin typeface="Calibri"/>
              </a:rPr>
              <a:t>It is possible that there are sectors of the HHD that are having issues and the disk might need to be defragmented or it is possible that there is a bug causing the disk to max out.</a:t>
            </a:r>
          </a:p>
          <a:p>
            <a:pPr marL="0" indent="0">
              <a:buNone/>
            </a:pPr>
            <a:br>
              <a:rPr lang="en-US" sz="2400" b="0" i="0" dirty="0">
                <a:effectLst/>
                <a:latin typeface="Calibri"/>
              </a:rPr>
            </a:br>
            <a:r>
              <a:rPr lang="en-US" sz="2400" b="1" u="sng" dirty="0">
                <a:latin typeface="Calibri"/>
                <a:cs typeface="Arial"/>
              </a:rPr>
              <a:t>Evaluate</a:t>
            </a:r>
            <a:r>
              <a:rPr lang="en-US" sz="2400" b="1" i="0" u="sng" dirty="0">
                <a:effectLst/>
                <a:latin typeface="Calibri"/>
                <a:cs typeface="Arial"/>
              </a:rPr>
              <a:t> the theory to determine the actual cause</a:t>
            </a:r>
            <a:r>
              <a:rPr lang="en-US" sz="2400" b="1" u="sng" dirty="0">
                <a:latin typeface="Calibri"/>
                <a:cs typeface="Arial"/>
              </a:rPr>
              <a:t>:</a:t>
            </a:r>
          </a:p>
          <a:p>
            <a:pPr marL="0" indent="0">
              <a:buNone/>
            </a:pPr>
            <a:r>
              <a:rPr lang="en-US" sz="2400" b="0" i="0" dirty="0">
                <a:effectLst/>
                <a:latin typeface="Calibri"/>
              </a:rPr>
              <a:t>I would try several things to try and resolve this issue. I would start with Scanning the disk to see if there is any fragmentation and try and clean up the disk. I would also run the windows disk error check tool to see if the trouble shooter can find any errors on the disk.</a:t>
            </a:r>
          </a:p>
          <a:p>
            <a:pPr marL="0" indent="0">
              <a:buNone/>
            </a:pPr>
            <a:br>
              <a:rPr lang="en-US" sz="2400" b="0" i="0" dirty="0">
                <a:effectLst/>
                <a:latin typeface="Calibri"/>
              </a:rPr>
            </a:br>
            <a:r>
              <a:rPr lang="en-US" sz="2400" b="1" i="0" u="sng" dirty="0">
                <a:effectLst/>
                <a:latin typeface="Calibri"/>
                <a:cs typeface="Arial"/>
              </a:rPr>
              <a:t>Establish a plan of action to resolve the problem and implement the solution:</a:t>
            </a:r>
          </a:p>
          <a:p>
            <a:pPr marL="0" indent="0">
              <a:buNone/>
            </a:pPr>
            <a:r>
              <a:rPr lang="en-US" sz="2400" dirty="0">
                <a:latin typeface="Calibri"/>
                <a:cs typeface="Arial"/>
              </a:rPr>
              <a:t>First run a scan disk and defrag the drive to see if this resolves the issue. If the issue is persisting, then I would run the error check tool under the disk properties under the tools tab. If the issue is still persistent then I would run a full virus scan of the drive to see if there is any malware present on the disk that could be causing it to run at full capacity. If the problem still persists then I would do a clean boot after backing up the HD to see if this solves the issue, if the problem is still there then I would have to assume that it is a hardware issue and replace the drive.</a:t>
            </a:r>
            <a:endParaRPr lang="en-US" sz="2400" i="0" dirty="0">
              <a:effectLst/>
              <a:latin typeface="Calibri"/>
              <a:cs typeface="Arial"/>
            </a:endParaRPr>
          </a:p>
        </p:txBody>
      </p:sp>
    </p:spTree>
    <p:extLst>
      <p:ext uri="{BB962C8B-B14F-4D97-AF65-F5344CB8AC3E}">
        <p14:creationId xmlns:p14="http://schemas.microsoft.com/office/powerpoint/2010/main" val="39741621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Types xmlns="d6bdd6d0-03ec-49c9-9ca3-ad6d5cb1bde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FCCFD2A481E748B9B53FBA23101200" ma:contentTypeVersion="12" ma:contentTypeDescription="Create a new document." ma:contentTypeScope="" ma:versionID="da004c43674aa34808d9081282bd8c3a">
  <xsd:schema xmlns:xsd="http://www.w3.org/2001/XMLSchema" xmlns:xs="http://www.w3.org/2001/XMLSchema" xmlns:p="http://schemas.microsoft.com/office/2006/metadata/properties" xmlns:ns2="d6bdd6d0-03ec-49c9-9ca3-ad6d5cb1bde4" xmlns:ns3="42411b68-02d5-4f09-93d3-ef94c7806c0f" targetNamespace="http://schemas.microsoft.com/office/2006/metadata/properties" ma:root="true" ma:fieldsID="4aa3640977943a841afb29a7623be26b" ns2:_="" ns3:_="">
    <xsd:import namespace="d6bdd6d0-03ec-49c9-9ca3-ad6d5cb1bde4"/>
    <xsd:import namespace="42411b68-02d5-4f09-93d3-ef94c7806c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DocumentType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bdd6d0-03ec-49c9-9ca3-ad6d5cb1b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Types" ma:index="12" nillable="true" ma:displayName="Document Types" ma:format="Dropdown" ma:internalName="DocumentTypes">
      <xsd:simpleType>
        <xsd:union memberTypes="dms:Text">
          <xsd:simpleType>
            <xsd:restriction base="dms:Choice">
              <xsd:enumeration value="Minutes"/>
              <xsd:enumeration value="Competencies"/>
              <xsd:enumeration value="Media"/>
            </xsd:restriction>
          </xsd:simpleType>
        </xsd:un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11b68-02d5-4f09-93d3-ef94c7806c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7077F4-A0E6-43E8-8CF5-36D4DFBA1B4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42411b68-02d5-4f09-93d3-ef94c7806c0f"/>
    <ds:schemaRef ds:uri="http://purl.org/dc/terms/"/>
    <ds:schemaRef ds:uri="http://schemas.openxmlformats.org/package/2006/metadata/core-properties"/>
    <ds:schemaRef ds:uri="d6bdd6d0-03ec-49c9-9ca3-ad6d5cb1bde4"/>
    <ds:schemaRef ds:uri="http://www.w3.org/XML/1998/namespace"/>
    <ds:schemaRef ds:uri="http://purl.org/dc/dcmitype/"/>
  </ds:schemaRefs>
</ds:datastoreItem>
</file>

<file path=customXml/itemProps2.xml><?xml version="1.0" encoding="utf-8"?>
<ds:datastoreItem xmlns:ds="http://schemas.openxmlformats.org/officeDocument/2006/customXml" ds:itemID="{7F94E26C-061B-4026-A9C5-BAE394090220}">
  <ds:schemaRefs>
    <ds:schemaRef ds:uri="http://schemas.microsoft.com/sharepoint/v3/contenttype/forms"/>
  </ds:schemaRefs>
</ds:datastoreItem>
</file>

<file path=customXml/itemProps3.xml><?xml version="1.0" encoding="utf-8"?>
<ds:datastoreItem xmlns:ds="http://schemas.openxmlformats.org/officeDocument/2006/customXml" ds:itemID="{52709AD2-56A6-45E3-B567-56C68E997809}">
  <ds:schemaRefs>
    <ds:schemaRef ds:uri="42411b68-02d5-4f09-93d3-ef94c7806c0f"/>
    <ds:schemaRef ds:uri="d6bdd6d0-03ec-49c9-9ca3-ad6d5cb1bd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78</TotalTime>
  <Words>1751</Words>
  <Application>Microsoft Office PowerPoint</Application>
  <PresentationFormat>Widescreen</PresentationFormat>
  <Paragraphs>73</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Support Queue Case Study</vt:lpstr>
      <vt:lpstr>Level 1 Tickets</vt:lpstr>
      <vt:lpstr>Ticket Number: 1001  Scenario: My Printer Ink Is Smearing!</vt:lpstr>
      <vt:lpstr>Ticket Number: 1002  Scenario: Mouse Not Working.</vt:lpstr>
      <vt:lpstr>Level 2 Tickets</vt:lpstr>
      <vt:lpstr>Ticket Number: 2003  Scenario: Printer leaving streaks on page</vt:lpstr>
      <vt:lpstr>Ticket Number: 2001  Scenario: Computer is slow</vt:lpstr>
      <vt:lpstr>Level 3 Tickets</vt:lpstr>
      <vt:lpstr>Ticket Number: 3004  Scenario: Computer Is Slow</vt:lpstr>
      <vt:lpstr>Ticket Number: 3005  Scenario: Restart/Update Loop</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Queue Case Study</dc:title>
  <dc:creator>Andrew Rider</dc:creator>
  <cp:lastModifiedBy>reece zunino</cp:lastModifiedBy>
  <cp:revision>16</cp:revision>
  <dcterms:created xsi:type="dcterms:W3CDTF">2020-09-25T19:01:34Z</dcterms:created>
  <dcterms:modified xsi:type="dcterms:W3CDTF">2021-03-02T04:32:31Z</dcterms:modified>
</cp:coreProperties>
</file>