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E2BD9724-93D6-43AB-AD77-636401DD4171}"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97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E02840-4877-41C6-A031-EDB3C92C7878}" type="datetimeFigureOut">
              <a:rPr lang="es-PE" smtClean="0"/>
              <a:t>28/09/2019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2BD9724-93D6-43AB-AD77-636401DD4171}" type="slidenum">
              <a:rPr lang="es-PE" smtClean="0"/>
              <a:t>‹Nº›</a:t>
            </a:fld>
            <a:endParaRPr lang="es-PE"/>
          </a:p>
        </p:txBody>
      </p:sp>
    </p:spTree>
    <p:extLst>
      <p:ext uri="{BB962C8B-B14F-4D97-AF65-F5344CB8AC3E}">
        <p14:creationId xmlns:p14="http://schemas.microsoft.com/office/powerpoint/2010/main" val="13899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9210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684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spTree>
    <p:extLst>
      <p:ext uri="{BB962C8B-B14F-4D97-AF65-F5344CB8AC3E}">
        <p14:creationId xmlns:p14="http://schemas.microsoft.com/office/powerpoint/2010/main" val="322897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4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67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787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37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spTree>
    <p:extLst>
      <p:ext uri="{BB962C8B-B14F-4D97-AF65-F5344CB8AC3E}">
        <p14:creationId xmlns:p14="http://schemas.microsoft.com/office/powerpoint/2010/main" val="393142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E02840-4877-41C6-A031-EDB3C92C7878}" type="datetimeFigureOut">
              <a:rPr lang="es-PE" smtClean="0"/>
              <a:t>28/09/2019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2BD9724-93D6-43AB-AD77-636401DD4171}"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1E02840-4877-41C6-A031-EDB3C92C7878}" type="datetimeFigureOut">
              <a:rPr lang="es-PE" smtClean="0"/>
              <a:t>28/09/2019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2BD9724-93D6-43AB-AD77-636401DD4171}" type="slidenum">
              <a:rPr lang="es-PE" smtClean="0"/>
              <a:t>‹Nº›</a:t>
            </a:fld>
            <a:endParaRPr lang="es-PE"/>
          </a:p>
        </p:txBody>
      </p:sp>
    </p:spTree>
    <p:extLst>
      <p:ext uri="{BB962C8B-B14F-4D97-AF65-F5344CB8AC3E}">
        <p14:creationId xmlns:p14="http://schemas.microsoft.com/office/powerpoint/2010/main" val="288019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1E02840-4877-41C6-A031-EDB3C92C7878}" type="datetimeFigureOut">
              <a:rPr lang="es-PE" smtClean="0"/>
              <a:t>28/09/2019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2BD9724-93D6-43AB-AD77-636401DD4171}"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12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1E02840-4877-41C6-A031-EDB3C92C7878}" type="datetimeFigureOut">
              <a:rPr lang="es-PE" smtClean="0"/>
              <a:t>28/09/2019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2BD9724-93D6-43AB-AD77-636401DD4171}"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9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02840-4877-41C6-A031-EDB3C92C7878}" type="datetimeFigureOut">
              <a:rPr lang="es-PE" smtClean="0"/>
              <a:t>28/09/2019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2BD9724-93D6-43AB-AD77-636401DD4171}" type="slidenum">
              <a:rPr lang="es-PE" smtClean="0"/>
              <a:t>‹Nº›</a:t>
            </a:fld>
            <a:endParaRPr lang="es-PE"/>
          </a:p>
        </p:txBody>
      </p:sp>
    </p:spTree>
    <p:extLst>
      <p:ext uri="{BB962C8B-B14F-4D97-AF65-F5344CB8AC3E}">
        <p14:creationId xmlns:p14="http://schemas.microsoft.com/office/powerpoint/2010/main" val="408723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E02840-4877-41C6-A031-EDB3C92C7878}" type="datetimeFigureOut">
              <a:rPr lang="es-PE" smtClean="0"/>
              <a:t>28/09/2019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2BD9724-93D6-43AB-AD77-636401DD4171}"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0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E02840-4877-41C6-A031-EDB3C92C7878}" type="datetimeFigureOut">
              <a:rPr lang="es-PE" smtClean="0"/>
              <a:t>28/09/2019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2BD9724-93D6-43AB-AD77-636401DD4171}" type="slidenum">
              <a:rPr lang="es-PE" smtClean="0"/>
              <a:t>‹Nº›</a:t>
            </a:fld>
            <a:endParaRPr lang="es-PE"/>
          </a:p>
        </p:txBody>
      </p:sp>
    </p:spTree>
    <p:extLst>
      <p:ext uri="{BB962C8B-B14F-4D97-AF65-F5344CB8AC3E}">
        <p14:creationId xmlns:p14="http://schemas.microsoft.com/office/powerpoint/2010/main" val="114161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E02840-4877-41C6-A031-EDB3C92C7878}" type="datetimeFigureOut">
              <a:rPr lang="es-PE" smtClean="0"/>
              <a:t>28/09/2019</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BD9724-93D6-43AB-AD77-636401DD4171}" type="slidenum">
              <a:rPr lang="es-PE" smtClean="0"/>
              <a:t>‹Nº›</a:t>
            </a:fld>
            <a:endParaRPr lang="es-PE"/>
          </a:p>
        </p:txBody>
      </p:sp>
    </p:spTree>
    <p:extLst>
      <p:ext uri="{BB962C8B-B14F-4D97-AF65-F5344CB8AC3E}">
        <p14:creationId xmlns:p14="http://schemas.microsoft.com/office/powerpoint/2010/main" val="301234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86E82-8F65-4CC7-B4A2-F66F4C9C696C}"/>
              </a:ext>
            </a:extLst>
          </p:cNvPr>
          <p:cNvSpPr>
            <a:spLocks noGrp="1"/>
          </p:cNvSpPr>
          <p:nvPr>
            <p:ph type="ctrTitle"/>
          </p:nvPr>
        </p:nvSpPr>
        <p:spPr/>
        <p:txBody>
          <a:bodyPr/>
          <a:lstStyle/>
          <a:p>
            <a:r>
              <a:rPr lang="es-PE" dirty="0"/>
              <a:t>DEXTER</a:t>
            </a:r>
          </a:p>
        </p:txBody>
      </p:sp>
      <p:sp>
        <p:nvSpPr>
          <p:cNvPr id="3" name="Subtítulo 2">
            <a:extLst>
              <a:ext uri="{FF2B5EF4-FFF2-40B4-BE49-F238E27FC236}">
                <a16:creationId xmlns:a16="http://schemas.microsoft.com/office/drawing/2014/main" id="{A6639DAE-B86C-464B-87F1-734ACE62DF02}"/>
              </a:ext>
            </a:extLst>
          </p:cNvPr>
          <p:cNvSpPr>
            <a:spLocks noGrp="1"/>
          </p:cNvSpPr>
          <p:nvPr>
            <p:ph type="subTitle" idx="1"/>
          </p:nvPr>
        </p:nvSpPr>
        <p:spPr/>
        <p:txBody>
          <a:bodyPr/>
          <a:lstStyle/>
          <a:p>
            <a:r>
              <a:rPr lang="es-PE" dirty="0"/>
              <a:t>SISTEMA DE FINANZAS</a:t>
            </a:r>
          </a:p>
        </p:txBody>
      </p:sp>
    </p:spTree>
    <p:extLst>
      <p:ext uri="{BB962C8B-B14F-4D97-AF65-F5344CB8AC3E}">
        <p14:creationId xmlns:p14="http://schemas.microsoft.com/office/powerpoint/2010/main" val="41528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B8AD4180-B9BA-4FEC-8A28-D794950B94E4}"/>
              </a:ext>
            </a:extLst>
          </p:cNvPr>
          <p:cNvGraphicFramePr>
            <a:graphicFrameLocks noGrp="1"/>
          </p:cNvGraphicFramePr>
          <p:nvPr>
            <p:ph idx="1"/>
            <p:extLst>
              <p:ext uri="{D42A27DB-BD31-4B8C-83A1-F6EECF244321}">
                <p14:modId xmlns:p14="http://schemas.microsoft.com/office/powerpoint/2010/main" val="2133283981"/>
              </p:ext>
            </p:extLst>
          </p:nvPr>
        </p:nvGraphicFramePr>
        <p:xfrm>
          <a:off x="781027" y="231264"/>
          <a:ext cx="10629945" cy="6395472"/>
        </p:xfrm>
        <a:graphic>
          <a:graphicData uri="http://schemas.openxmlformats.org/drawingml/2006/table">
            <a:tbl>
              <a:tblPr>
                <a:tableStyleId>{5C22544A-7EE6-4342-B048-85BDC9FD1C3A}</a:tableStyleId>
              </a:tblPr>
              <a:tblGrid>
                <a:gridCol w="3836682">
                  <a:extLst>
                    <a:ext uri="{9D8B030D-6E8A-4147-A177-3AD203B41FA5}">
                      <a16:colId xmlns:a16="http://schemas.microsoft.com/office/drawing/2014/main" val="517174149"/>
                    </a:ext>
                  </a:extLst>
                </a:gridCol>
                <a:gridCol w="203521">
                  <a:extLst>
                    <a:ext uri="{9D8B030D-6E8A-4147-A177-3AD203B41FA5}">
                      <a16:colId xmlns:a16="http://schemas.microsoft.com/office/drawing/2014/main" val="2048269846"/>
                    </a:ext>
                  </a:extLst>
                </a:gridCol>
                <a:gridCol w="203521">
                  <a:extLst>
                    <a:ext uri="{9D8B030D-6E8A-4147-A177-3AD203B41FA5}">
                      <a16:colId xmlns:a16="http://schemas.microsoft.com/office/drawing/2014/main" val="2604574621"/>
                    </a:ext>
                  </a:extLst>
                </a:gridCol>
                <a:gridCol w="6386221">
                  <a:extLst>
                    <a:ext uri="{9D8B030D-6E8A-4147-A177-3AD203B41FA5}">
                      <a16:colId xmlns:a16="http://schemas.microsoft.com/office/drawing/2014/main" val="463419459"/>
                    </a:ext>
                  </a:extLst>
                </a:gridCol>
              </a:tblGrid>
              <a:tr h="138676">
                <a:tc gridSpan="4">
                  <a:txBody>
                    <a:bodyPr/>
                    <a:lstStyle/>
                    <a:p>
                      <a:pPr indent="450215" algn="just">
                        <a:lnSpc>
                          <a:spcPct val="115000"/>
                        </a:lnSpc>
                        <a:spcAft>
                          <a:spcPts val="1000"/>
                        </a:spcAft>
                      </a:pPr>
                      <a:r>
                        <a:rPr lang="es-PE" sz="1400" dirty="0">
                          <a:effectLst/>
                        </a:rPr>
                        <a:t>Historia de Usuario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08534554"/>
                  </a:ext>
                </a:extLst>
              </a:tr>
              <a:tr h="138676">
                <a:tc>
                  <a:txBody>
                    <a:bodyPr/>
                    <a:lstStyle/>
                    <a:p>
                      <a:pPr indent="450215" algn="just">
                        <a:lnSpc>
                          <a:spcPct val="115000"/>
                        </a:lnSpc>
                        <a:spcAft>
                          <a:spcPts val="1000"/>
                        </a:spcAft>
                      </a:pPr>
                      <a:r>
                        <a:rPr lang="es-PE" sz="1400">
                          <a:effectLst/>
                        </a:rPr>
                        <a:t>Número: HU-01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gridSpan="3">
                  <a:txBody>
                    <a:bodyPr/>
                    <a:lstStyle/>
                    <a:p>
                      <a:pPr indent="450215" algn="just">
                        <a:lnSpc>
                          <a:spcPct val="115000"/>
                        </a:lnSpc>
                        <a:spcAft>
                          <a:spcPts val="1000"/>
                        </a:spcAft>
                      </a:pPr>
                      <a:r>
                        <a:rPr lang="es-PE" sz="1400">
                          <a:effectLst/>
                        </a:rPr>
                        <a:t>Usuario: Alumno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146633559"/>
                  </a:ext>
                </a:extLst>
              </a:tr>
              <a:tr h="258569">
                <a:tc gridSpan="4">
                  <a:txBody>
                    <a:bodyPr/>
                    <a:lstStyle/>
                    <a:p>
                      <a:pPr indent="450215" algn="just">
                        <a:lnSpc>
                          <a:spcPct val="115000"/>
                        </a:lnSpc>
                        <a:spcAft>
                          <a:spcPts val="1000"/>
                        </a:spcAft>
                      </a:pPr>
                      <a:r>
                        <a:rPr lang="es-PE" sz="1400" dirty="0">
                          <a:effectLst/>
                        </a:rPr>
                        <a:t>Nombre de historia: </a:t>
                      </a:r>
                    </a:p>
                    <a:p>
                      <a:pPr indent="450215" algn="just">
                        <a:lnSpc>
                          <a:spcPct val="115000"/>
                        </a:lnSpc>
                        <a:spcAft>
                          <a:spcPts val="1000"/>
                        </a:spcAft>
                      </a:pPr>
                      <a:r>
                        <a:rPr lang="es-PE" sz="1400" dirty="0">
                          <a:effectLst/>
                        </a:rPr>
                        <a:t>Registra ingresos al flujo de caja</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489977679"/>
                  </a:ext>
                </a:extLst>
              </a:tr>
              <a:tr h="138676">
                <a:tc gridSpan="2">
                  <a:txBody>
                    <a:bodyPr/>
                    <a:lstStyle/>
                    <a:p>
                      <a:pPr indent="450215" algn="just">
                        <a:lnSpc>
                          <a:spcPct val="115000"/>
                        </a:lnSpc>
                        <a:spcAft>
                          <a:spcPts val="1000"/>
                        </a:spcAft>
                      </a:pPr>
                      <a:r>
                        <a:rPr lang="es-PE" sz="1400">
                          <a:effectLst/>
                        </a:rPr>
                        <a:t>Prioridad en negocio:  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gridSpan="2">
                  <a:txBody>
                    <a:bodyPr/>
                    <a:lstStyle/>
                    <a:p>
                      <a:pPr indent="450215" algn="just">
                        <a:lnSpc>
                          <a:spcPct val="115000"/>
                        </a:lnSpc>
                        <a:spcAft>
                          <a:spcPts val="1000"/>
                        </a:spcAft>
                      </a:pPr>
                      <a:r>
                        <a:rPr lang="es-PE" sz="1400">
                          <a:effectLst/>
                        </a:rPr>
                        <a:t>Riesgo en desarrollo: 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extLst>
                  <a:ext uri="{0D108BD9-81ED-4DB2-BD59-A6C34878D82A}">
                    <a16:rowId xmlns:a16="http://schemas.microsoft.com/office/drawing/2014/main" val="3511770383"/>
                  </a:ext>
                </a:extLst>
              </a:tr>
              <a:tr h="138676">
                <a:tc gridSpan="2">
                  <a:txBody>
                    <a:bodyPr/>
                    <a:lstStyle/>
                    <a:p>
                      <a:pPr indent="450215" algn="just">
                        <a:lnSpc>
                          <a:spcPct val="115000"/>
                        </a:lnSpc>
                        <a:spcAft>
                          <a:spcPts val="1000"/>
                        </a:spcAft>
                      </a:pPr>
                      <a:r>
                        <a:rPr lang="es-PE" sz="1400" dirty="0">
                          <a:effectLst/>
                        </a:rPr>
                        <a:t>Puntos estimados: 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gridSpan="2">
                  <a:txBody>
                    <a:bodyPr/>
                    <a:lstStyle/>
                    <a:p>
                      <a:pPr indent="450215" algn="just">
                        <a:lnSpc>
                          <a:spcPct val="115000"/>
                        </a:lnSpc>
                        <a:spcAft>
                          <a:spcPts val="1000"/>
                        </a:spcAft>
                      </a:pPr>
                      <a:r>
                        <a:rPr lang="es-PE" sz="1400">
                          <a:effectLst/>
                        </a:rPr>
                        <a:t>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extLst>
                  <a:ext uri="{0D108BD9-81ED-4DB2-BD59-A6C34878D82A}">
                    <a16:rowId xmlns:a16="http://schemas.microsoft.com/office/drawing/2014/main" val="3408520032"/>
                  </a:ext>
                </a:extLst>
              </a:tr>
              <a:tr h="138676">
                <a:tc gridSpan="4">
                  <a:txBody>
                    <a:bodyPr/>
                    <a:lstStyle/>
                    <a:p>
                      <a:pPr indent="450215" algn="just">
                        <a:lnSpc>
                          <a:spcPct val="115000"/>
                        </a:lnSpc>
                        <a:spcAft>
                          <a:spcPts val="1000"/>
                        </a:spcAft>
                      </a:pPr>
                      <a:r>
                        <a:rPr lang="es-PE" sz="1400">
                          <a:effectLst/>
                        </a:rPr>
                        <a:t>Programador responsable: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503783290"/>
                  </a:ext>
                </a:extLst>
              </a:tr>
              <a:tr h="363331">
                <a:tc gridSpan="4">
                  <a:txBody>
                    <a:bodyPr/>
                    <a:lstStyle/>
                    <a:p>
                      <a:pPr indent="450215" algn="just">
                        <a:lnSpc>
                          <a:spcPct val="115000"/>
                        </a:lnSpc>
                        <a:spcAft>
                          <a:spcPts val="1000"/>
                        </a:spcAft>
                      </a:pPr>
                      <a:r>
                        <a:rPr lang="es-PE" sz="1400" dirty="0">
                          <a:effectLst/>
                        </a:rPr>
                        <a:t>Descripción:</a:t>
                      </a:r>
                    </a:p>
                    <a:p>
                      <a:pPr indent="450215" algn="just">
                        <a:lnSpc>
                          <a:spcPct val="115000"/>
                        </a:lnSpc>
                        <a:spcAft>
                          <a:spcPts val="1000"/>
                        </a:spcAft>
                      </a:pPr>
                      <a:r>
                        <a:rPr lang="es-PE" sz="1400" dirty="0">
                          <a:effectLst/>
                        </a:rPr>
                        <a:t>Como alumno, quiero registrar mi flujo de caja para que el sistema me ayude a administrar mis ingresos.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508463201"/>
                  </a:ext>
                </a:extLst>
              </a:tr>
              <a:tr h="522317">
                <a:tc gridSpan="4">
                  <a:txBody>
                    <a:bodyPr/>
                    <a:lstStyle/>
                    <a:p>
                      <a:pPr indent="450215" algn="just">
                        <a:lnSpc>
                          <a:spcPct val="115000"/>
                        </a:lnSpc>
                        <a:spcAft>
                          <a:spcPts val="1000"/>
                        </a:spcAft>
                      </a:pPr>
                      <a:r>
                        <a:rPr lang="es-PE" sz="1400" dirty="0">
                          <a:effectLst/>
                        </a:rPr>
                        <a:t>Observaciones:</a:t>
                      </a:r>
                    </a:p>
                    <a:p>
                      <a:pPr indent="450215" algn="just">
                        <a:lnSpc>
                          <a:spcPct val="115000"/>
                        </a:lnSpc>
                        <a:spcAft>
                          <a:spcPts val="1000"/>
                        </a:spcAft>
                      </a:pPr>
                      <a:r>
                        <a:rPr lang="es-PE" sz="1400" dirty="0">
                          <a:effectLst/>
                        </a:rPr>
                        <a:t>Se mostrarán los pedidos del cliente tanto los que están realizados como los que todavía siguen en proceso.</a:t>
                      </a:r>
                    </a:p>
                    <a:p>
                      <a:pPr indent="450215" algn="just">
                        <a:lnSpc>
                          <a:spcPct val="115000"/>
                        </a:lnSpc>
                        <a:spcAft>
                          <a:spcPts val="1000"/>
                        </a:spcAft>
                      </a:pPr>
                      <a:r>
                        <a:rPr lang="es-PE" sz="1400" dirty="0">
                          <a:effectLst/>
                        </a:rPr>
                        <a:t>El cliente puede visualizar los pedidos y ordenarlos.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826432196"/>
                  </a:ext>
                </a:extLst>
              </a:tr>
              <a:tr h="258569">
                <a:tc gridSpan="4">
                  <a:txBody>
                    <a:bodyPr/>
                    <a:lstStyle/>
                    <a:p>
                      <a:pPr indent="450215" algn="just">
                        <a:lnSpc>
                          <a:spcPct val="115000"/>
                        </a:lnSpc>
                        <a:spcAft>
                          <a:spcPts val="1000"/>
                        </a:spcAft>
                      </a:pPr>
                      <a:r>
                        <a:rPr lang="es-PE" sz="1400" dirty="0">
                          <a:effectLst/>
                        </a:rPr>
                        <a:t>Criterios de Aceptación: </a:t>
                      </a:r>
                    </a:p>
                    <a:p>
                      <a:pPr indent="450215" algn="just">
                        <a:lnSpc>
                          <a:spcPct val="115000"/>
                        </a:lnSpc>
                        <a:spcAft>
                          <a:spcPts val="1000"/>
                        </a:spcAft>
                      </a:pPr>
                      <a:r>
                        <a:rPr lang="es-PE" sz="1400" dirty="0">
                          <a:effectLst/>
                        </a:rPr>
                        <a:t>Esta vista se mostrará en una página sola.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550523689"/>
                  </a:ext>
                </a:extLst>
              </a:tr>
              <a:tr h="99583">
                <a:tc gridSpan="3">
                  <a:txBody>
                    <a:bodyPr/>
                    <a:lstStyle/>
                    <a:p>
                      <a:pPr indent="450215" algn="just">
                        <a:lnSpc>
                          <a:spcPct val="115000"/>
                        </a:lnSpc>
                        <a:spcAft>
                          <a:spcPts val="1000"/>
                        </a:spcAft>
                      </a:pPr>
                      <a:r>
                        <a:rPr lang="es-PE" sz="1400">
                          <a:effectLst/>
                        </a:rPr>
                        <a:t>Cuando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a:txBody>
                    <a:bodyPr/>
                    <a:lstStyle/>
                    <a:p>
                      <a:pPr indent="450215" algn="just">
                        <a:lnSpc>
                          <a:spcPct val="115000"/>
                        </a:lnSpc>
                        <a:spcAft>
                          <a:spcPts val="1000"/>
                        </a:spcAft>
                      </a:pPr>
                      <a:r>
                        <a:rPr lang="es-PE" sz="1400" dirty="0">
                          <a:effectLst/>
                        </a:rPr>
                        <a:t>Espero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extLst>
                  <a:ext uri="{0D108BD9-81ED-4DB2-BD59-A6C34878D82A}">
                    <a16:rowId xmlns:a16="http://schemas.microsoft.com/office/drawing/2014/main" val="122733226"/>
                  </a:ext>
                </a:extLst>
              </a:tr>
              <a:tr h="572854">
                <a:tc gridSpan="3">
                  <a:txBody>
                    <a:bodyPr/>
                    <a:lstStyle/>
                    <a:p>
                      <a:pPr marL="342900" lvl="0" indent="-342900" algn="just">
                        <a:lnSpc>
                          <a:spcPct val="115000"/>
                        </a:lnSpc>
                        <a:spcAft>
                          <a:spcPts val="1000"/>
                        </a:spcAft>
                        <a:buFont typeface="+mj-lt"/>
                        <a:buAutoNum type="arabicParenR"/>
                        <a:tabLst>
                          <a:tab pos="457200" algn="l"/>
                        </a:tabLst>
                      </a:pPr>
                      <a:r>
                        <a:rPr lang="es-PE" sz="1400">
                          <a:effectLst/>
                        </a:rPr>
                        <a:t>Cuando el alumno llene el campo y haga “clic” en el botón “Registrar ingreso al Flujo de caja”. </a:t>
                      </a:r>
                    </a:p>
                    <a:p>
                      <a:pPr indent="450215" algn="just">
                        <a:lnSpc>
                          <a:spcPct val="115000"/>
                        </a:lnSpc>
                        <a:spcAft>
                          <a:spcPts val="1000"/>
                        </a:spcAft>
                      </a:pPr>
                      <a:r>
                        <a:rPr lang="es-PE" sz="1400">
                          <a:effectLst/>
                        </a:rPr>
                        <a:t>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tc>
                <a:tc hMerge="1">
                  <a:txBody>
                    <a:bodyPr/>
                    <a:lstStyle/>
                    <a:p>
                      <a:endParaRPr lang="es-PE"/>
                    </a:p>
                  </a:txBody>
                  <a:tcPr/>
                </a:tc>
                <a:tc hMerge="1">
                  <a:txBody>
                    <a:bodyPr/>
                    <a:lstStyle/>
                    <a:p>
                      <a:endParaRPr lang="es-PE"/>
                    </a:p>
                  </a:txBody>
                  <a:tcPr/>
                </a:tc>
                <a:tc>
                  <a:txBody>
                    <a:bodyPr/>
                    <a:lstStyle/>
                    <a:p>
                      <a:pPr marL="342900" lvl="0" indent="-342900" algn="just">
                        <a:lnSpc>
                          <a:spcPct val="115000"/>
                        </a:lnSpc>
                        <a:spcAft>
                          <a:spcPts val="1000"/>
                        </a:spcAft>
                        <a:buFont typeface="+mj-lt"/>
                        <a:buAutoNum type="arabicParenR"/>
                        <a:tabLst>
                          <a:tab pos="457200" algn="l"/>
                        </a:tabLst>
                      </a:pPr>
                      <a:r>
                        <a:rPr lang="es-PE" sz="1400" dirty="0">
                          <a:effectLst/>
                        </a:rPr>
                        <a:t>El sistema mostrara los campos para registrar la información del usuario.</a:t>
                      </a:r>
                    </a:p>
                    <a:p>
                      <a:pPr indent="450215" algn="just">
                        <a:lnSpc>
                          <a:spcPct val="115000"/>
                        </a:lnSpc>
                        <a:spcAft>
                          <a:spcPts val="100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tc>
                <a:extLst>
                  <a:ext uri="{0D108BD9-81ED-4DB2-BD59-A6C34878D82A}">
                    <a16:rowId xmlns:a16="http://schemas.microsoft.com/office/drawing/2014/main" val="2383884436"/>
                  </a:ext>
                </a:extLst>
              </a:tr>
              <a:tr h="786065">
                <a:tc gridSpan="4">
                  <a:txBody>
                    <a:bodyPr/>
                    <a:lstStyle/>
                    <a:p>
                      <a:pPr indent="450215" algn="just">
                        <a:lnSpc>
                          <a:spcPct val="115000"/>
                        </a:lnSpc>
                        <a:spcAft>
                          <a:spcPts val="1000"/>
                        </a:spcAft>
                      </a:pPr>
                      <a:r>
                        <a:rPr lang="es-PE" sz="1400" dirty="0">
                          <a:effectLst/>
                        </a:rPr>
                        <a:t>Test de Aceptación:</a:t>
                      </a:r>
                    </a:p>
                    <a:p>
                      <a:pPr indent="450215" algn="just">
                        <a:lnSpc>
                          <a:spcPct val="115000"/>
                        </a:lnSpc>
                        <a:spcAft>
                          <a:spcPts val="1000"/>
                        </a:spcAft>
                      </a:pPr>
                      <a:r>
                        <a:rPr lang="es-PE" sz="1400" dirty="0">
                          <a:effectLst/>
                        </a:rPr>
                        <a:t>         El mensaje de actualización en la pestaña registro debe ser: “El ingreso se ha guardado exitosamente”. </a:t>
                      </a:r>
                    </a:p>
                    <a:p>
                      <a:pPr indent="450215" algn="just">
                        <a:lnSpc>
                          <a:spcPct val="115000"/>
                        </a:lnSpc>
                        <a:spcAft>
                          <a:spcPts val="1000"/>
                        </a:spcAft>
                      </a:pPr>
                      <a:r>
                        <a:rPr lang="es-PE" sz="1400" dirty="0">
                          <a:effectLst/>
                        </a:rPr>
                        <a:t>         El mensaje de confirmación de abandono de la pestaña registro debe ser: “¿Seguro que desea salir de la pestaña registro?” </a:t>
                      </a:r>
                    </a:p>
                    <a:p>
                      <a:pPr indent="450215" algn="just">
                        <a:lnSpc>
                          <a:spcPct val="115000"/>
                        </a:lnSpc>
                        <a:spcAft>
                          <a:spcPts val="100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515" marR="4451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692121561"/>
                  </a:ext>
                </a:extLst>
              </a:tr>
            </a:tbl>
          </a:graphicData>
        </a:graphic>
      </p:graphicFrame>
    </p:spTree>
    <p:extLst>
      <p:ext uri="{BB962C8B-B14F-4D97-AF65-F5344CB8AC3E}">
        <p14:creationId xmlns:p14="http://schemas.microsoft.com/office/powerpoint/2010/main" val="70595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101BD170-8B26-4ADD-B5E0-3C569DAEE9B3}"/>
              </a:ext>
            </a:extLst>
          </p:cNvPr>
          <p:cNvGraphicFramePr>
            <a:graphicFrameLocks noGrp="1"/>
          </p:cNvGraphicFramePr>
          <p:nvPr>
            <p:ph idx="1"/>
            <p:extLst>
              <p:ext uri="{D42A27DB-BD31-4B8C-83A1-F6EECF244321}">
                <p14:modId xmlns:p14="http://schemas.microsoft.com/office/powerpoint/2010/main" val="2523630742"/>
              </p:ext>
            </p:extLst>
          </p:nvPr>
        </p:nvGraphicFramePr>
        <p:xfrm>
          <a:off x="546816" y="477078"/>
          <a:ext cx="11098367" cy="5936978"/>
        </p:xfrm>
        <a:graphic>
          <a:graphicData uri="http://schemas.openxmlformats.org/drawingml/2006/table">
            <a:tbl>
              <a:tblPr>
                <a:tableStyleId>{5C22544A-7EE6-4342-B048-85BDC9FD1C3A}</a:tableStyleId>
              </a:tblPr>
              <a:tblGrid>
                <a:gridCol w="3988565">
                  <a:extLst>
                    <a:ext uri="{9D8B030D-6E8A-4147-A177-3AD203B41FA5}">
                      <a16:colId xmlns:a16="http://schemas.microsoft.com/office/drawing/2014/main" val="241086216"/>
                    </a:ext>
                  </a:extLst>
                </a:gridCol>
                <a:gridCol w="235386">
                  <a:extLst>
                    <a:ext uri="{9D8B030D-6E8A-4147-A177-3AD203B41FA5}">
                      <a16:colId xmlns:a16="http://schemas.microsoft.com/office/drawing/2014/main" val="3827785889"/>
                    </a:ext>
                  </a:extLst>
                </a:gridCol>
                <a:gridCol w="235386">
                  <a:extLst>
                    <a:ext uri="{9D8B030D-6E8A-4147-A177-3AD203B41FA5}">
                      <a16:colId xmlns:a16="http://schemas.microsoft.com/office/drawing/2014/main" val="155594360"/>
                    </a:ext>
                  </a:extLst>
                </a:gridCol>
                <a:gridCol w="6639030">
                  <a:extLst>
                    <a:ext uri="{9D8B030D-6E8A-4147-A177-3AD203B41FA5}">
                      <a16:colId xmlns:a16="http://schemas.microsoft.com/office/drawing/2014/main" val="3380245018"/>
                    </a:ext>
                  </a:extLst>
                </a:gridCol>
              </a:tblGrid>
              <a:tr h="273481">
                <a:tc gridSpan="4">
                  <a:txBody>
                    <a:bodyPr/>
                    <a:lstStyle/>
                    <a:p>
                      <a:pPr indent="450215" algn="just">
                        <a:lnSpc>
                          <a:spcPct val="115000"/>
                        </a:lnSpc>
                        <a:spcAft>
                          <a:spcPts val="1000"/>
                        </a:spcAft>
                      </a:pPr>
                      <a:r>
                        <a:rPr lang="es-PE" sz="1400" dirty="0">
                          <a:effectLst/>
                        </a:rPr>
                        <a:t>Historia de Usuario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353235434"/>
                  </a:ext>
                </a:extLst>
              </a:tr>
              <a:tr h="285318">
                <a:tc>
                  <a:txBody>
                    <a:bodyPr/>
                    <a:lstStyle/>
                    <a:p>
                      <a:pPr indent="450215" algn="just">
                        <a:lnSpc>
                          <a:spcPct val="115000"/>
                        </a:lnSpc>
                        <a:spcAft>
                          <a:spcPts val="1000"/>
                        </a:spcAft>
                      </a:pPr>
                      <a:r>
                        <a:rPr lang="es-PE" sz="1400" dirty="0">
                          <a:effectLst/>
                        </a:rPr>
                        <a:t>Número: HU-02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gridSpan="3">
                  <a:txBody>
                    <a:bodyPr/>
                    <a:lstStyle/>
                    <a:p>
                      <a:pPr indent="450215" algn="just">
                        <a:lnSpc>
                          <a:spcPct val="115000"/>
                        </a:lnSpc>
                        <a:spcAft>
                          <a:spcPts val="1000"/>
                        </a:spcAft>
                      </a:pPr>
                      <a:r>
                        <a:rPr lang="es-PE" sz="1400">
                          <a:effectLst/>
                        </a:rPr>
                        <a:t>Usuario: Alumno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521297156"/>
                  </a:ext>
                </a:extLst>
              </a:tr>
              <a:tr h="710097">
                <a:tc gridSpan="4">
                  <a:txBody>
                    <a:bodyPr/>
                    <a:lstStyle/>
                    <a:p>
                      <a:pPr indent="450215" algn="just">
                        <a:lnSpc>
                          <a:spcPct val="115000"/>
                        </a:lnSpc>
                        <a:spcAft>
                          <a:spcPts val="1000"/>
                        </a:spcAft>
                      </a:pPr>
                      <a:r>
                        <a:rPr lang="es-PE" sz="1400" dirty="0">
                          <a:effectLst/>
                        </a:rPr>
                        <a:t>Nombre de historia: </a:t>
                      </a:r>
                    </a:p>
                    <a:p>
                      <a:pPr indent="450215" algn="just">
                        <a:lnSpc>
                          <a:spcPct val="115000"/>
                        </a:lnSpc>
                        <a:spcAft>
                          <a:spcPts val="1000"/>
                        </a:spcAft>
                      </a:pPr>
                      <a:r>
                        <a:rPr lang="es-PE" sz="1400" dirty="0">
                          <a:effectLst/>
                        </a:rPr>
                        <a:t>Consulta de Flujo de caja</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013484255"/>
                  </a:ext>
                </a:extLst>
              </a:tr>
              <a:tr h="285318">
                <a:tc gridSpan="2">
                  <a:txBody>
                    <a:bodyPr/>
                    <a:lstStyle/>
                    <a:p>
                      <a:pPr indent="450215" algn="just">
                        <a:lnSpc>
                          <a:spcPct val="115000"/>
                        </a:lnSpc>
                        <a:spcAft>
                          <a:spcPts val="1000"/>
                        </a:spcAft>
                      </a:pPr>
                      <a:r>
                        <a:rPr lang="es-PE" sz="1400">
                          <a:effectLst/>
                        </a:rPr>
                        <a:t>Prioridad en negocio:  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gridSpan="2">
                  <a:txBody>
                    <a:bodyPr/>
                    <a:lstStyle/>
                    <a:p>
                      <a:pPr indent="450215" algn="just">
                        <a:lnSpc>
                          <a:spcPct val="115000"/>
                        </a:lnSpc>
                        <a:spcAft>
                          <a:spcPts val="1000"/>
                        </a:spcAft>
                      </a:pPr>
                      <a:r>
                        <a:rPr lang="es-PE" sz="1400">
                          <a:effectLst/>
                        </a:rPr>
                        <a:t>Riesgo en desarrollo: 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extLst>
                  <a:ext uri="{0D108BD9-81ED-4DB2-BD59-A6C34878D82A}">
                    <a16:rowId xmlns:a16="http://schemas.microsoft.com/office/drawing/2014/main" val="3070503019"/>
                  </a:ext>
                </a:extLst>
              </a:tr>
              <a:tr h="285318">
                <a:tc gridSpan="2">
                  <a:txBody>
                    <a:bodyPr/>
                    <a:lstStyle/>
                    <a:p>
                      <a:pPr indent="450215" algn="just">
                        <a:lnSpc>
                          <a:spcPct val="115000"/>
                        </a:lnSpc>
                        <a:spcAft>
                          <a:spcPts val="1000"/>
                        </a:spcAft>
                      </a:pPr>
                      <a:r>
                        <a:rPr lang="es-PE" sz="1400">
                          <a:effectLst/>
                        </a:rPr>
                        <a:t>Puntos estimados: 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gridSpan="2">
                  <a:txBody>
                    <a:bodyPr/>
                    <a:lstStyle/>
                    <a:p>
                      <a:pPr indent="450215" algn="just">
                        <a:lnSpc>
                          <a:spcPct val="115000"/>
                        </a:lnSpc>
                        <a:spcAft>
                          <a:spcPts val="100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extLst>
                  <a:ext uri="{0D108BD9-81ED-4DB2-BD59-A6C34878D82A}">
                    <a16:rowId xmlns:a16="http://schemas.microsoft.com/office/drawing/2014/main" val="3333257765"/>
                  </a:ext>
                </a:extLst>
              </a:tr>
              <a:tr h="273481">
                <a:tc gridSpan="4">
                  <a:txBody>
                    <a:bodyPr/>
                    <a:lstStyle/>
                    <a:p>
                      <a:pPr indent="450215" algn="just">
                        <a:lnSpc>
                          <a:spcPct val="115000"/>
                        </a:lnSpc>
                        <a:spcAft>
                          <a:spcPts val="1000"/>
                        </a:spcAft>
                      </a:pPr>
                      <a:r>
                        <a:rPr lang="es-PE" sz="1400">
                          <a:effectLst/>
                        </a:rPr>
                        <a:t>Programador responsable: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778734067"/>
                  </a:ext>
                </a:extLst>
              </a:tr>
              <a:tr h="710097">
                <a:tc gridSpan="4">
                  <a:txBody>
                    <a:bodyPr/>
                    <a:lstStyle/>
                    <a:p>
                      <a:pPr indent="450215" algn="just">
                        <a:lnSpc>
                          <a:spcPct val="115000"/>
                        </a:lnSpc>
                        <a:spcAft>
                          <a:spcPts val="1000"/>
                        </a:spcAft>
                      </a:pPr>
                      <a:r>
                        <a:rPr lang="es-PE" sz="1400" dirty="0">
                          <a:effectLst/>
                        </a:rPr>
                        <a:t>Descripción:</a:t>
                      </a:r>
                    </a:p>
                    <a:p>
                      <a:pPr indent="450215" algn="just">
                        <a:lnSpc>
                          <a:spcPct val="115000"/>
                        </a:lnSpc>
                        <a:spcAft>
                          <a:spcPts val="1000"/>
                        </a:spcAft>
                      </a:pPr>
                      <a:r>
                        <a:rPr lang="es-PE" sz="1400" dirty="0">
                          <a:effectLst/>
                        </a:rPr>
                        <a:t>Como alumno, quiero consultar mi flujo de caja para estar informado del estado actual de mis gastos e ingresos.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279918017"/>
                  </a:ext>
                </a:extLst>
              </a:tr>
              <a:tr h="710097">
                <a:tc gridSpan="4">
                  <a:txBody>
                    <a:bodyPr/>
                    <a:lstStyle/>
                    <a:p>
                      <a:pPr indent="450215" algn="just">
                        <a:lnSpc>
                          <a:spcPct val="115000"/>
                        </a:lnSpc>
                        <a:spcAft>
                          <a:spcPts val="1000"/>
                        </a:spcAft>
                      </a:pPr>
                      <a:r>
                        <a:rPr lang="es-PE" sz="1400" dirty="0">
                          <a:effectLst/>
                        </a:rPr>
                        <a:t>Observaciones:</a:t>
                      </a:r>
                    </a:p>
                    <a:p>
                      <a:pPr indent="450215" algn="just">
                        <a:lnSpc>
                          <a:spcPct val="115000"/>
                        </a:lnSpc>
                        <a:spcAft>
                          <a:spcPts val="1000"/>
                        </a:spcAft>
                      </a:pPr>
                      <a:r>
                        <a:rPr lang="es-PE" sz="1400" dirty="0">
                          <a:effectLst/>
                        </a:rPr>
                        <a:t>Esta vista se mostrará en una página sola.</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405646984"/>
                  </a:ext>
                </a:extLst>
              </a:tr>
              <a:tr h="273481">
                <a:tc gridSpan="4">
                  <a:txBody>
                    <a:bodyPr/>
                    <a:lstStyle/>
                    <a:p>
                      <a:pPr indent="450215" algn="just">
                        <a:lnSpc>
                          <a:spcPct val="115000"/>
                        </a:lnSpc>
                        <a:spcAft>
                          <a:spcPts val="1000"/>
                        </a:spcAft>
                      </a:pPr>
                      <a:r>
                        <a:rPr lang="es-PE" sz="1400">
                          <a:effectLst/>
                        </a:rPr>
                        <a:t>Criterios de Aceptación: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1536196"/>
                  </a:ext>
                </a:extLst>
              </a:tr>
              <a:tr h="273481">
                <a:tc gridSpan="3">
                  <a:txBody>
                    <a:bodyPr/>
                    <a:lstStyle/>
                    <a:p>
                      <a:pPr indent="450215" algn="just">
                        <a:lnSpc>
                          <a:spcPct val="115000"/>
                        </a:lnSpc>
                        <a:spcAft>
                          <a:spcPts val="1000"/>
                        </a:spcAft>
                      </a:pPr>
                      <a:r>
                        <a:rPr lang="es-PE" sz="1400">
                          <a:effectLst/>
                        </a:rPr>
                        <a:t>Cuando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a:txBody>
                    <a:bodyPr/>
                    <a:lstStyle/>
                    <a:p>
                      <a:pPr indent="450215" algn="just">
                        <a:lnSpc>
                          <a:spcPct val="115000"/>
                        </a:lnSpc>
                        <a:spcAft>
                          <a:spcPts val="1000"/>
                        </a:spcAft>
                      </a:pPr>
                      <a:r>
                        <a:rPr lang="es-PE" sz="1400">
                          <a:effectLst/>
                        </a:rPr>
                        <a:t>Espero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extLst>
                  <a:ext uri="{0D108BD9-81ED-4DB2-BD59-A6C34878D82A}">
                    <a16:rowId xmlns:a16="http://schemas.microsoft.com/office/drawing/2014/main" val="1847452064"/>
                  </a:ext>
                </a:extLst>
              </a:tr>
              <a:tr h="710097">
                <a:tc gridSpan="3">
                  <a:txBody>
                    <a:bodyPr/>
                    <a:lstStyle/>
                    <a:p>
                      <a:pPr marL="342900" lvl="0" indent="-342900" algn="just">
                        <a:lnSpc>
                          <a:spcPct val="115000"/>
                        </a:lnSpc>
                        <a:spcAft>
                          <a:spcPts val="1000"/>
                        </a:spcAft>
                        <a:buFont typeface="+mj-lt"/>
                        <a:buAutoNum type="arabicParenR"/>
                        <a:tabLst>
                          <a:tab pos="457200" algn="l"/>
                        </a:tabLst>
                      </a:pPr>
                      <a:r>
                        <a:rPr lang="es-PE" sz="1400">
                          <a:effectLst/>
                        </a:rPr>
                        <a:t>Cuando el usuario haga “clic” en el botón “Mostrar flujo de caja”.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tc>
                <a:tc hMerge="1">
                  <a:txBody>
                    <a:bodyPr/>
                    <a:lstStyle/>
                    <a:p>
                      <a:endParaRPr lang="es-PE"/>
                    </a:p>
                  </a:txBody>
                  <a:tcPr/>
                </a:tc>
                <a:tc hMerge="1">
                  <a:txBody>
                    <a:bodyPr/>
                    <a:lstStyle/>
                    <a:p>
                      <a:endParaRPr lang="es-PE"/>
                    </a:p>
                  </a:txBody>
                  <a:tcPr/>
                </a:tc>
                <a:tc>
                  <a:txBody>
                    <a:bodyPr/>
                    <a:lstStyle/>
                    <a:p>
                      <a:pPr marL="342900" lvl="0" indent="-342900" algn="just">
                        <a:lnSpc>
                          <a:spcPct val="115000"/>
                        </a:lnSpc>
                        <a:spcAft>
                          <a:spcPts val="1000"/>
                        </a:spcAft>
                        <a:buFont typeface="+mj-lt"/>
                        <a:buAutoNum type="arabicParenR"/>
                        <a:tabLst>
                          <a:tab pos="457200" algn="l"/>
                        </a:tabLst>
                      </a:pPr>
                      <a:r>
                        <a:rPr lang="es-PE" sz="1400" dirty="0">
                          <a:effectLst/>
                        </a:rPr>
                        <a:t>El sistema mostrara los gastos e ingresos del usuario.</a:t>
                      </a:r>
                    </a:p>
                    <a:p>
                      <a:pPr marL="457200" indent="450215" algn="just">
                        <a:lnSpc>
                          <a:spcPct val="115000"/>
                        </a:lnSpc>
                        <a:spcAft>
                          <a:spcPts val="100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tc>
                <a:extLst>
                  <a:ext uri="{0D108BD9-81ED-4DB2-BD59-A6C34878D82A}">
                    <a16:rowId xmlns:a16="http://schemas.microsoft.com/office/drawing/2014/main" val="1553546406"/>
                  </a:ext>
                </a:extLst>
              </a:tr>
              <a:tr h="1146712">
                <a:tc gridSpan="4">
                  <a:txBody>
                    <a:bodyPr/>
                    <a:lstStyle/>
                    <a:p>
                      <a:pPr indent="450215" algn="just">
                        <a:lnSpc>
                          <a:spcPct val="115000"/>
                        </a:lnSpc>
                        <a:spcAft>
                          <a:spcPts val="1000"/>
                        </a:spcAft>
                      </a:pPr>
                      <a:r>
                        <a:rPr lang="es-PE" sz="1400" dirty="0">
                          <a:effectLst/>
                        </a:rPr>
                        <a:t>Test de Aceptación:</a:t>
                      </a:r>
                    </a:p>
                    <a:p>
                      <a:pPr indent="450215" algn="just">
                        <a:lnSpc>
                          <a:spcPct val="115000"/>
                        </a:lnSpc>
                        <a:spcAft>
                          <a:spcPts val="1000"/>
                        </a:spcAft>
                      </a:pPr>
                      <a:r>
                        <a:rPr lang="es-PE" sz="1400" dirty="0">
                          <a:effectLst/>
                        </a:rPr>
                        <a:t>     El mensaje de actualización en la pestaña registro debe ser: “El flujo de caja se ha actualizado”. </a:t>
                      </a:r>
                    </a:p>
                    <a:p>
                      <a:pPr indent="450215" algn="just">
                        <a:lnSpc>
                          <a:spcPct val="115000"/>
                        </a:lnSpc>
                        <a:spcAft>
                          <a:spcPts val="1000"/>
                        </a:spcAft>
                      </a:pPr>
                      <a:r>
                        <a:rPr lang="es-PE" sz="1400" dirty="0">
                          <a:effectLst/>
                        </a:rPr>
                        <a:t>         El mensaje de confirmación de abandono de la pestaña de consulta debe ser: “¿Seguro que desea salir de la pestaña de consulta?”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183" marR="55183"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508517862"/>
                  </a:ext>
                </a:extLst>
              </a:tr>
            </a:tbl>
          </a:graphicData>
        </a:graphic>
      </p:graphicFrame>
    </p:spTree>
    <p:extLst>
      <p:ext uri="{BB962C8B-B14F-4D97-AF65-F5344CB8AC3E}">
        <p14:creationId xmlns:p14="http://schemas.microsoft.com/office/powerpoint/2010/main" val="18840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60BFC78E-471D-4FAA-A88D-BF8030EE65EE}"/>
              </a:ext>
            </a:extLst>
          </p:cNvPr>
          <p:cNvGraphicFramePr>
            <a:graphicFrameLocks noGrp="1"/>
          </p:cNvGraphicFramePr>
          <p:nvPr>
            <p:ph idx="1"/>
            <p:extLst>
              <p:ext uri="{D42A27DB-BD31-4B8C-83A1-F6EECF244321}">
                <p14:modId xmlns:p14="http://schemas.microsoft.com/office/powerpoint/2010/main" val="3861669153"/>
              </p:ext>
            </p:extLst>
          </p:nvPr>
        </p:nvGraphicFramePr>
        <p:xfrm>
          <a:off x="949534" y="202728"/>
          <a:ext cx="10292932" cy="6452544"/>
        </p:xfrm>
        <a:graphic>
          <a:graphicData uri="http://schemas.openxmlformats.org/drawingml/2006/table">
            <a:tbl>
              <a:tblPr>
                <a:tableStyleId>{5C22544A-7EE6-4342-B048-85BDC9FD1C3A}</a:tableStyleId>
              </a:tblPr>
              <a:tblGrid>
                <a:gridCol w="3699757">
                  <a:extLst>
                    <a:ext uri="{9D8B030D-6E8A-4147-A177-3AD203B41FA5}">
                      <a16:colId xmlns:a16="http://schemas.microsoft.com/office/drawing/2014/main" val="2638973124"/>
                    </a:ext>
                  </a:extLst>
                </a:gridCol>
                <a:gridCol w="217437">
                  <a:extLst>
                    <a:ext uri="{9D8B030D-6E8A-4147-A177-3AD203B41FA5}">
                      <a16:colId xmlns:a16="http://schemas.microsoft.com/office/drawing/2014/main" val="2674336775"/>
                    </a:ext>
                  </a:extLst>
                </a:gridCol>
                <a:gridCol w="217437">
                  <a:extLst>
                    <a:ext uri="{9D8B030D-6E8A-4147-A177-3AD203B41FA5}">
                      <a16:colId xmlns:a16="http://schemas.microsoft.com/office/drawing/2014/main" val="3782424412"/>
                    </a:ext>
                  </a:extLst>
                </a:gridCol>
                <a:gridCol w="6158301">
                  <a:extLst>
                    <a:ext uri="{9D8B030D-6E8A-4147-A177-3AD203B41FA5}">
                      <a16:colId xmlns:a16="http://schemas.microsoft.com/office/drawing/2014/main" val="1996855288"/>
                    </a:ext>
                  </a:extLst>
                </a:gridCol>
              </a:tblGrid>
              <a:tr h="218528">
                <a:tc gridSpan="4">
                  <a:txBody>
                    <a:bodyPr/>
                    <a:lstStyle/>
                    <a:p>
                      <a:pPr indent="450215" algn="just">
                        <a:lnSpc>
                          <a:spcPct val="115000"/>
                        </a:lnSpc>
                        <a:spcAft>
                          <a:spcPts val="1000"/>
                        </a:spcAft>
                      </a:pPr>
                      <a:r>
                        <a:rPr lang="es-PE" sz="1400" dirty="0">
                          <a:effectLst/>
                        </a:rPr>
                        <a:t>Historia de Usuario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08300451"/>
                  </a:ext>
                </a:extLst>
              </a:tr>
              <a:tr h="252260">
                <a:tc>
                  <a:txBody>
                    <a:bodyPr/>
                    <a:lstStyle/>
                    <a:p>
                      <a:pPr indent="450215" algn="just">
                        <a:lnSpc>
                          <a:spcPct val="115000"/>
                        </a:lnSpc>
                        <a:spcAft>
                          <a:spcPts val="1000"/>
                        </a:spcAft>
                      </a:pPr>
                      <a:r>
                        <a:rPr lang="es-PE" sz="1400">
                          <a:effectLst/>
                        </a:rPr>
                        <a:t>Número: HU-04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gridSpan="3">
                  <a:txBody>
                    <a:bodyPr/>
                    <a:lstStyle/>
                    <a:p>
                      <a:pPr indent="450215" algn="just">
                        <a:lnSpc>
                          <a:spcPct val="115000"/>
                        </a:lnSpc>
                        <a:spcAft>
                          <a:spcPts val="1000"/>
                        </a:spcAft>
                      </a:pPr>
                      <a:r>
                        <a:rPr lang="es-PE" sz="1400" dirty="0">
                          <a:effectLst/>
                        </a:rPr>
                        <a:t>Usuario: Alumno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8135233"/>
                  </a:ext>
                </a:extLst>
              </a:tr>
              <a:tr h="567410">
                <a:tc gridSpan="4">
                  <a:txBody>
                    <a:bodyPr/>
                    <a:lstStyle/>
                    <a:p>
                      <a:pPr indent="450215" algn="just">
                        <a:lnSpc>
                          <a:spcPct val="115000"/>
                        </a:lnSpc>
                        <a:spcAft>
                          <a:spcPts val="1000"/>
                        </a:spcAft>
                      </a:pPr>
                      <a:r>
                        <a:rPr lang="es-PE" sz="1400">
                          <a:effectLst/>
                        </a:rPr>
                        <a:t>Nombre de historia: </a:t>
                      </a:r>
                    </a:p>
                    <a:p>
                      <a:pPr indent="450215" algn="just">
                        <a:lnSpc>
                          <a:spcPct val="115000"/>
                        </a:lnSpc>
                        <a:spcAft>
                          <a:spcPts val="1000"/>
                        </a:spcAft>
                      </a:pPr>
                      <a:r>
                        <a:rPr lang="es-PE" sz="1400">
                          <a:effectLst/>
                        </a:rPr>
                        <a:t>Visualiza mayores gastos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175093668"/>
                  </a:ext>
                </a:extLst>
              </a:tr>
              <a:tr h="252260">
                <a:tc gridSpan="2">
                  <a:txBody>
                    <a:bodyPr/>
                    <a:lstStyle/>
                    <a:p>
                      <a:pPr indent="450215" algn="just">
                        <a:lnSpc>
                          <a:spcPct val="115000"/>
                        </a:lnSpc>
                        <a:spcAft>
                          <a:spcPts val="1000"/>
                        </a:spcAft>
                      </a:pPr>
                      <a:r>
                        <a:rPr lang="es-PE" sz="1400" dirty="0">
                          <a:effectLst/>
                        </a:rPr>
                        <a:t>Prioridad en negocio:  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gridSpan="2">
                  <a:txBody>
                    <a:bodyPr/>
                    <a:lstStyle/>
                    <a:p>
                      <a:pPr indent="450215" algn="just">
                        <a:lnSpc>
                          <a:spcPct val="115000"/>
                        </a:lnSpc>
                        <a:spcAft>
                          <a:spcPts val="1000"/>
                        </a:spcAft>
                      </a:pPr>
                      <a:r>
                        <a:rPr lang="es-PE" sz="1400">
                          <a:effectLst/>
                        </a:rPr>
                        <a:t>Riesgo en desarrollo: 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extLst>
                  <a:ext uri="{0D108BD9-81ED-4DB2-BD59-A6C34878D82A}">
                    <a16:rowId xmlns:a16="http://schemas.microsoft.com/office/drawing/2014/main" val="950929666"/>
                  </a:ext>
                </a:extLst>
              </a:tr>
              <a:tr h="252260">
                <a:tc gridSpan="2">
                  <a:txBody>
                    <a:bodyPr/>
                    <a:lstStyle/>
                    <a:p>
                      <a:pPr indent="450215" algn="just">
                        <a:lnSpc>
                          <a:spcPct val="115000"/>
                        </a:lnSpc>
                        <a:spcAft>
                          <a:spcPts val="1000"/>
                        </a:spcAft>
                      </a:pPr>
                      <a:r>
                        <a:rPr lang="es-PE" sz="1400">
                          <a:effectLst/>
                        </a:rPr>
                        <a:t>Puntos estimados: 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gridSpan="2">
                  <a:txBody>
                    <a:bodyPr/>
                    <a:lstStyle/>
                    <a:p>
                      <a:pPr indent="450215" algn="just">
                        <a:lnSpc>
                          <a:spcPct val="115000"/>
                        </a:lnSpc>
                        <a:spcAft>
                          <a:spcPts val="1000"/>
                        </a:spcAft>
                      </a:pPr>
                      <a:r>
                        <a:rPr lang="es-PE" sz="1400">
                          <a:effectLst/>
                        </a:rPr>
                        <a:t>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extLst>
                  <a:ext uri="{0D108BD9-81ED-4DB2-BD59-A6C34878D82A}">
                    <a16:rowId xmlns:a16="http://schemas.microsoft.com/office/drawing/2014/main" val="52874799"/>
                  </a:ext>
                </a:extLst>
              </a:tr>
              <a:tr h="218528">
                <a:tc gridSpan="4">
                  <a:txBody>
                    <a:bodyPr/>
                    <a:lstStyle/>
                    <a:p>
                      <a:pPr indent="450215" algn="just">
                        <a:lnSpc>
                          <a:spcPct val="115000"/>
                        </a:lnSpc>
                        <a:spcAft>
                          <a:spcPts val="1000"/>
                        </a:spcAft>
                      </a:pPr>
                      <a:r>
                        <a:rPr lang="es-PE" sz="1400">
                          <a:effectLst/>
                        </a:rPr>
                        <a:t>Programador responsable: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24286932"/>
                  </a:ext>
                </a:extLst>
              </a:tr>
              <a:tr h="577850">
                <a:tc gridSpan="4">
                  <a:txBody>
                    <a:bodyPr/>
                    <a:lstStyle/>
                    <a:p>
                      <a:pPr indent="450215" algn="just">
                        <a:lnSpc>
                          <a:spcPct val="115000"/>
                        </a:lnSpc>
                        <a:spcAft>
                          <a:spcPts val="1000"/>
                        </a:spcAft>
                      </a:pPr>
                      <a:r>
                        <a:rPr lang="es-PE" sz="1400" dirty="0">
                          <a:effectLst/>
                        </a:rPr>
                        <a:t>Descripción:</a:t>
                      </a:r>
                    </a:p>
                    <a:p>
                      <a:pPr indent="450215" algn="just">
                        <a:lnSpc>
                          <a:spcPct val="115000"/>
                        </a:lnSpc>
                        <a:spcAft>
                          <a:spcPts val="1000"/>
                        </a:spcAft>
                      </a:pPr>
                      <a:r>
                        <a:rPr lang="es-PE" sz="1400" dirty="0">
                          <a:effectLst/>
                        </a:rPr>
                        <a:t>Como usuario deseo poder visualizar el día en el que realicé un mayor gasto y una lista detallada con dicho gasto realizado.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940932088"/>
                  </a:ext>
                </a:extLst>
              </a:tr>
              <a:tr h="567410">
                <a:tc gridSpan="4">
                  <a:txBody>
                    <a:bodyPr/>
                    <a:lstStyle/>
                    <a:p>
                      <a:pPr indent="450215" algn="just">
                        <a:lnSpc>
                          <a:spcPct val="115000"/>
                        </a:lnSpc>
                        <a:spcAft>
                          <a:spcPts val="1000"/>
                        </a:spcAft>
                      </a:pPr>
                      <a:r>
                        <a:rPr lang="es-PE" sz="1400">
                          <a:effectLst/>
                        </a:rPr>
                        <a:t>Observaciones:</a:t>
                      </a:r>
                    </a:p>
                    <a:p>
                      <a:pPr indent="450215" algn="just">
                        <a:lnSpc>
                          <a:spcPct val="115000"/>
                        </a:lnSpc>
                        <a:spcAft>
                          <a:spcPts val="1000"/>
                        </a:spcAft>
                      </a:pPr>
                      <a:r>
                        <a:rPr lang="es-PE" sz="1400">
                          <a:effectLst/>
                        </a:rPr>
                        <a:t>Esta vista se mostrará en una página sola.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541980042"/>
                  </a:ext>
                </a:extLst>
              </a:tr>
              <a:tr h="218528">
                <a:tc gridSpan="4">
                  <a:txBody>
                    <a:bodyPr/>
                    <a:lstStyle/>
                    <a:p>
                      <a:pPr indent="450215" algn="just">
                        <a:lnSpc>
                          <a:spcPct val="115000"/>
                        </a:lnSpc>
                        <a:spcAft>
                          <a:spcPts val="1000"/>
                        </a:spcAft>
                      </a:pPr>
                      <a:r>
                        <a:rPr lang="es-PE" sz="1400">
                          <a:effectLst/>
                        </a:rPr>
                        <a:t>Criterios de Aceptación: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312776207"/>
                  </a:ext>
                </a:extLst>
              </a:tr>
              <a:tr h="218528">
                <a:tc gridSpan="3">
                  <a:txBody>
                    <a:bodyPr/>
                    <a:lstStyle/>
                    <a:p>
                      <a:pPr indent="450215" algn="just">
                        <a:lnSpc>
                          <a:spcPct val="115000"/>
                        </a:lnSpc>
                        <a:spcAft>
                          <a:spcPts val="1000"/>
                        </a:spcAft>
                      </a:pPr>
                      <a:r>
                        <a:rPr lang="es-PE" sz="1400">
                          <a:effectLst/>
                        </a:rPr>
                        <a:t>Cuando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a:txBody>
                    <a:bodyPr/>
                    <a:lstStyle/>
                    <a:p>
                      <a:pPr indent="450215" algn="just">
                        <a:lnSpc>
                          <a:spcPct val="115000"/>
                        </a:lnSpc>
                        <a:spcAft>
                          <a:spcPts val="1000"/>
                        </a:spcAft>
                      </a:pPr>
                      <a:r>
                        <a:rPr lang="es-PE" sz="1400">
                          <a:effectLst/>
                        </a:rPr>
                        <a:t>Espero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extLst>
                  <a:ext uri="{0D108BD9-81ED-4DB2-BD59-A6C34878D82A}">
                    <a16:rowId xmlns:a16="http://schemas.microsoft.com/office/drawing/2014/main" val="3247004623"/>
                  </a:ext>
                </a:extLst>
              </a:tr>
              <a:tr h="1495066">
                <a:tc gridSpan="3">
                  <a:txBody>
                    <a:bodyPr/>
                    <a:lstStyle/>
                    <a:p>
                      <a:pPr marL="342900" lvl="0" indent="-342900" algn="just">
                        <a:lnSpc>
                          <a:spcPct val="115000"/>
                        </a:lnSpc>
                        <a:spcAft>
                          <a:spcPts val="1000"/>
                        </a:spcAft>
                        <a:buFont typeface="+mj-lt"/>
                        <a:buAutoNum type="arabicParenR"/>
                        <a:tabLst>
                          <a:tab pos="457200" algn="l"/>
                        </a:tabLst>
                      </a:pPr>
                      <a:r>
                        <a:rPr lang="es-PE" sz="1400">
                          <a:effectLst/>
                        </a:rPr>
                        <a:t>Cuando el usuario de “clic” en el botón para visualizar sus gastos</a:t>
                      </a:r>
                    </a:p>
                    <a:p>
                      <a:pPr marL="342900" lvl="0" indent="-342900" algn="just">
                        <a:lnSpc>
                          <a:spcPct val="115000"/>
                        </a:lnSpc>
                        <a:spcAft>
                          <a:spcPts val="1000"/>
                        </a:spcAft>
                        <a:buFont typeface="+mj-lt"/>
                        <a:buAutoNum type="arabicParenR"/>
                        <a:tabLst>
                          <a:tab pos="457200" algn="l"/>
                        </a:tabLst>
                      </a:pPr>
                      <a:r>
                        <a:rPr lang="es-PE" sz="1400">
                          <a:effectLst/>
                        </a:rPr>
                        <a:t>Haga “clic” en el día que aparece un mayor gasto </a:t>
                      </a:r>
                    </a:p>
                    <a:p>
                      <a:pPr marL="342900" lvl="0" indent="-342900" algn="just">
                        <a:lnSpc>
                          <a:spcPct val="115000"/>
                        </a:lnSpc>
                        <a:spcAft>
                          <a:spcPts val="1000"/>
                        </a:spcAft>
                        <a:buFont typeface="+mj-lt"/>
                        <a:buAutoNum type="arabicParenR"/>
                        <a:tabLst>
                          <a:tab pos="457200" algn="l"/>
                        </a:tabLst>
                      </a:pPr>
                      <a:r>
                        <a:rPr lang="es-PE" sz="1400">
                          <a:effectLst/>
                        </a:rPr>
                        <a:t>Haga “clic” en la opción “Salir” </a:t>
                      </a:r>
                    </a:p>
                    <a:p>
                      <a:pPr marL="457200" indent="450215" algn="just">
                        <a:lnSpc>
                          <a:spcPct val="115000"/>
                        </a:lnSpc>
                        <a:spcAft>
                          <a:spcPts val="1000"/>
                        </a:spcAft>
                      </a:pPr>
                      <a:r>
                        <a:rPr lang="es-PE" sz="1400">
                          <a:effectLst/>
                        </a:rPr>
                        <a:t>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tc>
                <a:tc hMerge="1">
                  <a:txBody>
                    <a:bodyPr/>
                    <a:lstStyle/>
                    <a:p>
                      <a:endParaRPr lang="es-PE"/>
                    </a:p>
                  </a:txBody>
                  <a:tcPr/>
                </a:tc>
                <a:tc hMerge="1">
                  <a:txBody>
                    <a:bodyPr/>
                    <a:lstStyle/>
                    <a:p>
                      <a:endParaRPr lang="es-PE"/>
                    </a:p>
                  </a:txBody>
                  <a:tcPr/>
                </a:tc>
                <a:tc>
                  <a:txBody>
                    <a:bodyPr/>
                    <a:lstStyle/>
                    <a:p>
                      <a:pPr marL="342900" lvl="0" indent="-342900" algn="just">
                        <a:lnSpc>
                          <a:spcPct val="115000"/>
                        </a:lnSpc>
                        <a:spcAft>
                          <a:spcPts val="1000"/>
                        </a:spcAft>
                        <a:buFont typeface="+mj-lt"/>
                        <a:buAutoNum type="arabicParenR"/>
                        <a:tabLst>
                          <a:tab pos="457200" algn="l"/>
                        </a:tabLst>
                      </a:pPr>
                      <a:r>
                        <a:rPr lang="es-PE" sz="1400" dirty="0">
                          <a:effectLst/>
                        </a:rPr>
                        <a:t>El sistema le mostrará todos los días en los que realizó algún gasto</a:t>
                      </a:r>
                    </a:p>
                    <a:p>
                      <a:pPr marL="342900" lvl="0" indent="-342900" algn="just">
                        <a:lnSpc>
                          <a:spcPct val="115000"/>
                        </a:lnSpc>
                        <a:spcAft>
                          <a:spcPts val="1000"/>
                        </a:spcAft>
                        <a:buFont typeface="+mj-lt"/>
                        <a:buAutoNum type="arabicParenR"/>
                        <a:tabLst>
                          <a:tab pos="457200" algn="l"/>
                        </a:tabLst>
                      </a:pPr>
                      <a:r>
                        <a:rPr lang="es-PE" sz="1400" dirty="0">
                          <a:effectLst/>
                        </a:rPr>
                        <a:t>El sistema muestra la información detallada de los gastos realizados en dicho día.</a:t>
                      </a:r>
                    </a:p>
                    <a:p>
                      <a:pPr marL="342900" lvl="0" indent="-342900" algn="just">
                        <a:lnSpc>
                          <a:spcPct val="115000"/>
                        </a:lnSpc>
                        <a:spcAft>
                          <a:spcPts val="1000"/>
                        </a:spcAft>
                        <a:buFont typeface="+mj-lt"/>
                        <a:buAutoNum type="arabicParenR"/>
                        <a:tabLst>
                          <a:tab pos="457200" algn="l"/>
                        </a:tabLst>
                      </a:pPr>
                      <a:r>
                        <a:rPr lang="es-PE" sz="1400" dirty="0">
                          <a:effectLst/>
                        </a:rPr>
                        <a:t>El sistema cierra la ventana de los gastos realizados en ese día.</a:t>
                      </a:r>
                    </a:p>
                    <a:p>
                      <a:pPr marL="457200" indent="450215" algn="just">
                        <a:lnSpc>
                          <a:spcPct val="115000"/>
                        </a:lnSpc>
                        <a:spcAft>
                          <a:spcPts val="100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tc>
                <a:extLst>
                  <a:ext uri="{0D108BD9-81ED-4DB2-BD59-A6C34878D82A}">
                    <a16:rowId xmlns:a16="http://schemas.microsoft.com/office/drawing/2014/main" val="3009637191"/>
                  </a:ext>
                </a:extLst>
              </a:tr>
              <a:tr h="1265175">
                <a:tc gridSpan="4">
                  <a:txBody>
                    <a:bodyPr/>
                    <a:lstStyle/>
                    <a:p>
                      <a:pPr indent="450215" algn="just">
                        <a:lnSpc>
                          <a:spcPct val="115000"/>
                        </a:lnSpc>
                        <a:spcAft>
                          <a:spcPts val="1000"/>
                        </a:spcAft>
                      </a:pPr>
                      <a:r>
                        <a:rPr lang="es-PE" sz="1400" dirty="0">
                          <a:effectLst/>
                        </a:rPr>
                        <a:t>Test de Aceptación:</a:t>
                      </a:r>
                    </a:p>
                    <a:p>
                      <a:pPr indent="450215" algn="just">
                        <a:lnSpc>
                          <a:spcPct val="115000"/>
                        </a:lnSpc>
                        <a:spcAft>
                          <a:spcPts val="1000"/>
                        </a:spcAft>
                      </a:pPr>
                      <a:r>
                        <a:rPr lang="es-PE" sz="1400" dirty="0">
                          <a:effectLst/>
                        </a:rPr>
                        <a:t>·</a:t>
                      </a:r>
                      <a:r>
                        <a:rPr lang="es-PE" sz="1400" baseline="-25000" dirty="0">
                          <a:effectLst/>
                        </a:rPr>
                        <a:t>         </a:t>
                      </a:r>
                      <a:r>
                        <a:rPr lang="es-PE" sz="1400" dirty="0">
                          <a:effectLst/>
                        </a:rPr>
                        <a:t>Se debe poder visualizar detalladamente los días en los que se realizó algún gasto.</a:t>
                      </a:r>
                    </a:p>
                    <a:p>
                      <a:pPr indent="450215" algn="just">
                        <a:lnSpc>
                          <a:spcPct val="115000"/>
                        </a:lnSpc>
                        <a:spcAft>
                          <a:spcPts val="1000"/>
                        </a:spcAft>
                      </a:pPr>
                      <a:r>
                        <a:rPr lang="es-PE" sz="1400" dirty="0">
                          <a:effectLst/>
                        </a:rPr>
                        <a:t>·     Se debe poder visualizar todos los gastos realizados en el día seleccionado.</a:t>
                      </a:r>
                    </a:p>
                    <a:p>
                      <a:pPr indent="450215" algn="just">
                        <a:lnSpc>
                          <a:spcPct val="115000"/>
                        </a:lnSpc>
                        <a:spcAft>
                          <a:spcPts val="1000"/>
                        </a:spcAft>
                      </a:pPr>
                      <a:r>
                        <a:rPr lang="es-PE" sz="1400" dirty="0">
                          <a:effectLst/>
                        </a:rPr>
                        <a:t>         El mensaje de confirmación de abandono de la vista hoja de gastos detallados: “¿Seguro que desea salir de la hoja de gastos?”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465" marR="32465"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268785884"/>
                  </a:ext>
                </a:extLst>
              </a:tr>
            </a:tbl>
          </a:graphicData>
        </a:graphic>
      </p:graphicFrame>
    </p:spTree>
    <p:extLst>
      <p:ext uri="{BB962C8B-B14F-4D97-AF65-F5344CB8AC3E}">
        <p14:creationId xmlns:p14="http://schemas.microsoft.com/office/powerpoint/2010/main" val="37372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A8776B01-F531-4BF0-9A2D-5E6AA44F10CF}"/>
              </a:ext>
            </a:extLst>
          </p:cNvPr>
          <p:cNvGraphicFramePr>
            <a:graphicFrameLocks noGrp="1"/>
          </p:cNvGraphicFramePr>
          <p:nvPr>
            <p:ph idx="1"/>
            <p:extLst>
              <p:ext uri="{D42A27DB-BD31-4B8C-83A1-F6EECF244321}">
                <p14:modId xmlns:p14="http://schemas.microsoft.com/office/powerpoint/2010/main" val="327258847"/>
              </p:ext>
            </p:extLst>
          </p:nvPr>
        </p:nvGraphicFramePr>
        <p:xfrm>
          <a:off x="557843" y="294862"/>
          <a:ext cx="10786018" cy="6268275"/>
        </p:xfrm>
        <a:graphic>
          <a:graphicData uri="http://schemas.openxmlformats.org/drawingml/2006/table">
            <a:tbl>
              <a:tblPr>
                <a:tableStyleId>{5C22544A-7EE6-4342-B048-85BDC9FD1C3A}</a:tableStyleId>
              </a:tblPr>
              <a:tblGrid>
                <a:gridCol w="3861739">
                  <a:extLst>
                    <a:ext uri="{9D8B030D-6E8A-4147-A177-3AD203B41FA5}">
                      <a16:colId xmlns:a16="http://schemas.microsoft.com/office/drawing/2014/main" val="2873489753"/>
                    </a:ext>
                  </a:extLst>
                </a:gridCol>
                <a:gridCol w="235719">
                  <a:extLst>
                    <a:ext uri="{9D8B030D-6E8A-4147-A177-3AD203B41FA5}">
                      <a16:colId xmlns:a16="http://schemas.microsoft.com/office/drawing/2014/main" val="2688266057"/>
                    </a:ext>
                  </a:extLst>
                </a:gridCol>
                <a:gridCol w="235719">
                  <a:extLst>
                    <a:ext uri="{9D8B030D-6E8A-4147-A177-3AD203B41FA5}">
                      <a16:colId xmlns:a16="http://schemas.microsoft.com/office/drawing/2014/main" val="3429471388"/>
                    </a:ext>
                  </a:extLst>
                </a:gridCol>
                <a:gridCol w="6452841">
                  <a:extLst>
                    <a:ext uri="{9D8B030D-6E8A-4147-A177-3AD203B41FA5}">
                      <a16:colId xmlns:a16="http://schemas.microsoft.com/office/drawing/2014/main" val="2094429894"/>
                    </a:ext>
                  </a:extLst>
                </a:gridCol>
              </a:tblGrid>
              <a:tr h="252836">
                <a:tc gridSpan="4">
                  <a:txBody>
                    <a:bodyPr/>
                    <a:lstStyle/>
                    <a:p>
                      <a:pPr indent="450215" algn="just">
                        <a:lnSpc>
                          <a:spcPct val="115000"/>
                        </a:lnSpc>
                        <a:spcAft>
                          <a:spcPts val="1000"/>
                        </a:spcAft>
                      </a:pPr>
                      <a:r>
                        <a:rPr lang="es-PE" sz="1400" dirty="0">
                          <a:effectLst/>
                        </a:rPr>
                        <a:t>Historia de Usuario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581402860"/>
                  </a:ext>
                </a:extLst>
              </a:tr>
              <a:tr h="252836">
                <a:tc>
                  <a:txBody>
                    <a:bodyPr/>
                    <a:lstStyle/>
                    <a:p>
                      <a:pPr indent="450215" algn="just">
                        <a:lnSpc>
                          <a:spcPct val="115000"/>
                        </a:lnSpc>
                        <a:spcAft>
                          <a:spcPts val="1000"/>
                        </a:spcAft>
                      </a:pPr>
                      <a:r>
                        <a:rPr lang="es-PE" sz="1400" dirty="0">
                          <a:effectLst/>
                        </a:rPr>
                        <a:t>Número: HU-05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gridSpan="3">
                  <a:txBody>
                    <a:bodyPr/>
                    <a:lstStyle/>
                    <a:p>
                      <a:pPr indent="450215" algn="just">
                        <a:lnSpc>
                          <a:spcPct val="115000"/>
                        </a:lnSpc>
                        <a:spcAft>
                          <a:spcPts val="1000"/>
                        </a:spcAft>
                      </a:pPr>
                      <a:r>
                        <a:rPr lang="es-PE" sz="1400">
                          <a:effectLst/>
                        </a:rPr>
                        <a:t>Usuario: Alumno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4803775"/>
                  </a:ext>
                </a:extLst>
              </a:tr>
              <a:tr h="656493">
                <a:tc gridSpan="4">
                  <a:txBody>
                    <a:bodyPr/>
                    <a:lstStyle/>
                    <a:p>
                      <a:pPr indent="450215" algn="just">
                        <a:lnSpc>
                          <a:spcPct val="115000"/>
                        </a:lnSpc>
                        <a:spcAft>
                          <a:spcPts val="1000"/>
                        </a:spcAft>
                      </a:pPr>
                      <a:r>
                        <a:rPr lang="es-PE" sz="1400" dirty="0">
                          <a:effectLst/>
                        </a:rPr>
                        <a:t>Nombre de historia: </a:t>
                      </a:r>
                    </a:p>
                    <a:p>
                      <a:pPr indent="450215" algn="just">
                        <a:lnSpc>
                          <a:spcPct val="115000"/>
                        </a:lnSpc>
                        <a:spcAft>
                          <a:spcPts val="1000"/>
                        </a:spcAft>
                      </a:pPr>
                      <a:r>
                        <a:rPr lang="es-PE" sz="1400" dirty="0">
                          <a:effectLst/>
                        </a:rPr>
                        <a:t>Visualiza advertencia</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448912686"/>
                  </a:ext>
                </a:extLst>
              </a:tr>
              <a:tr h="324167">
                <a:tc gridSpan="2">
                  <a:txBody>
                    <a:bodyPr/>
                    <a:lstStyle/>
                    <a:p>
                      <a:pPr indent="450215" algn="just">
                        <a:lnSpc>
                          <a:spcPct val="115000"/>
                        </a:lnSpc>
                        <a:spcAft>
                          <a:spcPts val="1000"/>
                        </a:spcAft>
                      </a:pPr>
                      <a:r>
                        <a:rPr lang="es-PE" sz="1400">
                          <a:effectLst/>
                        </a:rPr>
                        <a:t>Prioridad en negocio:  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gridSpan="2">
                  <a:txBody>
                    <a:bodyPr/>
                    <a:lstStyle/>
                    <a:p>
                      <a:pPr indent="450215" algn="just">
                        <a:lnSpc>
                          <a:spcPct val="115000"/>
                        </a:lnSpc>
                        <a:spcAft>
                          <a:spcPts val="1000"/>
                        </a:spcAft>
                      </a:pPr>
                      <a:r>
                        <a:rPr lang="es-PE" sz="1400" dirty="0">
                          <a:effectLst/>
                        </a:rPr>
                        <a:t>Riesgo en desarrollo: 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extLst>
                  <a:ext uri="{0D108BD9-81ED-4DB2-BD59-A6C34878D82A}">
                    <a16:rowId xmlns:a16="http://schemas.microsoft.com/office/drawing/2014/main" val="36580242"/>
                  </a:ext>
                </a:extLst>
              </a:tr>
              <a:tr h="324167">
                <a:tc gridSpan="2">
                  <a:txBody>
                    <a:bodyPr/>
                    <a:lstStyle/>
                    <a:p>
                      <a:pPr indent="450215" algn="just">
                        <a:lnSpc>
                          <a:spcPct val="115000"/>
                        </a:lnSpc>
                        <a:spcAft>
                          <a:spcPts val="1000"/>
                        </a:spcAft>
                      </a:pPr>
                      <a:r>
                        <a:rPr lang="es-PE" sz="1400">
                          <a:effectLst/>
                        </a:rPr>
                        <a:t>Puntos estimados: 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gridSpan="2">
                  <a:txBody>
                    <a:bodyPr/>
                    <a:lstStyle/>
                    <a:p>
                      <a:pPr indent="450215" algn="just">
                        <a:lnSpc>
                          <a:spcPct val="115000"/>
                        </a:lnSpc>
                        <a:spcAft>
                          <a:spcPts val="1000"/>
                        </a:spcAft>
                      </a:pPr>
                      <a:r>
                        <a:rPr lang="es-PE" sz="1400" dirty="0">
                          <a:effectLst/>
                        </a:rPr>
                        <a:t>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extLst>
                  <a:ext uri="{0D108BD9-81ED-4DB2-BD59-A6C34878D82A}">
                    <a16:rowId xmlns:a16="http://schemas.microsoft.com/office/drawing/2014/main" val="2772963025"/>
                  </a:ext>
                </a:extLst>
              </a:tr>
              <a:tr h="252836">
                <a:tc gridSpan="4">
                  <a:txBody>
                    <a:bodyPr/>
                    <a:lstStyle/>
                    <a:p>
                      <a:pPr indent="450215" algn="just">
                        <a:lnSpc>
                          <a:spcPct val="115000"/>
                        </a:lnSpc>
                        <a:spcAft>
                          <a:spcPts val="1000"/>
                        </a:spcAft>
                      </a:pPr>
                      <a:r>
                        <a:rPr lang="es-PE" sz="1400" dirty="0">
                          <a:effectLst/>
                        </a:rPr>
                        <a:t>Programador responsable: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41169269"/>
                  </a:ext>
                </a:extLst>
              </a:tr>
              <a:tr h="656493">
                <a:tc gridSpan="4">
                  <a:txBody>
                    <a:bodyPr/>
                    <a:lstStyle/>
                    <a:p>
                      <a:pPr indent="450215" algn="just">
                        <a:lnSpc>
                          <a:spcPct val="115000"/>
                        </a:lnSpc>
                        <a:spcAft>
                          <a:spcPts val="1000"/>
                        </a:spcAft>
                      </a:pPr>
                      <a:r>
                        <a:rPr lang="es-PE" sz="1400" dirty="0">
                          <a:effectLst/>
                        </a:rPr>
                        <a:t>Descripción:</a:t>
                      </a:r>
                    </a:p>
                    <a:p>
                      <a:pPr indent="450215" algn="just">
                        <a:lnSpc>
                          <a:spcPct val="115000"/>
                        </a:lnSpc>
                        <a:spcAft>
                          <a:spcPts val="1000"/>
                        </a:spcAft>
                      </a:pPr>
                      <a:r>
                        <a:rPr lang="es-PE" sz="1400" dirty="0">
                          <a:effectLst/>
                        </a:rPr>
                        <a:t>Como usuario deseo poder visualizar una advertencia cuando haya sobrepasado el tope de gasto diario permitido.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103589635"/>
                  </a:ext>
                </a:extLst>
              </a:tr>
              <a:tr h="656493">
                <a:tc gridSpan="4">
                  <a:txBody>
                    <a:bodyPr/>
                    <a:lstStyle/>
                    <a:p>
                      <a:pPr indent="450215" algn="just">
                        <a:lnSpc>
                          <a:spcPct val="115000"/>
                        </a:lnSpc>
                        <a:spcAft>
                          <a:spcPts val="1000"/>
                        </a:spcAft>
                      </a:pPr>
                      <a:r>
                        <a:rPr lang="es-PE" sz="1400" dirty="0">
                          <a:effectLst/>
                        </a:rPr>
                        <a:t>Observaciones:</a:t>
                      </a:r>
                    </a:p>
                    <a:p>
                      <a:pPr indent="450215" algn="just">
                        <a:lnSpc>
                          <a:spcPct val="115000"/>
                        </a:lnSpc>
                        <a:spcAft>
                          <a:spcPts val="1000"/>
                        </a:spcAft>
                      </a:pPr>
                      <a:r>
                        <a:rPr lang="es-PE" sz="1400" dirty="0">
                          <a:effectLst/>
                        </a:rPr>
                        <a:t>Esta vista se mostrará en una página sola.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15780719"/>
                  </a:ext>
                </a:extLst>
              </a:tr>
              <a:tr h="252836">
                <a:tc gridSpan="4">
                  <a:txBody>
                    <a:bodyPr/>
                    <a:lstStyle/>
                    <a:p>
                      <a:pPr indent="450215" algn="just">
                        <a:lnSpc>
                          <a:spcPct val="115000"/>
                        </a:lnSpc>
                        <a:spcAft>
                          <a:spcPts val="1000"/>
                        </a:spcAft>
                      </a:pPr>
                      <a:r>
                        <a:rPr lang="es-PE" sz="1400" dirty="0">
                          <a:effectLst/>
                        </a:rPr>
                        <a:t>Criterios de Aceptación: </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072566334"/>
                  </a:ext>
                </a:extLst>
              </a:tr>
              <a:tr h="252836">
                <a:tc gridSpan="3">
                  <a:txBody>
                    <a:bodyPr/>
                    <a:lstStyle/>
                    <a:p>
                      <a:pPr indent="450215" algn="just">
                        <a:lnSpc>
                          <a:spcPct val="115000"/>
                        </a:lnSpc>
                        <a:spcAft>
                          <a:spcPts val="1000"/>
                        </a:spcAft>
                      </a:pPr>
                      <a:r>
                        <a:rPr lang="es-PE" sz="1400">
                          <a:effectLst/>
                        </a:rPr>
                        <a:t>Cuando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a:txBody>
                    <a:bodyPr/>
                    <a:lstStyle/>
                    <a:p>
                      <a:pPr indent="450215" algn="just">
                        <a:lnSpc>
                          <a:spcPct val="115000"/>
                        </a:lnSpc>
                        <a:spcAft>
                          <a:spcPts val="1000"/>
                        </a:spcAft>
                      </a:pPr>
                      <a:r>
                        <a:rPr lang="es-PE" sz="1400" dirty="0">
                          <a:effectLst/>
                        </a:rPr>
                        <a:t>Espero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extLst>
                  <a:ext uri="{0D108BD9-81ED-4DB2-BD59-A6C34878D82A}">
                    <a16:rowId xmlns:a16="http://schemas.microsoft.com/office/drawing/2014/main" val="2591195523"/>
                  </a:ext>
                </a:extLst>
              </a:tr>
              <a:tr h="1326133">
                <a:tc gridSpan="3">
                  <a:txBody>
                    <a:bodyPr/>
                    <a:lstStyle/>
                    <a:p>
                      <a:pPr marL="342900" lvl="0" indent="-342900" algn="just">
                        <a:lnSpc>
                          <a:spcPct val="115000"/>
                        </a:lnSpc>
                        <a:spcAft>
                          <a:spcPts val="1000"/>
                        </a:spcAft>
                        <a:buFont typeface="+mj-lt"/>
                        <a:buAutoNum type="arabicParenR"/>
                        <a:tabLst>
                          <a:tab pos="457200" algn="l"/>
                        </a:tabLst>
                      </a:pPr>
                      <a:r>
                        <a:rPr lang="es-PE" sz="1400">
                          <a:effectLst/>
                        </a:rPr>
                        <a:t>Cuando el usuario haya sobrepasado el tope de gasto </a:t>
                      </a:r>
                    </a:p>
                    <a:p>
                      <a:pPr marL="342900" lvl="0" indent="-342900" algn="just">
                        <a:lnSpc>
                          <a:spcPct val="115000"/>
                        </a:lnSpc>
                        <a:spcAft>
                          <a:spcPts val="1000"/>
                        </a:spcAft>
                        <a:buFont typeface="+mj-lt"/>
                        <a:buAutoNum type="arabicParenR"/>
                        <a:tabLst>
                          <a:tab pos="457200" algn="l"/>
                        </a:tabLst>
                      </a:pPr>
                      <a:r>
                        <a:rPr lang="es-PE" sz="1400">
                          <a:effectLst/>
                        </a:rPr>
                        <a:t>Haga “clic” en la opción “Salir” </a:t>
                      </a:r>
                    </a:p>
                    <a:p>
                      <a:pPr marL="457200" indent="450215" algn="just">
                        <a:lnSpc>
                          <a:spcPct val="115000"/>
                        </a:lnSpc>
                        <a:spcAft>
                          <a:spcPts val="1000"/>
                        </a:spcAft>
                      </a:pPr>
                      <a:r>
                        <a:rPr lang="es-PE" sz="1400">
                          <a:effectLst/>
                        </a:rPr>
                        <a:t> </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tc>
                <a:tc hMerge="1">
                  <a:txBody>
                    <a:bodyPr/>
                    <a:lstStyle/>
                    <a:p>
                      <a:endParaRPr lang="es-PE"/>
                    </a:p>
                  </a:txBody>
                  <a:tcPr/>
                </a:tc>
                <a:tc hMerge="1">
                  <a:txBody>
                    <a:bodyPr/>
                    <a:lstStyle/>
                    <a:p>
                      <a:endParaRPr lang="es-PE"/>
                    </a:p>
                  </a:txBody>
                  <a:tcPr/>
                </a:tc>
                <a:tc>
                  <a:txBody>
                    <a:bodyPr/>
                    <a:lstStyle/>
                    <a:p>
                      <a:pPr marL="342900" lvl="0" indent="-342900" algn="just">
                        <a:lnSpc>
                          <a:spcPct val="115000"/>
                        </a:lnSpc>
                        <a:spcAft>
                          <a:spcPts val="1000"/>
                        </a:spcAft>
                        <a:buFont typeface="+mj-lt"/>
                        <a:buAutoNum type="arabicParenR"/>
                        <a:tabLst>
                          <a:tab pos="457200" algn="l"/>
                        </a:tabLst>
                      </a:pPr>
                      <a:r>
                        <a:rPr lang="es-PE" sz="1400" dirty="0">
                          <a:effectLst/>
                        </a:rPr>
                        <a:t>El sistema le mostrará una advertencia sobre el gasto realizado</a:t>
                      </a:r>
                    </a:p>
                    <a:p>
                      <a:pPr marL="342900" lvl="0" indent="-342900" algn="just">
                        <a:lnSpc>
                          <a:spcPct val="115000"/>
                        </a:lnSpc>
                        <a:spcAft>
                          <a:spcPts val="1000"/>
                        </a:spcAft>
                        <a:buFont typeface="+mj-lt"/>
                        <a:buAutoNum type="arabicParenR"/>
                        <a:tabLst>
                          <a:tab pos="457200" algn="l"/>
                        </a:tabLst>
                      </a:pPr>
                      <a:r>
                        <a:rPr lang="es-PE" sz="1400" dirty="0">
                          <a:effectLst/>
                        </a:rPr>
                        <a:t>El sistema cierra la ventana de advertencia.</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tc>
                <a:extLst>
                  <a:ext uri="{0D108BD9-81ED-4DB2-BD59-A6C34878D82A}">
                    <a16:rowId xmlns:a16="http://schemas.microsoft.com/office/drawing/2014/main" val="3584849507"/>
                  </a:ext>
                </a:extLst>
              </a:tr>
              <a:tr h="1060149">
                <a:tc gridSpan="4">
                  <a:txBody>
                    <a:bodyPr/>
                    <a:lstStyle/>
                    <a:p>
                      <a:pPr indent="450215" algn="just">
                        <a:lnSpc>
                          <a:spcPct val="115000"/>
                        </a:lnSpc>
                        <a:spcAft>
                          <a:spcPts val="1000"/>
                        </a:spcAft>
                      </a:pPr>
                      <a:r>
                        <a:rPr lang="es-PE" sz="1400" dirty="0">
                          <a:effectLst/>
                        </a:rPr>
                        <a:t>Test de Aceptación:</a:t>
                      </a:r>
                    </a:p>
                    <a:p>
                      <a:pPr indent="450215" algn="just">
                        <a:lnSpc>
                          <a:spcPct val="115000"/>
                        </a:lnSpc>
                        <a:spcAft>
                          <a:spcPts val="1000"/>
                        </a:spcAft>
                      </a:pPr>
                      <a:r>
                        <a:rPr lang="es-PE" sz="1400" dirty="0">
                          <a:effectLst/>
                        </a:rPr>
                        <a:t>·</a:t>
                      </a:r>
                      <a:r>
                        <a:rPr lang="es-PE" sz="1400" baseline="-25000" dirty="0">
                          <a:effectLst/>
                        </a:rPr>
                        <a:t>         </a:t>
                      </a:r>
                      <a:r>
                        <a:rPr lang="es-PE" sz="1400" dirty="0">
                          <a:effectLst/>
                        </a:rPr>
                        <a:t>Se debe poder visualizar la ventana de advertencia una vez realizado un gasto.</a:t>
                      </a:r>
                    </a:p>
                    <a:p>
                      <a:pPr indent="450215" algn="just">
                        <a:lnSpc>
                          <a:spcPct val="115000"/>
                        </a:lnSpc>
                        <a:spcAft>
                          <a:spcPts val="1000"/>
                        </a:spcAft>
                      </a:pPr>
                      <a:r>
                        <a:rPr lang="es-PE" sz="1400" dirty="0">
                          <a:effectLst/>
                        </a:rPr>
                        <a:t>·     Se bloqueará todo gasto adicional que el usuario desee hacer.</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957" marR="61957"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590427539"/>
                  </a:ext>
                </a:extLst>
              </a:tr>
            </a:tbl>
          </a:graphicData>
        </a:graphic>
      </p:graphicFrame>
    </p:spTree>
    <p:extLst>
      <p:ext uri="{BB962C8B-B14F-4D97-AF65-F5344CB8AC3E}">
        <p14:creationId xmlns:p14="http://schemas.microsoft.com/office/powerpoint/2010/main" val="23789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9" name="Picture 88">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0" name="Rectangle 89">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91" name="Picture 90">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92" name="Picture 91">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94" name="Rectangle 93">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iagrama de clases WEB">
            <a:extLst>
              <a:ext uri="{FF2B5EF4-FFF2-40B4-BE49-F238E27FC236}">
                <a16:creationId xmlns:a16="http://schemas.microsoft.com/office/drawing/2014/main" id="{499859FF-7FC0-4E86-9D06-C00F0357A7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279" b="1093"/>
          <a:stretch/>
        </p:blipFill>
        <p:spPr bwMode="auto">
          <a:xfrm>
            <a:off x="1412683" y="1410208"/>
            <a:ext cx="5278777"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Straight Connector 95">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154189E8-3021-4D00-B411-178544ECB79D}"/>
              </a:ext>
            </a:extLst>
          </p:cNvPr>
          <p:cNvSpPr>
            <a:spLocks noGrp="1"/>
          </p:cNvSpPr>
          <p:nvPr>
            <p:ph idx="1"/>
          </p:nvPr>
        </p:nvSpPr>
        <p:spPr>
          <a:xfrm>
            <a:off x="7535824" y="2556932"/>
            <a:ext cx="3360771" cy="3318936"/>
          </a:xfrm>
        </p:spPr>
        <p:txBody>
          <a:bodyPr>
            <a:normAutofit/>
          </a:bodyPr>
          <a:lstStyle/>
          <a:p>
            <a:r>
              <a:rPr lang="es-PE" dirty="0"/>
              <a:t>DIAGRAMA DE CLASES</a:t>
            </a:r>
          </a:p>
        </p:txBody>
      </p:sp>
    </p:spTree>
    <p:extLst>
      <p:ext uri="{BB962C8B-B14F-4D97-AF65-F5344CB8AC3E}">
        <p14:creationId xmlns:p14="http://schemas.microsoft.com/office/powerpoint/2010/main" val="296448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4" name="Picture 7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7" name="Picture 7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79" name="Rectangle 7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P_Web-2019-09-28_15_55">
            <a:extLst>
              <a:ext uri="{FF2B5EF4-FFF2-40B4-BE49-F238E27FC236}">
                <a16:creationId xmlns:a16="http://schemas.microsoft.com/office/drawing/2014/main" id="{923164B8-6533-49F2-86E1-AB142E2E08A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45" b="7181"/>
          <a:stretch/>
        </p:blipFill>
        <p:spPr bwMode="auto">
          <a:xfrm>
            <a:off x="1412683" y="1410208"/>
            <a:ext cx="5278777"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154189E8-3021-4D00-B411-178544ECB79D}"/>
              </a:ext>
            </a:extLst>
          </p:cNvPr>
          <p:cNvSpPr>
            <a:spLocks noGrp="1"/>
          </p:cNvSpPr>
          <p:nvPr>
            <p:ph idx="1"/>
          </p:nvPr>
        </p:nvSpPr>
        <p:spPr>
          <a:xfrm>
            <a:off x="7535824" y="2556932"/>
            <a:ext cx="3360771" cy="3318936"/>
          </a:xfrm>
        </p:spPr>
        <p:txBody>
          <a:bodyPr>
            <a:normAutofit/>
          </a:bodyPr>
          <a:lstStyle/>
          <a:p>
            <a:r>
              <a:rPr lang="es-PE" dirty="0"/>
              <a:t>DIAGRAMA DE BASE DE DATOS</a:t>
            </a:r>
          </a:p>
        </p:txBody>
      </p:sp>
    </p:spTree>
    <p:extLst>
      <p:ext uri="{BB962C8B-B14F-4D97-AF65-F5344CB8AC3E}">
        <p14:creationId xmlns:p14="http://schemas.microsoft.com/office/powerpoint/2010/main" val="28269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6B42D-1567-4F85-AC91-837C63312EC6}"/>
              </a:ext>
            </a:extLst>
          </p:cNvPr>
          <p:cNvSpPr>
            <a:spLocks noGrp="1"/>
          </p:cNvSpPr>
          <p:nvPr>
            <p:ph type="title"/>
          </p:nvPr>
        </p:nvSpPr>
        <p:spPr/>
        <p:txBody>
          <a:bodyPr/>
          <a:lstStyle/>
          <a:p>
            <a:r>
              <a:rPr lang="es-PE" dirty="0"/>
              <a:t>INTEGRANTES</a:t>
            </a:r>
          </a:p>
        </p:txBody>
      </p:sp>
      <p:sp>
        <p:nvSpPr>
          <p:cNvPr id="3" name="Marcador de contenido 2">
            <a:extLst>
              <a:ext uri="{FF2B5EF4-FFF2-40B4-BE49-F238E27FC236}">
                <a16:creationId xmlns:a16="http://schemas.microsoft.com/office/drawing/2014/main" id="{65CBB6DF-EA62-4C8E-8106-0D2C1AF18B37}"/>
              </a:ext>
            </a:extLst>
          </p:cNvPr>
          <p:cNvSpPr>
            <a:spLocks noGrp="1"/>
          </p:cNvSpPr>
          <p:nvPr>
            <p:ph idx="1"/>
          </p:nvPr>
        </p:nvSpPr>
        <p:spPr/>
        <p:txBody>
          <a:bodyPr/>
          <a:lstStyle/>
          <a:p>
            <a:r>
              <a:rPr lang="es-PE" dirty="0"/>
              <a:t>ESCUDERO PERLA, GONZALO ALONSO</a:t>
            </a:r>
          </a:p>
          <a:p>
            <a:r>
              <a:rPr lang="es-PE" dirty="0"/>
              <a:t>VALDIVIA TERAN, IMANOL GIORDANO</a:t>
            </a:r>
          </a:p>
          <a:p>
            <a:r>
              <a:rPr lang="es-PE" dirty="0"/>
              <a:t>ROSAS BUENO, MARCO ANTONIO</a:t>
            </a:r>
          </a:p>
          <a:p>
            <a:r>
              <a:rPr lang="es-PE" dirty="0"/>
              <a:t>RODRIGUEZ PEREA, ENRIQUE ALONSO</a:t>
            </a:r>
          </a:p>
          <a:p>
            <a:pPr marL="0" indent="0">
              <a:buNone/>
            </a:pPr>
            <a:endParaRPr lang="es-PE" dirty="0"/>
          </a:p>
        </p:txBody>
      </p:sp>
    </p:spTree>
    <p:extLst>
      <p:ext uri="{BB962C8B-B14F-4D97-AF65-F5344CB8AC3E}">
        <p14:creationId xmlns:p14="http://schemas.microsoft.com/office/powerpoint/2010/main" val="132599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CF332-4658-4942-AC2F-5D38A5ECD0FB}"/>
              </a:ext>
            </a:extLst>
          </p:cNvPr>
          <p:cNvSpPr>
            <a:spLocks noGrp="1"/>
          </p:cNvSpPr>
          <p:nvPr>
            <p:ph type="title"/>
          </p:nvPr>
        </p:nvSpPr>
        <p:spPr>
          <a:xfrm>
            <a:off x="1295402" y="749482"/>
            <a:ext cx="9601196" cy="1303867"/>
          </a:xfrm>
        </p:spPr>
        <p:txBody>
          <a:bodyPr/>
          <a:lstStyle/>
          <a:p>
            <a:r>
              <a:rPr lang="es-PE" dirty="0"/>
              <a:t>INTRODUCCIÓN</a:t>
            </a:r>
          </a:p>
        </p:txBody>
      </p:sp>
      <p:sp>
        <p:nvSpPr>
          <p:cNvPr id="3" name="Marcador de contenido 2">
            <a:extLst>
              <a:ext uri="{FF2B5EF4-FFF2-40B4-BE49-F238E27FC236}">
                <a16:creationId xmlns:a16="http://schemas.microsoft.com/office/drawing/2014/main" id="{576296D2-1FCA-4B80-9941-A46EF5C8C96D}"/>
              </a:ext>
            </a:extLst>
          </p:cNvPr>
          <p:cNvSpPr>
            <a:spLocks noGrp="1"/>
          </p:cNvSpPr>
          <p:nvPr>
            <p:ph idx="1"/>
          </p:nvPr>
        </p:nvSpPr>
        <p:spPr>
          <a:xfrm>
            <a:off x="1295402" y="2557669"/>
            <a:ext cx="9601196" cy="3796747"/>
          </a:xfrm>
        </p:spPr>
        <p:txBody>
          <a:bodyPr>
            <a:normAutofit fontScale="77500" lnSpcReduction="20000"/>
          </a:bodyPr>
          <a:lstStyle/>
          <a:p>
            <a:r>
              <a:rPr lang="es-PE" dirty="0"/>
              <a:t>Este trabajo pretende poner en práctica los conocimientos visto en clase de la materia Aplicaciones Web con el fin de presentar a la empresa DEXTER una propuesta para este negocio.</a:t>
            </a:r>
          </a:p>
          <a:p>
            <a:r>
              <a:rPr lang="es-PE" dirty="0"/>
              <a:t>En estas instancias cualquier empresa sea chica, media o grande requiere de conocimientos de la tecnología informática para que dicha empresa sea competitiva en el mercado, así como para optimizar tiempos y reducir costo a corto o mediano plazo.</a:t>
            </a:r>
          </a:p>
          <a:p>
            <a:r>
              <a:rPr lang="es-PE" dirty="0"/>
              <a:t>Hoy en día las empresas se esfuerzan para tener mayor participación en el mercado, lo que ha originado el desarrollo de aplicaciones donde se puede registrar el crecimiento de las empresas y las preferencias de los consumidores.</a:t>
            </a:r>
          </a:p>
          <a:p>
            <a:r>
              <a:rPr lang="es-PE" dirty="0"/>
              <a:t>Este sistema permitirá la automatización del proceso de Gestión y Administración responsable del dinero.</a:t>
            </a:r>
          </a:p>
          <a:p>
            <a:r>
              <a:rPr lang="es-PE" dirty="0"/>
              <a:t>Finalmente, la sistematización permitirá a la empresa DEXTER brindar un servicio de calidad a sus clientes para su satisfacción y mejor experiencia en la gestión de su dinero</a:t>
            </a:r>
          </a:p>
        </p:txBody>
      </p:sp>
    </p:spTree>
    <p:extLst>
      <p:ext uri="{BB962C8B-B14F-4D97-AF65-F5344CB8AC3E}">
        <p14:creationId xmlns:p14="http://schemas.microsoft.com/office/powerpoint/2010/main" val="424349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8D411-AF08-45B6-8398-870D9F98F365}"/>
              </a:ext>
            </a:extLst>
          </p:cNvPr>
          <p:cNvSpPr>
            <a:spLocks noGrp="1"/>
          </p:cNvSpPr>
          <p:nvPr>
            <p:ph type="title"/>
          </p:nvPr>
        </p:nvSpPr>
        <p:spPr/>
        <p:txBody>
          <a:bodyPr/>
          <a:lstStyle/>
          <a:p>
            <a:r>
              <a:rPr lang="es-PE" dirty="0"/>
              <a:t>REQUISITOS FUNCIONALES</a:t>
            </a:r>
          </a:p>
        </p:txBody>
      </p:sp>
      <p:sp>
        <p:nvSpPr>
          <p:cNvPr id="3" name="Marcador de contenido 2">
            <a:extLst>
              <a:ext uri="{FF2B5EF4-FFF2-40B4-BE49-F238E27FC236}">
                <a16:creationId xmlns:a16="http://schemas.microsoft.com/office/drawing/2014/main" id="{D9923FAB-E077-4670-8BF4-D7CA07FD6693}"/>
              </a:ext>
            </a:extLst>
          </p:cNvPr>
          <p:cNvSpPr>
            <a:spLocks noGrp="1"/>
          </p:cNvSpPr>
          <p:nvPr>
            <p:ph idx="1"/>
          </p:nvPr>
        </p:nvSpPr>
        <p:spPr>
          <a:xfrm>
            <a:off x="1295401" y="2556932"/>
            <a:ext cx="3952460" cy="3857120"/>
          </a:xfrm>
        </p:spPr>
        <p:txBody>
          <a:bodyPr>
            <a:normAutofit fontScale="70000" lnSpcReduction="20000"/>
          </a:bodyPr>
          <a:lstStyle/>
          <a:p>
            <a:r>
              <a:rPr lang="es-PE" dirty="0"/>
              <a:t>Subproceso de Gestión de Usuarios</a:t>
            </a:r>
          </a:p>
          <a:p>
            <a:pPr marL="0" indent="0">
              <a:buNone/>
            </a:pPr>
            <a:r>
              <a:rPr lang="es-PE" dirty="0"/>
              <a:t>•    Registrar Usuario</a:t>
            </a:r>
          </a:p>
          <a:p>
            <a:pPr marL="0" indent="0">
              <a:buNone/>
            </a:pPr>
            <a:r>
              <a:rPr lang="es-PE" dirty="0"/>
              <a:t>•    Validar Usuario</a:t>
            </a:r>
          </a:p>
          <a:p>
            <a:pPr marL="0" indent="0">
              <a:buNone/>
            </a:pPr>
            <a:r>
              <a:rPr lang="es-PE" dirty="0"/>
              <a:t>•    Modificar Usuario</a:t>
            </a:r>
          </a:p>
          <a:p>
            <a:pPr marL="0" indent="0">
              <a:buNone/>
            </a:pPr>
            <a:r>
              <a:rPr lang="es-PE" dirty="0"/>
              <a:t> </a:t>
            </a:r>
          </a:p>
          <a:p>
            <a:r>
              <a:rPr lang="es-PE" dirty="0"/>
              <a:t>Subproceso de Gestión de Transacciones</a:t>
            </a:r>
          </a:p>
          <a:p>
            <a:pPr marL="0" indent="0">
              <a:buNone/>
            </a:pPr>
            <a:r>
              <a:rPr lang="es-PE" dirty="0"/>
              <a:t>•    Registrar Transacción</a:t>
            </a:r>
          </a:p>
          <a:p>
            <a:pPr marL="0" indent="0">
              <a:buNone/>
            </a:pPr>
            <a:r>
              <a:rPr lang="es-PE" dirty="0"/>
              <a:t>•    Consultar Transacción</a:t>
            </a:r>
          </a:p>
          <a:p>
            <a:pPr marL="0" indent="0">
              <a:buNone/>
            </a:pPr>
            <a:r>
              <a:rPr lang="es-PE" dirty="0"/>
              <a:t>•    Modificar Transacción</a:t>
            </a:r>
          </a:p>
          <a:p>
            <a:pPr marL="0" indent="0">
              <a:buNone/>
            </a:pPr>
            <a:r>
              <a:rPr lang="es-PE" dirty="0"/>
              <a:t>•    Eliminar Transacción</a:t>
            </a:r>
          </a:p>
          <a:p>
            <a:endParaRPr lang="es-PE" dirty="0"/>
          </a:p>
        </p:txBody>
      </p:sp>
      <p:sp>
        <p:nvSpPr>
          <p:cNvPr id="4" name="Marcador de contenido 2">
            <a:extLst>
              <a:ext uri="{FF2B5EF4-FFF2-40B4-BE49-F238E27FC236}">
                <a16:creationId xmlns:a16="http://schemas.microsoft.com/office/drawing/2014/main" id="{F5309BFB-4926-4417-BBB8-3CCB93650B3F}"/>
              </a:ext>
            </a:extLst>
          </p:cNvPr>
          <p:cNvSpPr txBox="1">
            <a:spLocks/>
          </p:cNvSpPr>
          <p:nvPr/>
        </p:nvSpPr>
        <p:spPr>
          <a:xfrm>
            <a:off x="6377610" y="2549568"/>
            <a:ext cx="3952460" cy="3997006"/>
          </a:xfrm>
          <a:prstGeom prst="rect">
            <a:avLst/>
          </a:prstGeom>
        </p:spPr>
        <p:txBody>
          <a:bodyPr vert="horz" lIns="91440" tIns="45720" rIns="91440" bIns="45720" rtlCol="0" anchor="t">
            <a:normAutofit fontScale="6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PE" dirty="0"/>
              <a:t>Subproceso de Registro de Categorías </a:t>
            </a:r>
          </a:p>
          <a:p>
            <a:pPr marL="0" indent="0">
              <a:buNone/>
            </a:pPr>
            <a:r>
              <a:rPr lang="es-PE" dirty="0"/>
              <a:t>•    Ingresar Categoría Transacción</a:t>
            </a:r>
          </a:p>
          <a:p>
            <a:pPr marL="0" indent="0">
              <a:buNone/>
            </a:pPr>
            <a:r>
              <a:rPr lang="es-PE" dirty="0"/>
              <a:t>•    Listar Categoría Transacción</a:t>
            </a:r>
          </a:p>
          <a:p>
            <a:pPr marL="0" indent="0">
              <a:buNone/>
            </a:pPr>
            <a:r>
              <a:rPr lang="es-PE" dirty="0"/>
              <a:t>•    Eliminar Categoría Transacción</a:t>
            </a:r>
          </a:p>
          <a:p>
            <a:pPr marL="0" indent="0">
              <a:buNone/>
            </a:pPr>
            <a:r>
              <a:rPr lang="es-PE" dirty="0"/>
              <a:t>•    Registrar Categoría Deuda</a:t>
            </a:r>
          </a:p>
          <a:p>
            <a:pPr marL="0" indent="0">
              <a:buNone/>
            </a:pPr>
            <a:r>
              <a:rPr lang="es-PE" dirty="0"/>
              <a:t>•    Modificar Categoría Deuda</a:t>
            </a:r>
          </a:p>
          <a:p>
            <a:pPr marL="0" indent="0">
              <a:buNone/>
            </a:pPr>
            <a:r>
              <a:rPr lang="es-PE" dirty="0"/>
              <a:t>•    Eliminar categoría Deuda</a:t>
            </a:r>
          </a:p>
          <a:p>
            <a:pPr marL="0" indent="0">
              <a:buNone/>
            </a:pPr>
            <a:r>
              <a:rPr lang="es-PE" dirty="0"/>
              <a:t> </a:t>
            </a:r>
          </a:p>
          <a:p>
            <a:r>
              <a:rPr lang="es-PE" dirty="0"/>
              <a:t>Subproceso de Gestión de Deudas</a:t>
            </a:r>
          </a:p>
          <a:p>
            <a:pPr marL="0" indent="0">
              <a:buNone/>
            </a:pPr>
            <a:r>
              <a:rPr lang="es-PE" dirty="0"/>
              <a:t>•    Registrar Deudas </a:t>
            </a:r>
          </a:p>
          <a:p>
            <a:pPr marL="0" indent="0">
              <a:buNone/>
            </a:pPr>
            <a:r>
              <a:rPr lang="es-PE" dirty="0"/>
              <a:t>•    Listar Deudas</a:t>
            </a:r>
          </a:p>
          <a:p>
            <a:pPr marL="0" indent="0">
              <a:buNone/>
            </a:pPr>
            <a:r>
              <a:rPr lang="es-PE" dirty="0"/>
              <a:t>•    Mostrar Deudas</a:t>
            </a:r>
          </a:p>
          <a:p>
            <a:endParaRPr lang="es-PE" dirty="0"/>
          </a:p>
        </p:txBody>
      </p:sp>
    </p:spTree>
    <p:extLst>
      <p:ext uri="{BB962C8B-B14F-4D97-AF65-F5344CB8AC3E}">
        <p14:creationId xmlns:p14="http://schemas.microsoft.com/office/powerpoint/2010/main" val="417688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D7FC9A-E6CA-430B-B946-5C9251818975}"/>
              </a:ext>
            </a:extLst>
          </p:cNvPr>
          <p:cNvSpPr>
            <a:spLocks noGrp="1"/>
          </p:cNvSpPr>
          <p:nvPr>
            <p:ph idx="1"/>
          </p:nvPr>
        </p:nvSpPr>
        <p:spPr/>
        <p:txBody>
          <a:bodyPr/>
          <a:lstStyle/>
          <a:p>
            <a:r>
              <a:rPr lang="es-PE" dirty="0"/>
              <a:t>Subproceso de Gestión de Reportes</a:t>
            </a:r>
          </a:p>
          <a:p>
            <a:pPr marL="0" indent="0">
              <a:buNone/>
            </a:pPr>
            <a:r>
              <a:rPr lang="es-PE" dirty="0"/>
              <a:t>•    Mostrar Reporte</a:t>
            </a:r>
          </a:p>
          <a:p>
            <a:pPr marL="0" indent="0">
              <a:buNone/>
            </a:pPr>
            <a:r>
              <a:rPr lang="es-PE" dirty="0"/>
              <a:t>•    Generar Reporte</a:t>
            </a:r>
          </a:p>
          <a:p>
            <a:endParaRPr lang="es-PE" dirty="0"/>
          </a:p>
        </p:txBody>
      </p:sp>
    </p:spTree>
    <p:extLst>
      <p:ext uri="{BB962C8B-B14F-4D97-AF65-F5344CB8AC3E}">
        <p14:creationId xmlns:p14="http://schemas.microsoft.com/office/powerpoint/2010/main" val="154814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7CAF4-94AC-4463-B22F-29C5AFC768C1}"/>
              </a:ext>
            </a:extLst>
          </p:cNvPr>
          <p:cNvSpPr>
            <a:spLocks noGrp="1"/>
          </p:cNvSpPr>
          <p:nvPr>
            <p:ph type="title"/>
          </p:nvPr>
        </p:nvSpPr>
        <p:spPr/>
        <p:txBody>
          <a:bodyPr/>
          <a:lstStyle/>
          <a:p>
            <a:r>
              <a:rPr lang="es-PE" dirty="0"/>
              <a:t>REQUISITOS NO FUNCIONALES</a:t>
            </a:r>
          </a:p>
        </p:txBody>
      </p:sp>
      <p:sp>
        <p:nvSpPr>
          <p:cNvPr id="3" name="Marcador de contenido 2">
            <a:extLst>
              <a:ext uri="{FF2B5EF4-FFF2-40B4-BE49-F238E27FC236}">
                <a16:creationId xmlns:a16="http://schemas.microsoft.com/office/drawing/2014/main" id="{92A783A9-54A6-4445-80DD-73BD8A8D0E30}"/>
              </a:ext>
            </a:extLst>
          </p:cNvPr>
          <p:cNvSpPr>
            <a:spLocks noGrp="1"/>
          </p:cNvSpPr>
          <p:nvPr>
            <p:ph idx="1"/>
          </p:nvPr>
        </p:nvSpPr>
        <p:spPr/>
        <p:txBody>
          <a:bodyPr>
            <a:normAutofit fontScale="92500"/>
          </a:bodyPr>
          <a:lstStyle/>
          <a:p>
            <a:pPr lvl="0"/>
            <a:r>
              <a:rPr lang="es-PE" dirty="0"/>
              <a:t>La aplicación web deberá consumir menos de 500 Mb de memoria RAM. </a:t>
            </a:r>
          </a:p>
          <a:p>
            <a:pPr lvl="0"/>
            <a:r>
              <a:rPr lang="es-PE" dirty="0"/>
              <a:t>El sistema debe poseer interfaces gráficas interactivas </a:t>
            </a:r>
          </a:p>
          <a:p>
            <a:pPr lvl="0"/>
            <a:r>
              <a:rPr lang="es-PE" dirty="0"/>
              <a:t>La aplicación web debe poseer un diseño adaptable para distintas plataformas en que se pueda abrir la aplicación web. Desde computadoras, celulares o </a:t>
            </a:r>
            <a:r>
              <a:rPr lang="es-PE" dirty="0" err="1"/>
              <a:t>tablets</a:t>
            </a:r>
            <a:r>
              <a:rPr lang="es-PE" dirty="0"/>
              <a:t>. </a:t>
            </a:r>
          </a:p>
          <a:p>
            <a:pPr lvl="0"/>
            <a:r>
              <a:rPr lang="es-PE" dirty="0"/>
              <a:t>La aplicación web debe proporcionar mensajes de error informativos para el usuario. </a:t>
            </a:r>
          </a:p>
          <a:p>
            <a:pPr lvl="0"/>
            <a:r>
              <a:rPr lang="es-PE" dirty="0"/>
              <a:t>La aplicación deberá tener una interfaz minimalista y entendible para el usuario. </a:t>
            </a:r>
          </a:p>
          <a:p>
            <a:endParaRPr lang="es-PE" dirty="0"/>
          </a:p>
        </p:txBody>
      </p:sp>
    </p:spTree>
    <p:extLst>
      <p:ext uri="{BB962C8B-B14F-4D97-AF65-F5344CB8AC3E}">
        <p14:creationId xmlns:p14="http://schemas.microsoft.com/office/powerpoint/2010/main" val="419012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C58F1F8-4A4D-4471-A089-6E776C2FA722}"/>
              </a:ext>
            </a:extLst>
          </p:cNvPr>
          <p:cNvSpPr>
            <a:spLocks noGrp="1"/>
          </p:cNvSpPr>
          <p:nvPr>
            <p:ph idx="1"/>
          </p:nvPr>
        </p:nvSpPr>
        <p:spPr/>
        <p:txBody>
          <a:bodyPr>
            <a:normAutofit lnSpcReduction="10000"/>
          </a:bodyPr>
          <a:lstStyle/>
          <a:p>
            <a:pPr lvl="0"/>
            <a:r>
              <a:rPr lang="es-PE" dirty="0"/>
              <a:t>La aplicación deberá tener una interfaz minimalista y entendible para el usuario. </a:t>
            </a:r>
          </a:p>
          <a:p>
            <a:pPr lvl="0"/>
            <a:r>
              <a:rPr lang="es-PE" dirty="0"/>
              <a:t>La tasa de errores cometidos por el usuario deberá ser menor del 1% de las transacciones totales ejecutadas en el sistema. </a:t>
            </a:r>
          </a:p>
          <a:p>
            <a:pPr lvl="0"/>
            <a:r>
              <a:rPr lang="es-PE" dirty="0"/>
              <a:t>Toda funcionalidad del sistema y transacción de negocio deberá responder al usuario en menos de 3 segundos.</a:t>
            </a:r>
          </a:p>
          <a:p>
            <a:r>
              <a:rPr lang="es-PE" dirty="0"/>
              <a:t>Los datos modificados en la base de datos deben ser actualizados para cada usuario que acceden en menos de 2 segundos</a:t>
            </a:r>
          </a:p>
        </p:txBody>
      </p:sp>
    </p:spTree>
    <p:extLst>
      <p:ext uri="{BB962C8B-B14F-4D97-AF65-F5344CB8AC3E}">
        <p14:creationId xmlns:p14="http://schemas.microsoft.com/office/powerpoint/2010/main" val="188930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4E3AF-FB61-43E2-9A0B-5AE3DA8064AC}"/>
              </a:ext>
            </a:extLst>
          </p:cNvPr>
          <p:cNvSpPr>
            <a:spLocks noGrp="1"/>
          </p:cNvSpPr>
          <p:nvPr>
            <p:ph type="title"/>
          </p:nvPr>
        </p:nvSpPr>
        <p:spPr/>
        <p:txBody>
          <a:bodyPr/>
          <a:lstStyle/>
          <a:p>
            <a:r>
              <a:rPr lang="es-PE" dirty="0"/>
              <a:t>REGLAS DEL NEGOCIO</a:t>
            </a:r>
          </a:p>
        </p:txBody>
      </p:sp>
      <p:sp>
        <p:nvSpPr>
          <p:cNvPr id="3" name="Marcador de contenido 2">
            <a:extLst>
              <a:ext uri="{FF2B5EF4-FFF2-40B4-BE49-F238E27FC236}">
                <a16:creationId xmlns:a16="http://schemas.microsoft.com/office/drawing/2014/main" id="{C474717E-667E-4469-81F9-410999775559}"/>
              </a:ext>
            </a:extLst>
          </p:cNvPr>
          <p:cNvSpPr>
            <a:spLocks noGrp="1"/>
          </p:cNvSpPr>
          <p:nvPr>
            <p:ph idx="1"/>
          </p:nvPr>
        </p:nvSpPr>
        <p:spPr/>
        <p:txBody>
          <a:bodyPr/>
          <a:lstStyle/>
          <a:p>
            <a:pPr lvl="0"/>
            <a:r>
              <a:rPr lang="es-PE" dirty="0"/>
              <a:t>RN01: El cliente debe agregar los datos de sus ingresos y gastos o sincronizar su cuenta bancaria.</a:t>
            </a:r>
          </a:p>
          <a:p>
            <a:pPr lvl="0"/>
            <a:r>
              <a:rPr lang="es-PE" dirty="0"/>
              <a:t>RN02: El cliente debe ingresar con una cuenta y una clave al sistema</a:t>
            </a:r>
          </a:p>
          <a:p>
            <a:pPr lvl="0"/>
            <a:r>
              <a:rPr lang="es-PE" dirty="0"/>
              <a:t>RN03: Los flujos de dinero del usuario serán visualizados en el sistema.</a:t>
            </a:r>
          </a:p>
          <a:p>
            <a:pPr lvl="0"/>
            <a:r>
              <a:rPr lang="es-PE" dirty="0"/>
              <a:t>RN04: El sistema debe mostrar los movimientos registrados por el usuario.</a:t>
            </a:r>
          </a:p>
          <a:p>
            <a:endParaRPr lang="es-PE" dirty="0"/>
          </a:p>
        </p:txBody>
      </p:sp>
    </p:spTree>
    <p:extLst>
      <p:ext uri="{BB962C8B-B14F-4D97-AF65-F5344CB8AC3E}">
        <p14:creationId xmlns:p14="http://schemas.microsoft.com/office/powerpoint/2010/main" val="302430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DE19E-6FDB-4738-837A-E9498C2B6120}"/>
              </a:ext>
            </a:extLst>
          </p:cNvPr>
          <p:cNvSpPr>
            <a:spLocks noGrp="1"/>
          </p:cNvSpPr>
          <p:nvPr>
            <p:ph type="title"/>
          </p:nvPr>
        </p:nvSpPr>
        <p:spPr>
          <a:xfrm>
            <a:off x="1295402" y="2665158"/>
            <a:ext cx="9601196" cy="1303867"/>
          </a:xfrm>
        </p:spPr>
        <p:txBody>
          <a:bodyPr/>
          <a:lstStyle/>
          <a:p>
            <a:r>
              <a:rPr lang="es-PE" dirty="0"/>
              <a:t>HISTORIA DE USUARIO</a:t>
            </a:r>
          </a:p>
        </p:txBody>
      </p:sp>
    </p:spTree>
    <p:extLst>
      <p:ext uri="{BB962C8B-B14F-4D97-AF65-F5344CB8AC3E}">
        <p14:creationId xmlns:p14="http://schemas.microsoft.com/office/powerpoint/2010/main" val="3903619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0</TotalTime>
  <Words>1123</Words>
  <Application>Microsoft Office PowerPoint</Application>
  <PresentationFormat>Panorámica</PresentationFormat>
  <Paragraphs>161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Garamond</vt:lpstr>
      <vt:lpstr>Orgánico</vt:lpstr>
      <vt:lpstr>DEXTER</vt:lpstr>
      <vt:lpstr>INTEGRANTES</vt:lpstr>
      <vt:lpstr>INTRODUCCIÓN</vt:lpstr>
      <vt:lpstr>REQUISITOS FUNCIONALES</vt:lpstr>
      <vt:lpstr>Presentación de PowerPoint</vt:lpstr>
      <vt:lpstr>REQUISITOS NO FUNCIONALES</vt:lpstr>
      <vt:lpstr>Presentación de PowerPoint</vt:lpstr>
      <vt:lpstr>REGLAS DEL NEGOCIO</vt:lpstr>
      <vt:lpstr>HISTORIA DE USUARIO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DEXTER</dc:title>
  <dc:creator>u201521630 (Rosas Bueno, Marco Antonio)</dc:creator>
  <cp:lastModifiedBy>u201521630 (Rosas Bueno, Marco Antonio)</cp:lastModifiedBy>
  <cp:revision>2</cp:revision>
  <dcterms:created xsi:type="dcterms:W3CDTF">2019-09-28T22:21:21Z</dcterms:created>
  <dcterms:modified xsi:type="dcterms:W3CDTF">2019-09-28T22:27:49Z</dcterms:modified>
</cp:coreProperties>
</file>