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8" r:id="rId6"/>
    <p:sldId id="273" r:id="rId7"/>
    <p:sldId id="271" r:id="rId8"/>
    <p:sldId id="272" r:id="rId9"/>
    <p:sldId id="269" r:id="rId10"/>
    <p:sldId id="25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E04CF-382B-423A-ADAF-8ADCF794647E}" type="datetimeFigureOut">
              <a:rPr lang="it-IT" smtClean="0"/>
              <a:t>05/02/2022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865B7-1ED1-42EF-B2B2-F432EE7EA9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79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EA5BCF9-3488-48DC-BDB1-9F98445727E5}" type="datetime1">
              <a:rPr lang="it-IT" smtClean="0"/>
              <a:t>05/02/2022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83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FBD84-481A-4346-B290-81563104B4FA}" type="datetime1">
              <a:rPr lang="it-IT" smtClean="0"/>
              <a:t>05/02/2022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54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1745-A61D-4F22-837C-6950A5B6397A}" type="datetime1">
              <a:rPr lang="it-IT" smtClean="0"/>
              <a:t>05/02/2022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31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10E9-4086-40BE-95B1-DFD5C7F24BE8}" type="datetime1">
              <a:rPr lang="it-IT" smtClean="0"/>
              <a:t>05/02/2022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261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BAF4-5D44-4E4F-B67A-812AE47CE1C4}" type="datetime1">
              <a:rPr lang="it-IT" smtClean="0"/>
              <a:t>05/02/2022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839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5626-A12B-4727-9748-59A545BB7280}" type="datetime1">
              <a:rPr lang="it-IT" smtClean="0"/>
              <a:t>05/02/2022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89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D631-9B7B-4269-9B0D-9280A351D485}" type="datetime1">
              <a:rPr lang="it-IT" smtClean="0"/>
              <a:t>05/02/2022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57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7AAB-B7A6-4346-BC9D-550DD17D6228}" type="datetime1">
              <a:rPr lang="it-IT" smtClean="0"/>
              <a:t>05/02/2022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845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9C069-6519-49BD-AA8A-585C9F3E8D1C}" type="datetime1">
              <a:rPr lang="it-IT" smtClean="0"/>
              <a:t>05/02/2022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50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89E5A-D296-4E09-A6D4-BD2D7B90F803}" type="datetime1">
              <a:rPr lang="it-IT" smtClean="0"/>
              <a:t>05/02/2022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29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FDB97-2ADA-48F9-88BA-63F00386CF86}" type="datetime1">
              <a:rPr lang="it-IT" smtClean="0"/>
              <a:t>05/02/2022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811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4F5C-CAB7-49B9-9A15-0C0FAF21A848}" type="datetime1">
              <a:rPr lang="it-IT" smtClean="0"/>
              <a:t>05/02/2022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27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4ED6-D19A-49BD-B28C-AC514A619E35}" type="datetime1">
              <a:rPr lang="it-IT" smtClean="0"/>
              <a:t>05/02/2022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26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F1C6-80B5-4BA8-A42E-C12289C837A3}" type="datetime1">
              <a:rPr lang="it-IT" smtClean="0"/>
              <a:t>05/02/2022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8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AC2D-5146-4B02-B82F-49E5FC91135B}" type="datetime1">
              <a:rPr lang="it-IT" smtClean="0"/>
              <a:t>05/02/2022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342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6D258-AB3C-4159-975F-CC9492C4AE76}" type="datetime1">
              <a:rPr lang="it-IT" smtClean="0"/>
              <a:t>05/02/2022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31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E1B-AA7E-476C-964A-E1E3703E60BB}" type="datetime1">
              <a:rPr lang="it-IT" smtClean="0"/>
              <a:t>05/02/2022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07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78FD2-DF6E-4428-BC21-0F295D36E367}" type="datetime1">
              <a:rPr lang="it-IT" smtClean="0"/>
              <a:t>05/02/2022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EED3-69B1-4DA6-8940-F82B62CF26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513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3200" cap="none" dirty="0">
                <a:effectLst/>
              </a:rPr>
              <a:t>Progettazione e Sviluppo Di Una Web Application Per La Gestione Automatica Della Produzione Di Leghe In Alluminio In Colata Continua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2776258" cy="1655762"/>
          </a:xfrm>
        </p:spPr>
        <p:txBody>
          <a:bodyPr>
            <a:normAutofit/>
          </a:bodyPr>
          <a:lstStyle/>
          <a:p>
            <a:r>
              <a:rPr lang="it-IT" sz="1800" b="1" i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Luca Scurati</a:t>
            </a:r>
          </a:p>
          <a:p>
            <a:r>
              <a:rPr lang="it-IT" sz="1800" cap="none" dirty="0"/>
              <a:t>Matricola 844711</a:t>
            </a:r>
          </a:p>
          <a:p>
            <a:r>
              <a:rPr lang="it-IT" sz="1800" cap="none" dirty="0"/>
              <a:t>A.A. 2020/2021</a:t>
            </a:r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5244353" y="3602038"/>
            <a:ext cx="542364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800" cap="none" dirty="0"/>
              <a:t>Relatore: Prof.ssa </a:t>
            </a:r>
            <a:r>
              <a:rPr lang="it-IT" sz="1800" b="1" i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Daniela Micucci</a:t>
            </a:r>
          </a:p>
          <a:p>
            <a:pPr algn="r"/>
            <a:endParaRPr lang="it-IT" sz="1800" cap="none" dirty="0"/>
          </a:p>
          <a:p>
            <a:pPr algn="r"/>
            <a:endParaRPr lang="it-IT" sz="1800" cap="none" dirty="0"/>
          </a:p>
        </p:txBody>
      </p:sp>
    </p:spTree>
    <p:extLst>
      <p:ext uri="{BB962C8B-B14F-4D97-AF65-F5344CB8AC3E}">
        <p14:creationId xmlns:p14="http://schemas.microsoft.com/office/powerpoint/2010/main" val="70056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Conclusioni e Sviluppi Futuri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it-IT" sz="2800" dirty="0"/>
              <a:t>Analisi Metallografiche</a:t>
            </a:r>
          </a:p>
          <a:p>
            <a:pPr algn="ctr">
              <a:lnSpc>
                <a:spcPct val="250000"/>
              </a:lnSpc>
            </a:pPr>
            <a:r>
              <a:rPr lang="it-IT" sz="2800" dirty="0"/>
              <a:t>Gestione Magazzino</a:t>
            </a:r>
          </a:p>
          <a:p>
            <a:pPr algn="r">
              <a:lnSpc>
                <a:spcPct val="250000"/>
              </a:lnSpc>
            </a:pPr>
            <a:r>
              <a:rPr lang="it-IT" sz="2800" dirty="0"/>
              <a:t>Pianificazione Produzione</a:t>
            </a:r>
          </a:p>
        </p:txBody>
      </p:sp>
    </p:spTree>
    <p:extLst>
      <p:ext uri="{BB962C8B-B14F-4D97-AF65-F5344CB8AC3E}">
        <p14:creationId xmlns:p14="http://schemas.microsoft.com/office/powerpoint/2010/main" val="158297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3200" cap="none" dirty="0">
                <a:effectLst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77743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effectLst/>
              </a:rPr>
              <a:t>Prima rivoluzione industriale :     1760 - 1840</a:t>
            </a:r>
          </a:p>
          <a:p>
            <a:r>
              <a:rPr lang="it-IT" dirty="0">
                <a:effectLst/>
              </a:rPr>
              <a:t>Seconda rivoluzione industriale:  1870 - 1914 </a:t>
            </a:r>
          </a:p>
          <a:p>
            <a:r>
              <a:rPr lang="it-IT" dirty="0">
                <a:effectLst/>
              </a:rPr>
              <a:t>Terza rivoluzione industriale:      1950 - 2010</a:t>
            </a:r>
          </a:p>
          <a:p>
            <a:r>
              <a:rPr lang="it-IT" dirty="0" err="1">
                <a:effectLst/>
              </a:rPr>
              <a:t>Industry</a:t>
            </a:r>
            <a:r>
              <a:rPr lang="it-IT" dirty="0">
                <a:effectLst/>
              </a:rPr>
              <a:t> 4.0</a:t>
            </a:r>
          </a:p>
          <a:p>
            <a:pPr lvl="1"/>
            <a:r>
              <a:rPr lang="it-IT" dirty="0">
                <a:effectLst/>
              </a:rPr>
              <a:t>Smart production</a:t>
            </a:r>
          </a:p>
          <a:p>
            <a:pPr lvl="1"/>
            <a:r>
              <a:rPr lang="it-IT" dirty="0">
                <a:effectLst/>
              </a:rPr>
              <a:t>Smart service</a:t>
            </a:r>
          </a:p>
          <a:p>
            <a:pPr lvl="1"/>
            <a:r>
              <a:rPr lang="it-IT" dirty="0">
                <a:effectLst/>
              </a:rPr>
              <a:t>Smart </a:t>
            </a:r>
            <a:r>
              <a:rPr lang="it-IT" dirty="0" err="1">
                <a:effectLst/>
              </a:rPr>
              <a:t>energy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33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ccia a destra 15"/>
          <p:cNvSpPr/>
          <p:nvPr/>
        </p:nvSpPr>
        <p:spPr>
          <a:xfrm>
            <a:off x="8734339" y="3731936"/>
            <a:ext cx="1371599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/>
          <p:cNvSpPr/>
          <p:nvPr/>
        </p:nvSpPr>
        <p:spPr>
          <a:xfrm>
            <a:off x="1992876" y="3731936"/>
            <a:ext cx="1210235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Obiettivi dello stage</a:t>
            </a:r>
            <a:endParaRPr lang="it-IT" dirty="0"/>
          </a:p>
        </p:txBody>
      </p:sp>
      <p:pic>
        <p:nvPicPr>
          <p:cNvPr id="1026" name="Picture 2" descr="https://adipso.it/images/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783" y="899003"/>
            <a:ext cx="2874495" cy="91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/>
          <p:cNvSpPr/>
          <p:nvPr/>
        </p:nvSpPr>
        <p:spPr>
          <a:xfrm>
            <a:off x="666100" y="3573190"/>
            <a:ext cx="1210235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Materie Prime Riciclate</a:t>
            </a:r>
          </a:p>
        </p:txBody>
      </p:sp>
      <p:sp>
        <p:nvSpPr>
          <p:cNvPr id="7" name="Rettangolo 6"/>
          <p:cNvSpPr/>
          <p:nvPr/>
        </p:nvSpPr>
        <p:spPr>
          <a:xfrm>
            <a:off x="3203112" y="3573190"/>
            <a:ext cx="1039905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Forno Fusorio</a:t>
            </a:r>
          </a:p>
        </p:txBody>
      </p:sp>
      <p:sp>
        <p:nvSpPr>
          <p:cNvPr id="8" name="Rettangolo 7"/>
          <p:cNvSpPr/>
          <p:nvPr/>
        </p:nvSpPr>
        <p:spPr>
          <a:xfrm>
            <a:off x="5103629" y="1986437"/>
            <a:ext cx="1165412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Forno a Bacino A</a:t>
            </a:r>
          </a:p>
        </p:txBody>
      </p:sp>
      <p:sp>
        <p:nvSpPr>
          <p:cNvPr id="9" name="Rettangolo 8"/>
          <p:cNvSpPr/>
          <p:nvPr/>
        </p:nvSpPr>
        <p:spPr>
          <a:xfrm>
            <a:off x="5103629" y="5088226"/>
            <a:ext cx="1165412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Forno a Bacino B</a:t>
            </a:r>
          </a:p>
        </p:txBody>
      </p:sp>
      <p:sp>
        <p:nvSpPr>
          <p:cNvPr id="10" name="Rettangolo 9"/>
          <p:cNvSpPr/>
          <p:nvPr/>
        </p:nvSpPr>
        <p:spPr>
          <a:xfrm>
            <a:off x="7371703" y="3591119"/>
            <a:ext cx="1219201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Colata Continua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10105939" y="3573190"/>
            <a:ext cx="1371599" cy="93233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Magazzino Pani</a:t>
            </a:r>
          </a:p>
        </p:txBody>
      </p:sp>
      <p:sp>
        <p:nvSpPr>
          <p:cNvPr id="12" name="Freccia a destra 11"/>
          <p:cNvSpPr/>
          <p:nvPr/>
        </p:nvSpPr>
        <p:spPr>
          <a:xfrm rot="19786289">
            <a:off x="3509376" y="2565447"/>
            <a:ext cx="1404833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a destra 17"/>
          <p:cNvSpPr/>
          <p:nvPr/>
        </p:nvSpPr>
        <p:spPr>
          <a:xfrm rot="1992475">
            <a:off x="3534766" y="4857942"/>
            <a:ext cx="1404833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/>
          <p:cNvSpPr/>
          <p:nvPr/>
        </p:nvSpPr>
        <p:spPr>
          <a:xfrm rot="19567998">
            <a:off x="6407202" y="4958646"/>
            <a:ext cx="1353231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a destra 19"/>
          <p:cNvSpPr/>
          <p:nvPr/>
        </p:nvSpPr>
        <p:spPr>
          <a:xfrm rot="1992475">
            <a:off x="6509144" y="2530637"/>
            <a:ext cx="1455682" cy="614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65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Tecnologie e Strumenti Utilizzati</a:t>
            </a:r>
            <a:endParaRPr lang="it-IT" dirty="0"/>
          </a:p>
        </p:txBody>
      </p:sp>
      <p:pic>
        <p:nvPicPr>
          <p:cNvPr id="2052" name="Picture 4" descr="Angular (web framework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51" y="1888142"/>
            <a:ext cx="1727013" cy="172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ile:HTML5 logo and wordmark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88" y="2000994"/>
            <a:ext cx="1503554" cy="15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ile:CSS3 logo and wordmark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10" y="2000993"/>
            <a:ext cx="1064131" cy="150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ile:Typescript logo 2020.sv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54" y="2120348"/>
            <a:ext cx="1358696" cy="13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ile:Sql server logo.pn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312" y="4511428"/>
            <a:ext cx="1786240" cy="146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EF Core: Logging Lazy Loading - CodeOpini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42" y="4511428"/>
            <a:ext cx="1547719" cy="154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database [ Download - Logo - icon ] png svg icon downloa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88" y="4572000"/>
            <a:ext cx="1490381" cy="149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File:Csharp Logo.pn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16" y="3861730"/>
            <a:ext cx="2767485" cy="276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09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Funzionalità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7408" y="1706031"/>
            <a:ext cx="10834949" cy="4369677"/>
          </a:xfrm>
        </p:spPr>
        <p:txBody>
          <a:bodyPr>
            <a:noAutofit/>
          </a:bodyPr>
          <a:lstStyle/>
          <a:p>
            <a:pPr lvl="1">
              <a:lnSpc>
                <a:spcPct val="250000"/>
              </a:lnSpc>
            </a:pPr>
            <a:r>
              <a:rPr lang="it-IT" sz="3000" dirty="0"/>
              <a:t>Login</a:t>
            </a:r>
          </a:p>
          <a:p>
            <a:pPr indent="-457200" algn="ctr">
              <a:lnSpc>
                <a:spcPct val="250000"/>
              </a:lnSpc>
            </a:pPr>
            <a:r>
              <a:rPr lang="it-IT" sz="2800" dirty="0"/>
              <a:t>Storico Colate</a:t>
            </a:r>
          </a:p>
          <a:p>
            <a:pPr lvl="5" indent="-457200" algn="r">
              <a:lnSpc>
                <a:spcPct val="250000"/>
              </a:lnSpc>
            </a:pPr>
            <a:r>
              <a:rPr lang="it-IT" sz="2800" dirty="0"/>
              <a:t>Schede Colaticci</a:t>
            </a:r>
          </a:p>
          <a:p>
            <a:pPr marL="0" algn="r">
              <a:lnSpc>
                <a:spcPct val="250000"/>
              </a:lnSpc>
              <a:buNone/>
            </a:pPr>
            <a:endParaRPr lang="it-IT" sz="3600" dirty="0"/>
          </a:p>
          <a:p>
            <a:pPr marL="0" indent="-457200" algn="ctr">
              <a:lnSpc>
                <a:spcPct val="250000"/>
              </a:lnSpc>
              <a:buNone/>
            </a:pP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5530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Funzionalità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8789" y="2103655"/>
            <a:ext cx="4945623" cy="354171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it-IT" sz="2800" dirty="0"/>
              <a:t>Forno Fusorio</a:t>
            </a:r>
          </a:p>
          <a:p>
            <a:pPr algn="r">
              <a:lnSpc>
                <a:spcPct val="160000"/>
              </a:lnSpc>
            </a:pPr>
            <a:r>
              <a:rPr lang="it-IT" sz="2800" dirty="0"/>
              <a:t>Forno Bacino</a:t>
            </a:r>
          </a:p>
        </p:txBody>
      </p:sp>
      <p:sp>
        <p:nvSpPr>
          <p:cNvPr id="6" name="Segnaposto contenuto 2"/>
          <p:cNvSpPr txBox="1">
            <a:spLocks/>
          </p:cNvSpPr>
          <p:nvPr/>
        </p:nvSpPr>
        <p:spPr>
          <a:xfrm>
            <a:off x="6033245" y="2177768"/>
            <a:ext cx="4673505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60000"/>
              </a:lnSpc>
            </a:pPr>
            <a:endParaRPr lang="it-IT" sz="2800" dirty="0"/>
          </a:p>
          <a:p>
            <a:pPr algn="ctr">
              <a:lnSpc>
                <a:spcPct val="160000"/>
              </a:lnSpc>
            </a:pPr>
            <a:endParaRPr lang="it-IT" sz="2800" dirty="0"/>
          </a:p>
          <a:p>
            <a:pPr>
              <a:lnSpc>
                <a:spcPct val="160000"/>
              </a:lnSpc>
            </a:pPr>
            <a:r>
              <a:rPr lang="it-IT" sz="2800" dirty="0"/>
              <a:t>Colata Continua</a:t>
            </a:r>
          </a:p>
          <a:p>
            <a:pPr algn="r">
              <a:lnSpc>
                <a:spcPct val="160000"/>
              </a:lnSpc>
            </a:pPr>
            <a:r>
              <a:rPr lang="it-IT" sz="2800" dirty="0"/>
              <a:t>Magazzino Pani</a:t>
            </a:r>
          </a:p>
        </p:txBody>
      </p:sp>
    </p:spTree>
    <p:extLst>
      <p:ext uri="{BB962C8B-B14F-4D97-AF65-F5344CB8AC3E}">
        <p14:creationId xmlns:p14="http://schemas.microsoft.com/office/powerpoint/2010/main" val="40124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5" y="2529307"/>
            <a:ext cx="4889839" cy="14049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5375859"/>
            <a:ext cx="9646024" cy="1335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71" y="2528029"/>
            <a:ext cx="4939553" cy="14242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256798"/>
            <a:ext cx="9646024" cy="1052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586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Analisi Chimiche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71" y="2097088"/>
            <a:ext cx="8157882" cy="4450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935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cap="none" dirty="0"/>
              <a:t>Anagrafiche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6677" y="2249487"/>
            <a:ext cx="9905998" cy="3541714"/>
          </a:xfrm>
        </p:spPr>
        <p:txBody>
          <a:bodyPr>
            <a:noAutofit/>
          </a:bodyPr>
          <a:lstStyle/>
          <a:p>
            <a:pPr>
              <a:lnSpc>
                <a:spcPct val="250000"/>
              </a:lnSpc>
            </a:pPr>
            <a:r>
              <a:rPr lang="it-IT" sz="2800" dirty="0"/>
              <a:t>Materie e Elementi Chimici</a:t>
            </a:r>
          </a:p>
          <a:p>
            <a:pPr lvl="1" algn="ctr">
              <a:lnSpc>
                <a:spcPct val="250000"/>
              </a:lnSpc>
            </a:pPr>
            <a:r>
              <a:rPr lang="it-IT" sz="2800" dirty="0"/>
              <a:t>Gestione Dizionari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C07D512-F9F4-4A01-A375-4C4AC6CC8257}"/>
              </a:ext>
            </a:extLst>
          </p:cNvPr>
          <p:cNvSpPr txBox="1">
            <a:spLocks/>
          </p:cNvSpPr>
          <p:nvPr/>
        </p:nvSpPr>
        <p:spPr>
          <a:xfrm>
            <a:off x="6869723" y="4764507"/>
            <a:ext cx="2828761" cy="1474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8" indent="-180000" algn="r">
              <a:lnSpc>
                <a:spcPct val="250000"/>
              </a:lnSpc>
            </a:pPr>
            <a:r>
              <a:rPr lang="it-IT" sz="2800" dirty="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rPr>
              <a:t>Security</a:t>
            </a:r>
            <a:r>
              <a:rPr lang="it-IT" sz="28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821709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2785</TotalTime>
  <Words>128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Circuito</vt:lpstr>
      <vt:lpstr>Progettazione e Sviluppo Di Una Web Application Per La Gestione Automatica Della Produzione Di Leghe In Alluminio In Colata Continua</vt:lpstr>
      <vt:lpstr>Introduzione</vt:lpstr>
      <vt:lpstr>Obiettivi dello stage</vt:lpstr>
      <vt:lpstr>Tecnologie e Strumenti Utilizzati</vt:lpstr>
      <vt:lpstr>Funzionalità</vt:lpstr>
      <vt:lpstr>Funzionalità</vt:lpstr>
      <vt:lpstr>Presentazione standard di PowerPoint</vt:lpstr>
      <vt:lpstr>Analisi Chimiche</vt:lpstr>
      <vt:lpstr>Anagrafiche</vt:lpstr>
      <vt:lpstr>Conclusioni e Sviluppi Futuri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e sviluppo di una web application per la gestione automatica della produzione di leghe in alluminio in colata continua</dc:title>
  <dc:creator>Scura</dc:creator>
  <cp:lastModifiedBy>l.scurati1@campus.unimib.it</cp:lastModifiedBy>
  <cp:revision>27</cp:revision>
  <dcterms:created xsi:type="dcterms:W3CDTF">2022-02-03T16:49:39Z</dcterms:created>
  <dcterms:modified xsi:type="dcterms:W3CDTF">2022-02-05T16:22:19Z</dcterms:modified>
</cp:coreProperties>
</file>