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73" r:id="rId7"/>
    <p:sldId id="272" r:id="rId8"/>
    <p:sldId id="269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E04CF-382B-423A-ADAF-8ADCF794647E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865B7-1ED1-42EF-B2B2-F432EE7EA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A5BCF9-3488-48DC-BDB1-9F98445727E5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3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BD84-481A-4346-B290-81563104B4FA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5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745-A61D-4F22-837C-6950A5B6397A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31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10E9-4086-40BE-95B1-DFD5C7F24BE8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6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BAF4-5D44-4E4F-B67A-812AE47CE1C4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39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5626-A12B-4727-9748-59A545BB7280}" type="datetime1">
              <a:rPr lang="it-IT" smtClean="0"/>
              <a:t>06/02/2022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89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D631-9B7B-4269-9B0D-9280A351D485}" type="datetime1">
              <a:rPr lang="it-IT" smtClean="0"/>
              <a:t>06/02/2022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57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AAB-B7A6-4346-BC9D-550DD17D6228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84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069-6519-49BD-AA8A-585C9F3E8D1C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5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9E5A-D296-4E09-A6D4-BD2D7B90F803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2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DB97-2ADA-48F9-88BA-63F00386CF86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11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4F5C-CAB7-49B9-9A15-0C0FAF21A848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2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4ED6-D19A-49BD-B28C-AC514A619E35}" type="datetime1">
              <a:rPr lang="it-IT" smtClean="0"/>
              <a:t>06/02/2022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2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F1C6-80B5-4BA8-A42E-C12289C837A3}" type="datetime1">
              <a:rPr lang="it-IT" smtClean="0"/>
              <a:t>06/02/2022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8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C2D-5146-4B02-B82F-49E5FC91135B}" type="datetime1">
              <a:rPr lang="it-IT" smtClean="0"/>
              <a:t>06/02/2022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4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D258-AB3C-4159-975F-CC9492C4AE76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3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E1B-AA7E-476C-964A-E1E3703E60BB}" type="datetime1">
              <a:rPr lang="it-IT" smtClean="0"/>
              <a:t>06/02/2022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0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FD2-DF6E-4428-BC21-0F295D36E367}" type="datetime1">
              <a:rPr lang="it-IT" smtClean="0"/>
              <a:t>06/02/2022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51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20000" contrast="23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19299" y="868362"/>
            <a:ext cx="8791575" cy="2387600"/>
          </a:xfrm>
        </p:spPr>
        <p:txBody>
          <a:bodyPr>
            <a:noAutofit/>
          </a:bodyPr>
          <a:lstStyle/>
          <a:p>
            <a:r>
              <a:rPr lang="it-IT" sz="3200" cap="none" dirty="0">
                <a:effectLst/>
              </a:rPr>
              <a:t>Progettazione e Sviluppo Di Una Web Application Per La Gestione Automatica Della Produzione Di Leghe In Alluminio In Colata Continua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41061" y="5333981"/>
            <a:ext cx="2776258" cy="1655762"/>
          </a:xfrm>
        </p:spPr>
        <p:txBody>
          <a:bodyPr>
            <a:normAutofit/>
          </a:bodyPr>
          <a:lstStyle/>
          <a:p>
            <a:r>
              <a:rPr lang="it-IT" sz="1800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 Scurati</a:t>
            </a:r>
          </a:p>
          <a:p>
            <a:r>
              <a:rPr lang="it-IT" sz="18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Matricola 844711</a:t>
            </a:r>
          </a:p>
          <a:p>
            <a:r>
              <a:rPr lang="it-IT" sz="18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A.A. 2020/2021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4597299" y="5333981"/>
            <a:ext cx="54236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b="1" cap="none" dirty="0">
                <a:solidFill>
                  <a:schemeClr val="tx1"/>
                </a:solidFill>
              </a:rPr>
              <a:t>Relatore: Prof.ssa </a:t>
            </a:r>
            <a:r>
              <a:rPr lang="it-IT" sz="1800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Daniela Micucci</a:t>
            </a:r>
          </a:p>
          <a:p>
            <a:pPr algn="r"/>
            <a:endParaRPr lang="it-IT" sz="1800" cap="none" dirty="0">
              <a:solidFill>
                <a:schemeClr val="tx1"/>
              </a:solidFill>
            </a:endParaRPr>
          </a:p>
          <a:p>
            <a:pPr algn="r"/>
            <a:endParaRPr lang="it-IT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3200" cap="none" dirty="0">
                <a:effectLst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7774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Introduzione</a:t>
            </a:r>
            <a:endParaRPr lang="it-IT" dirty="0"/>
          </a:p>
        </p:txBody>
      </p:sp>
      <p:pic>
        <p:nvPicPr>
          <p:cNvPr id="1034" name="Picture 10" descr="Terza Rivoluzione Industriale - Lessons - Blendspa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772" r="2677" b="2060"/>
          <a:stretch/>
        </p:blipFill>
        <p:spPr bwMode="auto">
          <a:xfrm>
            <a:off x="2270502" y="1898542"/>
            <a:ext cx="7536051" cy="3839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ccia a destra 15"/>
          <p:cNvSpPr/>
          <p:nvPr/>
        </p:nvSpPr>
        <p:spPr>
          <a:xfrm>
            <a:off x="8734339" y="3731936"/>
            <a:ext cx="1371599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1992876" y="3731936"/>
            <a:ext cx="1210235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Obiettivi dello stage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666100" y="3573190"/>
            <a:ext cx="1210235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Materie Prime Riciclate</a:t>
            </a:r>
          </a:p>
        </p:txBody>
      </p:sp>
      <p:sp>
        <p:nvSpPr>
          <p:cNvPr id="7" name="Rettangolo 6"/>
          <p:cNvSpPr/>
          <p:nvPr/>
        </p:nvSpPr>
        <p:spPr>
          <a:xfrm>
            <a:off x="3203112" y="3573190"/>
            <a:ext cx="1039905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Fusorio</a:t>
            </a:r>
          </a:p>
        </p:txBody>
      </p:sp>
      <p:sp>
        <p:nvSpPr>
          <p:cNvPr id="8" name="Rettangolo 7"/>
          <p:cNvSpPr/>
          <p:nvPr/>
        </p:nvSpPr>
        <p:spPr>
          <a:xfrm>
            <a:off x="5103629" y="1986437"/>
            <a:ext cx="1165412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a Bacino A</a:t>
            </a:r>
          </a:p>
        </p:txBody>
      </p:sp>
      <p:sp>
        <p:nvSpPr>
          <p:cNvPr id="9" name="Rettangolo 8"/>
          <p:cNvSpPr/>
          <p:nvPr/>
        </p:nvSpPr>
        <p:spPr>
          <a:xfrm>
            <a:off x="5103629" y="5088226"/>
            <a:ext cx="1165412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a Bacino B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371703" y="3591119"/>
            <a:ext cx="1219201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Colata Continua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0105939" y="3573190"/>
            <a:ext cx="1417051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Magazzino Pani</a:t>
            </a:r>
          </a:p>
        </p:txBody>
      </p:sp>
      <p:sp>
        <p:nvSpPr>
          <p:cNvPr id="12" name="Freccia a destra 11"/>
          <p:cNvSpPr/>
          <p:nvPr/>
        </p:nvSpPr>
        <p:spPr>
          <a:xfrm rot="19786289">
            <a:off x="3509376" y="2565447"/>
            <a:ext cx="1404833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 rot="1992475">
            <a:off x="3534766" y="4857942"/>
            <a:ext cx="1404833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 rot="19567998">
            <a:off x="6407202" y="4958646"/>
            <a:ext cx="1353231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/>
          <p:cNvSpPr/>
          <p:nvPr/>
        </p:nvSpPr>
        <p:spPr>
          <a:xfrm rot="1992475">
            <a:off x="6509144" y="2530637"/>
            <a:ext cx="1455682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29" y="825915"/>
            <a:ext cx="2533650" cy="809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56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Tecnologie e Strumenti Utilizzati</a:t>
            </a:r>
            <a:endParaRPr lang="it-IT" dirty="0"/>
          </a:p>
        </p:txBody>
      </p:sp>
      <p:pic>
        <p:nvPicPr>
          <p:cNvPr id="2052" name="Picture 4" descr="Angular (web framework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51" y="1888142"/>
            <a:ext cx="1727013" cy="17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HTML5 logo and wordmark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88" y="2000994"/>
            <a:ext cx="1503554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CSS3 logo and wordmark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10" y="2000993"/>
            <a:ext cx="1064131" cy="15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Typescript logo 202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4" y="2120348"/>
            <a:ext cx="1358696" cy="13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le:Sql server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12" y="4511428"/>
            <a:ext cx="1786240" cy="14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F Core: Logging Lazy Loading - CodeOpin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2" y="4511428"/>
            <a:ext cx="1547719" cy="15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atabase [ Download - Logo - icon ] png svg icon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88" y="4572000"/>
            <a:ext cx="1490381" cy="14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File:Csharp Logo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6" y="3861730"/>
            <a:ext cx="2767485" cy="2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7408" y="1706031"/>
            <a:ext cx="10834949" cy="4369677"/>
          </a:xfrm>
        </p:spPr>
        <p:txBody>
          <a:bodyPr>
            <a:noAutofit/>
          </a:bodyPr>
          <a:lstStyle/>
          <a:p>
            <a:pPr lvl="1">
              <a:lnSpc>
                <a:spcPct val="250000"/>
              </a:lnSpc>
            </a:pPr>
            <a:r>
              <a:rPr lang="it-IT" sz="3000" dirty="0" smtClean="0"/>
              <a:t>Login</a:t>
            </a:r>
          </a:p>
          <a:p>
            <a:pPr lvl="1">
              <a:lnSpc>
                <a:spcPct val="250000"/>
              </a:lnSpc>
            </a:pPr>
            <a:r>
              <a:rPr lang="it-IT" sz="2800" dirty="0" smtClean="0"/>
              <a:t>Storico Colate</a:t>
            </a:r>
          </a:p>
          <a:p>
            <a:pPr lvl="1">
              <a:lnSpc>
                <a:spcPct val="250000"/>
              </a:lnSpc>
            </a:pPr>
            <a:r>
              <a:rPr lang="it-IT" sz="2800" dirty="0" smtClean="0"/>
              <a:t>Schede </a:t>
            </a:r>
            <a:r>
              <a:rPr lang="it-IT" sz="2800" dirty="0"/>
              <a:t>Colaticci</a:t>
            </a:r>
          </a:p>
          <a:p>
            <a:pPr marL="0" algn="r">
              <a:lnSpc>
                <a:spcPct val="250000"/>
              </a:lnSpc>
              <a:buNone/>
            </a:pPr>
            <a:endParaRPr lang="it-IT" sz="3600" dirty="0"/>
          </a:p>
          <a:p>
            <a:pPr marL="0" indent="-457200" algn="ctr">
              <a:lnSpc>
                <a:spcPct val="250000"/>
              </a:lnSpc>
              <a:buNone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7" t="10003" r="20773" b="15398"/>
          <a:stretch/>
        </p:blipFill>
        <p:spPr>
          <a:xfrm>
            <a:off x="7959606" y="762110"/>
            <a:ext cx="1373874" cy="151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6"/>
          <a:stretch/>
        </p:blipFill>
        <p:spPr>
          <a:xfrm>
            <a:off x="6056917" y="2818163"/>
            <a:ext cx="5241246" cy="137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3"/>
          <a:stretch/>
        </p:blipFill>
        <p:spPr>
          <a:xfrm>
            <a:off x="6056917" y="4735104"/>
            <a:ext cx="5241246" cy="146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53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8789" y="2103655"/>
            <a:ext cx="4945623" cy="354171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it-IT" sz="2800" dirty="0"/>
              <a:t>Forno Fusorio</a:t>
            </a:r>
          </a:p>
          <a:p>
            <a:pPr>
              <a:lnSpc>
                <a:spcPct val="160000"/>
              </a:lnSpc>
            </a:pPr>
            <a:r>
              <a:rPr lang="it-IT" sz="2800" dirty="0"/>
              <a:t>Forno </a:t>
            </a:r>
            <a:r>
              <a:rPr lang="it-IT" sz="2800" dirty="0" smtClean="0"/>
              <a:t>Bacino</a:t>
            </a:r>
          </a:p>
          <a:p>
            <a:pPr>
              <a:lnSpc>
                <a:spcPct val="160000"/>
              </a:lnSpc>
            </a:pPr>
            <a:r>
              <a:rPr lang="it-IT" sz="2800" dirty="0" smtClean="0"/>
              <a:t>Colata Continua</a:t>
            </a:r>
          </a:p>
          <a:p>
            <a:pPr>
              <a:lnSpc>
                <a:spcPct val="160000"/>
              </a:lnSpc>
            </a:pPr>
            <a:r>
              <a:rPr lang="it-IT" sz="2800" dirty="0" smtClean="0"/>
              <a:t>Magazzino Pani</a:t>
            </a:r>
            <a:endParaRPr lang="it-IT" sz="28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6033245" y="2177768"/>
            <a:ext cx="467350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endParaRPr lang="it-IT" sz="2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09" y="2815318"/>
            <a:ext cx="4192232" cy="1204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032058"/>
            <a:ext cx="4153105" cy="1197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magine 8"/>
          <p:cNvPicPr/>
          <p:nvPr/>
        </p:nvPicPr>
        <p:blipFill rotWithShape="1">
          <a:blip r:embed="rId4"/>
          <a:srcRect l="13278" t="34053" r="1260" b="25231"/>
          <a:stretch/>
        </p:blipFill>
        <p:spPr>
          <a:xfrm>
            <a:off x="5611381" y="4657352"/>
            <a:ext cx="5436030" cy="1549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24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Analisi Chimiche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92" y="2249488"/>
            <a:ext cx="6491841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9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Anagrafiche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6677" y="2249487"/>
            <a:ext cx="9905998" cy="3541714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Materie e Elementi </a:t>
            </a:r>
            <a:r>
              <a:rPr lang="it-IT" sz="2800" dirty="0" smtClean="0"/>
              <a:t>Chimici</a:t>
            </a:r>
          </a:p>
          <a:p>
            <a:pPr marL="228600" lvl="8">
              <a:lnSpc>
                <a:spcPct val="250000"/>
              </a:lnSpc>
              <a:spcBef>
                <a:spcPts val="1000"/>
              </a:spcBef>
            </a:pPr>
            <a:r>
              <a:rPr lang="it-IT" sz="2800" dirty="0" smtClean="0"/>
              <a:t>Gestione Dizionari</a:t>
            </a:r>
          </a:p>
          <a:p>
            <a:pPr marL="228600" lvl="8">
              <a:lnSpc>
                <a:spcPct val="250000"/>
              </a:lnSpc>
              <a:spcBef>
                <a:spcPts val="1000"/>
              </a:spcBef>
            </a:pPr>
            <a:r>
              <a:rPr lang="it-IT" sz="2800" dirty="0" smtClean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Security</a:t>
            </a:r>
            <a:endParaRPr lang="it-IT" sz="2800" dirty="0"/>
          </a:p>
          <a:p>
            <a:pPr>
              <a:lnSpc>
                <a:spcPct val="250000"/>
              </a:lnSpc>
            </a:pPr>
            <a:endParaRPr lang="it-IT" sz="2800" dirty="0" smtClean="0"/>
          </a:p>
          <a:p>
            <a:pPr>
              <a:lnSpc>
                <a:spcPct val="250000"/>
              </a:lnSpc>
            </a:pPr>
            <a:endParaRPr lang="it-IT" sz="28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07D512-F9F4-4A01-A375-4C4AC6CC8257}"/>
              </a:ext>
            </a:extLst>
          </p:cNvPr>
          <p:cNvSpPr txBox="1">
            <a:spLocks/>
          </p:cNvSpPr>
          <p:nvPr/>
        </p:nvSpPr>
        <p:spPr>
          <a:xfrm>
            <a:off x="6869723" y="4764507"/>
            <a:ext cx="2828761" cy="147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8" indent="-180000" algn="r">
              <a:lnSpc>
                <a:spcPct val="250000"/>
              </a:lnSpc>
            </a:pPr>
            <a:endParaRPr lang="it-IT" sz="2800" dirty="0"/>
          </a:p>
        </p:txBody>
      </p:sp>
      <p:pic>
        <p:nvPicPr>
          <p:cNvPr id="5" name="Immagine 4"/>
          <p:cNvPicPr/>
          <p:nvPr/>
        </p:nvPicPr>
        <p:blipFill rotWithShape="1">
          <a:blip r:embed="rId2"/>
          <a:srcRect l="13472" t="12035"/>
          <a:stretch/>
        </p:blipFill>
        <p:spPr>
          <a:xfrm>
            <a:off x="6404029" y="440320"/>
            <a:ext cx="5234552" cy="2864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/>
          <p:nvPr/>
        </p:nvPicPr>
        <p:blipFill rotWithShape="1">
          <a:blip r:embed="rId3"/>
          <a:srcRect l="13274" t="6728" r="1379" b="10363"/>
          <a:stretch/>
        </p:blipFill>
        <p:spPr>
          <a:xfrm>
            <a:off x="6404029" y="3837245"/>
            <a:ext cx="5234552" cy="2747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tangolo 6"/>
          <p:cNvSpPr/>
          <p:nvPr/>
        </p:nvSpPr>
        <p:spPr>
          <a:xfrm>
            <a:off x="6443147" y="4764507"/>
            <a:ext cx="2665982" cy="117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7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Conclusioni e Sviluppi Futuri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Analisi Metallografiche</a:t>
            </a:r>
          </a:p>
          <a:p>
            <a:pPr algn="ctr">
              <a:lnSpc>
                <a:spcPct val="250000"/>
              </a:lnSpc>
            </a:pPr>
            <a:r>
              <a:rPr lang="it-IT" sz="2800" dirty="0"/>
              <a:t>Gestione Magazzino</a:t>
            </a:r>
          </a:p>
          <a:p>
            <a:pPr algn="r">
              <a:lnSpc>
                <a:spcPct val="250000"/>
              </a:lnSpc>
            </a:pPr>
            <a:r>
              <a:rPr lang="it-IT" sz="2800" dirty="0"/>
              <a:t>Pianificazione Produzione</a:t>
            </a:r>
          </a:p>
        </p:txBody>
      </p:sp>
    </p:spTree>
    <p:extLst>
      <p:ext uri="{BB962C8B-B14F-4D97-AF65-F5344CB8AC3E}">
        <p14:creationId xmlns:p14="http://schemas.microsoft.com/office/powerpoint/2010/main" val="15829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2B5F27"/>
    </a:dk2>
    <a:lt2>
      <a:srgbClr val="D8FC68"/>
    </a:lt2>
    <a:accent1>
      <a:srgbClr val="DDC855"/>
    </a:accent1>
    <a:accent2>
      <a:srgbClr val="FCA03D"/>
    </a:accent2>
    <a:accent3>
      <a:srgbClr val="E36439"/>
    </a:accent3>
    <a:accent4>
      <a:srgbClr val="C2935B"/>
    </a:accent4>
    <a:accent5>
      <a:srgbClr val="88C25C"/>
    </a:accent5>
    <a:accent6>
      <a:srgbClr val="BFCC86"/>
    </a:accent6>
    <a:hlink>
      <a:srgbClr val="FFCE23"/>
    </a:hlink>
    <a:folHlink>
      <a:srgbClr val="FDEB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</TotalTime>
  <Words>95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Circuito</vt:lpstr>
      <vt:lpstr>Progettazione e Sviluppo Di Una Web Application Per La Gestione Automatica Della Produzione Di Leghe In Alluminio In Colata Continua</vt:lpstr>
      <vt:lpstr>Introduzione</vt:lpstr>
      <vt:lpstr>Obiettivi dello stage</vt:lpstr>
      <vt:lpstr>Tecnologie e Strumenti Utilizzati</vt:lpstr>
      <vt:lpstr>Funzionalità</vt:lpstr>
      <vt:lpstr>Funzionalità</vt:lpstr>
      <vt:lpstr>Analisi Chimiche</vt:lpstr>
      <vt:lpstr>Anagrafiche</vt:lpstr>
      <vt:lpstr>Conclusioni e Sviluppi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sviluppo di una web application per la gestione automatica della produzione di leghe in alluminio in colata continua</dc:title>
  <dc:creator>Scura</dc:creator>
  <cp:lastModifiedBy>Scura</cp:lastModifiedBy>
  <cp:revision>35</cp:revision>
  <cp:lastPrinted>2022-02-06T17:02:06Z</cp:lastPrinted>
  <dcterms:created xsi:type="dcterms:W3CDTF">2022-02-03T16:49:39Z</dcterms:created>
  <dcterms:modified xsi:type="dcterms:W3CDTF">2022-02-07T14:16:54Z</dcterms:modified>
</cp:coreProperties>
</file>