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9"/>
  </p:notesMasterIdLst>
  <p:handoutMasterIdLst>
    <p:handoutMasterId r:id="rId20"/>
  </p:handoutMasterIdLst>
  <p:sldIdLst>
    <p:sldId id="2147472796" r:id="rId5"/>
    <p:sldId id="298" r:id="rId6"/>
    <p:sldId id="2147472670" r:id="rId7"/>
    <p:sldId id="301" r:id="rId8"/>
    <p:sldId id="2147472798" r:id="rId9"/>
    <p:sldId id="2147472799" r:id="rId10"/>
    <p:sldId id="2147472800" r:id="rId11"/>
    <p:sldId id="2147472801" r:id="rId12"/>
    <p:sldId id="2147472802" r:id="rId13"/>
    <p:sldId id="2147472803" r:id="rId14"/>
    <p:sldId id="2147472804" r:id="rId15"/>
    <p:sldId id="2147472805" r:id="rId16"/>
    <p:sldId id="2147472797" r:id="rId17"/>
    <p:sldId id="29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CE582-5BA5-4FB2-9BCA-EBC728FB82BF}" v="3" dt="2025-05-26T06:44:48.327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233" autoAdjust="0"/>
  </p:normalViewPr>
  <p:slideViewPr>
    <p:cSldViewPr showGuides="1">
      <p:cViewPr varScale="1">
        <p:scale>
          <a:sx n="70" d="100"/>
          <a:sy n="70" d="100"/>
        </p:scale>
        <p:origin x="15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Coustans" userId="e8619a91-88a5-4906-b918-1d2303beb8f3" providerId="ADAL" clId="{E484BBEB-414B-4B5C-B3BA-1C280C9C4CA5}"/>
    <pc:docChg chg="custSel modSld">
      <pc:chgData name="Mathieu Coustans" userId="e8619a91-88a5-4906-b918-1d2303beb8f3" providerId="ADAL" clId="{E484BBEB-414B-4B5C-B3BA-1C280C9C4CA5}" dt="2025-05-07T12:47:51.045" v="9" actId="20577"/>
      <pc:docMkLst>
        <pc:docMk/>
      </pc:docMkLst>
      <pc:sldChg chg="addSp modSp mod">
        <pc:chgData name="Mathieu Coustans" userId="e8619a91-88a5-4906-b918-1d2303beb8f3" providerId="ADAL" clId="{E484BBEB-414B-4B5C-B3BA-1C280C9C4CA5}" dt="2025-05-07T12:47:51.045" v="9" actId="20577"/>
        <pc:sldMkLst>
          <pc:docMk/>
          <pc:sldMk cId="246504645" sldId="298"/>
        </pc:sldMkLst>
        <pc:spChg chg="mod">
          <ac:chgData name="Mathieu Coustans" userId="e8619a91-88a5-4906-b918-1d2303beb8f3" providerId="ADAL" clId="{E484BBEB-414B-4B5C-B3BA-1C280C9C4CA5}" dt="2025-05-07T12:47:51.045" v="9" actId="20577"/>
          <ac:spMkLst>
            <pc:docMk/>
            <pc:sldMk cId="246504645" sldId="298"/>
            <ac:spMk id="2" creationId="{053ADAF5-4807-68FF-4D40-65438BF62A11}"/>
          </ac:spMkLst>
        </pc:spChg>
        <pc:spChg chg="mod">
          <ac:chgData name="Mathieu Coustans" userId="e8619a91-88a5-4906-b918-1d2303beb8f3" providerId="ADAL" clId="{E484BBEB-414B-4B5C-B3BA-1C280C9C4CA5}" dt="2025-05-07T12:47:46.318" v="7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E484BBEB-414B-4B5C-B3BA-1C280C9C4CA5}" dt="2025-05-07T12:40:46.693" v="4" actId="20577"/>
          <ac:spMkLst>
            <pc:docMk/>
            <pc:sldMk cId="246504645" sldId="298"/>
            <ac:spMk id="8" creationId="{B99FC38A-260C-7A9B-B4EB-E0CE4802842E}"/>
          </ac:spMkLst>
        </pc:spChg>
      </pc:sldChg>
    </pc:docChg>
  </pc:docChgLst>
  <pc:docChgLst>
    <pc:chgData name="Mathieu Coustans" userId="e8619a91-88a5-4906-b918-1d2303beb8f3" providerId="ADAL" clId="{48ACE582-5BA5-4FB2-9BCA-EBC728FB82BF}"/>
    <pc:docChg chg="undo custSel addSld modSld sldOrd">
      <pc:chgData name="Mathieu Coustans" userId="e8619a91-88a5-4906-b918-1d2303beb8f3" providerId="ADAL" clId="{48ACE582-5BA5-4FB2-9BCA-EBC728FB82BF}" dt="2025-05-26T06:44:48.327" v="67"/>
      <pc:docMkLst>
        <pc:docMk/>
      </pc:docMkLst>
      <pc:sldChg chg="addSp delSp modSp mod">
        <pc:chgData name="Mathieu Coustans" userId="e8619a91-88a5-4906-b918-1d2303beb8f3" providerId="ADAL" clId="{48ACE582-5BA5-4FB2-9BCA-EBC728FB82BF}" dt="2025-05-26T06:44:48.327" v="67"/>
        <pc:sldMkLst>
          <pc:docMk/>
          <pc:sldMk cId="246504645" sldId="298"/>
        </pc:sldMkLst>
        <pc:spChg chg="del">
          <ac:chgData name="Mathieu Coustans" userId="e8619a91-88a5-4906-b918-1d2303beb8f3" providerId="ADAL" clId="{48ACE582-5BA5-4FB2-9BCA-EBC728FB82BF}" dt="2025-05-26T06:44:48.327" v="67"/>
          <ac:spMkLst>
            <pc:docMk/>
            <pc:sldMk cId="246504645" sldId="298"/>
            <ac:spMk id="5" creationId="{4D5D026F-2392-DC1E-84B9-086F35D8A282}"/>
          </ac:spMkLst>
        </pc:spChg>
        <pc:spChg chg="mod">
          <ac:chgData name="Mathieu Coustans" userId="e8619a91-88a5-4906-b918-1d2303beb8f3" providerId="ADAL" clId="{48ACE582-5BA5-4FB2-9BCA-EBC728FB82BF}" dt="2025-05-26T06:41:47.190" v="26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48ACE582-5BA5-4FB2-9BCA-EBC728FB82BF}" dt="2025-05-26T06:41:41.977" v="15" actId="20577"/>
          <ac:spMkLst>
            <pc:docMk/>
            <pc:sldMk cId="246504645" sldId="298"/>
            <ac:spMk id="7" creationId="{C878F171-5CBB-F640-B0CE-CE00CC1579DB}"/>
          </ac:spMkLst>
        </pc:spChg>
        <pc:spChg chg="mod">
          <ac:chgData name="Mathieu Coustans" userId="e8619a91-88a5-4906-b918-1d2303beb8f3" providerId="ADAL" clId="{48ACE582-5BA5-4FB2-9BCA-EBC728FB82BF}" dt="2025-05-26T06:44:37.219" v="66" actId="20577"/>
          <ac:spMkLst>
            <pc:docMk/>
            <pc:sldMk cId="246504645" sldId="298"/>
            <ac:spMk id="8" creationId="{B99FC38A-260C-7A9B-B4EB-E0CE4802842E}"/>
          </ac:spMkLst>
        </pc:spChg>
        <pc:picChg chg="add mod">
          <ac:chgData name="Mathieu Coustans" userId="e8619a91-88a5-4906-b918-1d2303beb8f3" providerId="ADAL" clId="{48ACE582-5BA5-4FB2-9BCA-EBC728FB82BF}" dt="2025-05-26T06:44:48.327" v="67"/>
          <ac:picMkLst>
            <pc:docMk/>
            <pc:sldMk cId="246504645" sldId="298"/>
            <ac:picMk id="9" creationId="{E20AF595-AEB1-03C8-4CE7-938F5F4D7FA8}"/>
          </ac:picMkLst>
        </pc:picChg>
        <pc:picChg chg="del">
          <ac:chgData name="Mathieu Coustans" userId="e8619a91-88a5-4906-b918-1d2303beb8f3" providerId="ADAL" clId="{48ACE582-5BA5-4FB2-9BCA-EBC728FB82BF}" dt="2025-05-26T06:41:33.867" v="0" actId="478"/>
          <ac:picMkLst>
            <pc:docMk/>
            <pc:sldMk cId="246504645" sldId="298"/>
            <ac:picMk id="1026" creationId="{20ADDE47-C705-7809-6EBA-CF37C7FD4743}"/>
          </ac:picMkLst>
        </pc:picChg>
      </pc:sldChg>
      <pc:sldChg chg="modSp add mod ord modShow">
        <pc:chgData name="Mathieu Coustans" userId="e8619a91-88a5-4906-b918-1d2303beb8f3" providerId="ADAL" clId="{48ACE582-5BA5-4FB2-9BCA-EBC728FB82BF}" dt="2025-05-26T06:43:23.361" v="51" actId="729"/>
        <pc:sldMkLst>
          <pc:docMk/>
          <pc:sldMk cId="2694949735" sldId="2147472796"/>
        </pc:sldMkLst>
        <pc:spChg chg="mod">
          <ac:chgData name="Mathieu Coustans" userId="e8619a91-88a5-4906-b918-1d2303beb8f3" providerId="ADAL" clId="{48ACE582-5BA5-4FB2-9BCA-EBC728FB82BF}" dt="2025-05-26T06:43:14.132" v="50" actId="20577"/>
          <ac:spMkLst>
            <pc:docMk/>
            <pc:sldMk cId="2694949735" sldId="2147472796"/>
            <ac:spMk id="6" creationId="{D9F2C54F-D951-6B39-CEEB-8590911805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05.07.2025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05.07.2025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166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033CE-2BE0-C5F2-F814-FF4C9086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00ABE4-D93B-1079-04B4-16DD708A0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A8DCA1C-81AF-158E-55A9-A95D4BF82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/ Total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bits</a:t>
            </a:r>
            <a:r>
              <a:rPr lang="de-CH" dirty="0"/>
              <a:t> </a:t>
            </a:r>
            <a:r>
              <a:rPr lang="de-CH" dirty="0" err="1"/>
              <a:t>Transmitted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7941F-8E3B-29B4-E7FB-D90752936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356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Digital Communication </a:t>
            </a:r>
            <a:r>
              <a:rPr lang="de-CH" dirty="0" err="1"/>
              <a:t>offers</a:t>
            </a:r>
            <a:r>
              <a:rPr lang="de-CH" dirty="0"/>
              <a:t> </a:t>
            </a:r>
            <a:r>
              <a:rPr lang="de-CH" dirty="0" err="1"/>
              <a:t>problems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transport</a:t>
            </a:r>
            <a:r>
              <a:rPr lang="de-CH" dirty="0"/>
              <a:t>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trough</a:t>
            </a:r>
            <a:r>
              <a:rPr lang="de-CH" dirty="0"/>
              <a:t> a </a:t>
            </a:r>
            <a:r>
              <a:rPr lang="de-CH" dirty="0" err="1"/>
              <a:t>channel</a:t>
            </a:r>
            <a:r>
              <a:rPr lang="de-CH" dirty="0"/>
              <a:t> e.g. Air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twisted</a:t>
            </a:r>
            <a:r>
              <a:rPr lang="de-CH" dirty="0"/>
              <a:t> </a:t>
            </a:r>
            <a:r>
              <a:rPr lang="de-CH" dirty="0" err="1"/>
              <a:t>copper</a:t>
            </a:r>
            <a:r>
              <a:rPr lang="de-CH" dirty="0"/>
              <a:t> pair</a:t>
            </a:r>
          </a:p>
          <a:p>
            <a:r>
              <a:rPr lang="de-CH" dirty="0"/>
              <a:t>ISI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smearing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symbols</a:t>
            </a:r>
            <a:r>
              <a:rPr lang="de-CH" dirty="0"/>
              <a:t>, </a:t>
            </a:r>
            <a:r>
              <a:rPr lang="de-CH" dirty="0" err="1"/>
              <a:t>influece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others</a:t>
            </a:r>
            <a:r>
              <a:rPr lang="de-CH" dirty="0"/>
              <a:t> </a:t>
            </a:r>
            <a:r>
              <a:rPr lang="de-CH" dirty="0" err="1"/>
              <a:t>symbols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Aim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«</a:t>
            </a:r>
            <a:r>
              <a:rPr lang="de-CH" dirty="0" err="1"/>
              <a:t>cancel</a:t>
            </a:r>
            <a:r>
              <a:rPr lang="de-CH" dirty="0"/>
              <a:t>»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interference</a:t>
            </a:r>
            <a:r>
              <a:rPr lang="de-CH" dirty="0"/>
              <a:t> an </a:t>
            </a:r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throuth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symboe</a:t>
            </a:r>
            <a:r>
              <a:rPr lang="de-CH" dirty="0"/>
              <a:t> (</a:t>
            </a:r>
            <a:r>
              <a:rPr lang="de-CH" dirty="0" err="1"/>
              <a:t>choice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4548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tail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symbol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interferes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detecion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subsequent </a:t>
            </a:r>
            <a:r>
              <a:rPr lang="de-CH" dirty="0" err="1"/>
              <a:t>symbols</a:t>
            </a:r>
            <a:endParaRPr lang="de-CH" dirty="0"/>
          </a:p>
          <a:p>
            <a:r>
              <a:rPr lang="de-CH" dirty="0" err="1"/>
              <a:t>transmitted</a:t>
            </a:r>
            <a:r>
              <a:rPr lang="de-CH" dirty="0"/>
              <a:t> </a:t>
            </a:r>
            <a:r>
              <a:rPr lang="de-CH" dirty="0" err="1"/>
              <a:t>signals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damped</a:t>
            </a:r>
            <a:r>
              <a:rPr lang="de-CH" dirty="0"/>
              <a:t>. </a:t>
            </a:r>
            <a:r>
              <a:rPr lang="de-CH" dirty="0" err="1"/>
              <a:t>Influece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mulitpath</a:t>
            </a:r>
            <a:r>
              <a:rPr lang="de-CH" dirty="0"/>
              <a:t>,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walls,same</a:t>
            </a:r>
            <a:r>
              <a:rPr lang="de-CH" dirty="0"/>
              <a:t> </a:t>
            </a:r>
            <a:r>
              <a:rPr lang="de-CH" dirty="0" err="1"/>
              <a:t>symbol</a:t>
            </a:r>
            <a:r>
              <a:rPr lang="de-CH" dirty="0"/>
              <a:t> </a:t>
            </a:r>
            <a:r>
              <a:rPr lang="de-CH" dirty="0" err="1"/>
              <a:t>comes</a:t>
            </a:r>
            <a:r>
              <a:rPr lang="de-CH" dirty="0"/>
              <a:t> at different </a:t>
            </a:r>
            <a:r>
              <a:rPr lang="de-CH" dirty="0" err="1"/>
              <a:t>times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Increased</a:t>
            </a:r>
            <a:r>
              <a:rPr lang="de-CH" dirty="0"/>
              <a:t> Bit Error rate, </a:t>
            </a:r>
            <a:r>
              <a:rPr lang="de-CH" dirty="0" err="1"/>
              <a:t>worse</a:t>
            </a:r>
            <a:r>
              <a:rPr lang="de-CH" dirty="0"/>
              <a:t> </a:t>
            </a:r>
            <a:r>
              <a:rPr lang="de-CH" dirty="0" err="1"/>
              <a:t>signal</a:t>
            </a:r>
            <a:r>
              <a:rPr lang="de-CH" dirty="0"/>
              <a:t> </a:t>
            </a:r>
            <a:r>
              <a:rPr lang="de-CH" dirty="0" err="1"/>
              <a:t>quality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511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equalization</a:t>
            </a:r>
            <a:r>
              <a:rPr lang="de-CH" dirty="0"/>
              <a:t> </a:t>
            </a:r>
            <a:r>
              <a:rPr lang="de-CH" dirty="0" err="1"/>
              <a:t>technique</a:t>
            </a:r>
            <a:endParaRPr lang="de-CH" dirty="0"/>
          </a:p>
          <a:p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past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cancel</a:t>
            </a:r>
            <a:r>
              <a:rPr lang="de-CH" dirty="0"/>
              <a:t> out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isi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future</a:t>
            </a:r>
            <a:r>
              <a:rPr lang="de-CH" dirty="0"/>
              <a:t> </a:t>
            </a:r>
            <a:r>
              <a:rPr lang="de-CH" dirty="0" err="1"/>
              <a:t>symbols</a:t>
            </a:r>
            <a:endParaRPr lang="de-CH" dirty="0"/>
          </a:p>
          <a:p>
            <a:r>
              <a:rPr lang="de-CH" dirty="0" err="1"/>
              <a:t>Uses</a:t>
            </a:r>
            <a:r>
              <a:rPr lang="de-CH" dirty="0"/>
              <a:t> a </a:t>
            </a:r>
            <a:r>
              <a:rPr lang="de-CH" dirty="0" err="1"/>
              <a:t>feedback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substract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symbol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last </a:t>
            </a:r>
            <a:r>
              <a:rPr lang="de-CH" dirty="0" err="1"/>
              <a:t>symbol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weight</a:t>
            </a:r>
            <a:r>
              <a:rPr lang="de-CH" dirty="0"/>
              <a:t>. Works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numerous</a:t>
            </a:r>
            <a:r>
              <a:rPr lang="de-CH" dirty="0"/>
              <a:t> h. </a:t>
            </a:r>
          </a:p>
          <a:p>
            <a:endParaRPr lang="de-CH" dirty="0"/>
          </a:p>
          <a:p>
            <a:r>
              <a:rPr lang="de-CH" dirty="0"/>
              <a:t>Can </a:t>
            </a:r>
            <a:r>
              <a:rPr lang="de-CH" dirty="0" err="1"/>
              <a:t>combat</a:t>
            </a:r>
            <a:r>
              <a:rPr lang="de-CH" dirty="0"/>
              <a:t> ISI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subtraction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ISI </a:t>
            </a:r>
            <a:r>
              <a:rPr lang="de-CH" dirty="0" err="1"/>
              <a:t>itself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last </a:t>
            </a:r>
            <a:r>
              <a:rPr lang="de-CH" dirty="0" err="1"/>
              <a:t>symbols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461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011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3714-CA19-D271-4E87-3A4A39AD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9001712-1486-10E9-16DC-351266EEA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B042FF-7F03-CDC5-D518-63E6A69DE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1583BE-DC5B-3BA5-21E7-ACECE16A0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962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39A43-6963-1A91-6FA9-DCC7A2264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03AA31F-7FDC-A03E-A65B-D91B5A7E7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E244224-7108-63BA-A865-D02C049B2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Values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filter</a:t>
            </a:r>
            <a:r>
              <a:rPr lang="de-CH" dirty="0"/>
              <a:t> </a:t>
            </a:r>
            <a:r>
              <a:rPr lang="de-CH" dirty="0" err="1"/>
              <a:t>coefficents</a:t>
            </a:r>
            <a:r>
              <a:rPr lang="de-CH" dirty="0"/>
              <a:t>, </a:t>
            </a:r>
            <a:r>
              <a:rPr lang="de-CH" dirty="0" err="1"/>
              <a:t>then</a:t>
            </a:r>
            <a:r>
              <a:rPr lang="de-CH" dirty="0"/>
              <a:t> LMS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adjust</a:t>
            </a:r>
            <a:r>
              <a:rPr lang="de-CH" dirty="0"/>
              <a:t> </a:t>
            </a:r>
            <a:r>
              <a:rPr lang="de-CH" dirty="0" err="1"/>
              <a:t>coefficents</a:t>
            </a:r>
            <a:r>
              <a:rPr lang="de-CH" dirty="0"/>
              <a:t>, </a:t>
            </a:r>
            <a:r>
              <a:rPr lang="de-CH" dirty="0" err="1"/>
              <a:t>Minimizes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</a:t>
            </a:r>
            <a:r>
              <a:rPr lang="de-CH" dirty="0" err="1"/>
              <a:t>desired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equalized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, h1 and h2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learned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</a:t>
            </a:r>
            <a:r>
              <a:rPr lang="de-CH" dirty="0" err="1"/>
              <a:t>smybols</a:t>
            </a:r>
            <a:r>
              <a:rPr lang="de-CH" dirty="0"/>
              <a:t>.</a:t>
            </a:r>
          </a:p>
          <a:p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past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n-1 and n-2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error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 </a:t>
            </a:r>
            <a:r>
              <a:rPr lang="de-CH" dirty="0" err="1"/>
              <a:t>symbols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decision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304BC0-E96C-B10D-33B6-760953E61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005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4968-22A2-F6AF-68BF-0C68A15E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DE62C7A-B602-6043-EDA7-712E4B449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136C9CF-F13C-F85C-D753-006B7CA10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A2E41C-F5D1-869D-22B2-D868A7E18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764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36CD4-31E7-8DF6-DA21-E022D9B4A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9EBB06D-B7AF-3CBC-4D7D-3F42607EB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634094-FAB0-2B6A-F175-3D16697CE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bit</a:t>
            </a:r>
            <a:r>
              <a:rPr lang="de-CH" dirty="0"/>
              <a:t> </a:t>
            </a:r>
            <a:r>
              <a:rPr lang="de-CH" dirty="0" err="1"/>
              <a:t>errors</a:t>
            </a:r>
            <a:r>
              <a:rPr lang="de-CH" dirty="0"/>
              <a:t> / Total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bits</a:t>
            </a:r>
            <a:r>
              <a:rPr lang="de-CH" dirty="0"/>
              <a:t> </a:t>
            </a:r>
            <a:r>
              <a:rPr lang="de-CH" dirty="0" err="1"/>
              <a:t>Transmitted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1FE4CA-94BD-82BB-780E-702814E7F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81C81-E364-4366-A610-2DB15FF98538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091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fld id="{E471F87F-7CC2-488B-AD55-33485FC98B76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F1D7-D20B-4528-9E03-8B18AB702752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75502" y="1369296"/>
            <a:ext cx="10840997" cy="279179"/>
          </a:xfrm>
        </p:spPr>
        <p:txBody>
          <a:bodyPr/>
          <a:lstStyle>
            <a:lvl1pPr>
              <a:defRPr sz="1814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194552" y="1976911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194551" y="4197677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66169" y="4197676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666168" y="1976911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37950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481971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37950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481971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74" y="304296"/>
            <a:ext cx="1290037" cy="3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0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3907732-924E-43E9-B4C2-6CF127C307EB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5A94-05D5-4DEC-81F7-6AB426E292F4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9FA-DBB5-4713-9CD9-90401A466906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A08-A377-47C6-B39F-B1E1F769F25A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8CE2-D1EA-49D7-88A5-9921AB788BF8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884AD1-A783-44E4-89C8-03B3CA1C81C1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167D-93E7-43CF-ADB7-181D413D4773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fld id="{698FC4C5-3ADA-44FA-AF24-1DAFEB8AF652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3844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CDECF-27FA-E174-5AEA-9733D60C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439-CAC9-4573-B1B3-2D68157B76DD}" type="datetime3">
              <a:rPr lang="en-US" smtClean="0"/>
              <a:t>5 July 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0FC26-5ED0-B7E4-73CA-374A6F81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Sensors and Electronics</a:t>
            </a:r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0AC69-A660-5CF1-D826-639E9023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C53306-E22D-7F2C-D8A5-C152C7A4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846768"/>
            <a:ext cx="10839186" cy="492443"/>
          </a:xfrm>
        </p:spPr>
        <p:txBody>
          <a:bodyPr/>
          <a:lstStyle/>
          <a:p>
            <a:r>
              <a:rPr lang="en-GB" dirty="0"/>
              <a:t>Expected Outcome of the Capstone project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F2C54F-D951-6B39-CEEB-85909118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75" y="1412776"/>
            <a:ext cx="11013193" cy="475148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The 12-minute presentation serves as a platform for students to showcase their capstone project, demonstrating their understanding, problem-solving abilities, and communication skills. The presentation should concisely cover the project’s key aspects, including the problem addressed, theoretical analysis, methodology, results, and conclusions.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b="1" dirty="0"/>
              <a:t>Suggested Presentation Structure (12 minutes Presentation + 8 minutes Q&amp;A)</a:t>
            </a:r>
          </a:p>
          <a:p>
            <a:pPr marL="0" indent="0">
              <a:buNone/>
            </a:pPr>
            <a:endParaRPr lang="en-US" sz="1700" b="1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Introduction &amp; Problem Statement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Briefly explain the project’s purpose and relevance.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Theoretical Foundation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Discuss key theoretical concepts and methods used.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Practical Application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Showcase your implementation, challenges faced, and the results.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Future Work &amp; Conclusion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Share potential future applications, possible improvements, and a final summary.</a:t>
            </a:r>
          </a:p>
          <a:p>
            <a:pPr marL="673781" lvl="1" indent="-259147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Q&amp;A – Discussion (8 minutes)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949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7D39-DE60-04E8-8A22-026F8302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67DB55-EC47-4982-E4AD-B5994C8D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/>
              <a:t>Visualize ISI Effects after Equalization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EAE4-08AD-F6AE-9074-489997E5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C10A4-8924-8495-686A-645F4DEA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153B-F102-30B8-0B0D-038FF209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D4F694-0BB0-50DC-017C-4950DFCA8077}"/>
              </a:ext>
            </a:extLst>
          </p:cNvPr>
          <p:cNvSpPr txBox="1"/>
          <p:nvPr/>
        </p:nvSpPr>
        <p:spPr>
          <a:xfrm flipH="1">
            <a:off x="408076" y="1916832"/>
            <a:ext cx="76586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666B0FB-1198-83C4-584D-79E34EFF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628800"/>
            <a:ext cx="3178506" cy="247343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0094F8F-15A9-033D-6033-22A3B31A7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456" y="4228660"/>
            <a:ext cx="3178506" cy="24637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B30EE7-C21B-32D7-1BDA-16D12C9B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595" y="1628800"/>
            <a:ext cx="3178506" cy="247343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9AF9664-AD5A-8A15-531B-C6CAB6677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595" y="4228660"/>
            <a:ext cx="3178506" cy="24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6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7065-6C4E-6E2D-2CEC-D8655DF6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585ED4-AABF-5C10-3C17-03A8A2F8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/>
              <a:t>Bit Error Rate (BER)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EDF7-BF61-B3E5-6FC1-A2534E53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DF15-8CBF-932C-A70B-262F4F2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73DE-56B9-A981-5366-E7AC950E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11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8F22D1-B357-2393-EF06-E7E7939E5131}"/>
              </a:ext>
            </a:extLst>
          </p:cNvPr>
          <p:cNvSpPr txBox="1"/>
          <p:nvPr/>
        </p:nvSpPr>
        <p:spPr>
          <a:xfrm flipH="1">
            <a:off x="408076" y="1900526"/>
            <a:ext cx="765863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BER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From</a:t>
            </a:r>
            <a:r>
              <a:rPr lang="de-CH" dirty="0"/>
              <a:t> 8.1% BER </a:t>
            </a:r>
            <a:r>
              <a:rPr lang="de-CH" dirty="0" err="1"/>
              <a:t>to</a:t>
            </a:r>
            <a:r>
              <a:rPr lang="de-CH" dirty="0"/>
              <a:t> 0.45% 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Improvement</a:t>
            </a:r>
            <a:r>
              <a:rPr lang="de-CH" dirty="0"/>
              <a:t> </a:t>
            </a:r>
            <a:r>
              <a:rPr lang="de-CH" dirty="0" err="1"/>
              <a:t>around</a:t>
            </a:r>
            <a:r>
              <a:rPr lang="de-CH" dirty="0"/>
              <a:t> 95%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1BE02C-4D9B-384B-6A05-74071CD4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1935991"/>
            <a:ext cx="5268060" cy="295316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4CD246-702C-D5D3-1392-1050CAFE1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5099807"/>
            <a:ext cx="4393248" cy="6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6078E-F547-D526-3168-A472C6D1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39EF30-F92E-44E3-EC55-009472E5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/>
              <a:t>Conclusion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5725-C4D8-9263-142F-1765C31E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71D0-D1C4-B20B-A534-F5BE252A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3000F-0E00-49A9-D683-DD0EC6A4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7891CA1-9C08-2827-92DA-55901562441E}"/>
              </a:ext>
            </a:extLst>
          </p:cNvPr>
          <p:cNvSpPr txBox="1"/>
          <p:nvPr/>
        </p:nvSpPr>
        <p:spPr>
          <a:xfrm flipH="1">
            <a:off x="408076" y="1852355"/>
            <a:ext cx="7658635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DEF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reduce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BER </a:t>
            </a:r>
            <a:r>
              <a:rPr lang="de-CH" dirty="0" err="1"/>
              <a:t>induced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ISI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Eye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open in </a:t>
            </a:r>
            <a:r>
              <a:rPr lang="de-CH" dirty="0" err="1"/>
              <a:t>the</a:t>
            </a:r>
            <a:r>
              <a:rPr lang="de-CH" dirty="0"/>
              <a:t> Eye Diagramm, </a:t>
            </a: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decision</a:t>
            </a:r>
            <a:r>
              <a:rPr lang="de-CH" dirty="0"/>
              <a:t> </a:t>
            </a:r>
            <a:r>
              <a:rPr lang="de-CH" dirty="0" err="1"/>
              <a:t>making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Challenge was </a:t>
            </a:r>
            <a:r>
              <a:rPr lang="de-CH" dirty="0" err="1"/>
              <a:t>to</a:t>
            </a:r>
            <a:r>
              <a:rPr lang="de-CH" dirty="0"/>
              <a:t> find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values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h1 and h2,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Future Work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adaptive </a:t>
            </a:r>
            <a:r>
              <a:rPr lang="de-CH" dirty="0" err="1"/>
              <a:t>algorithms</a:t>
            </a:r>
            <a:r>
              <a:rPr lang="de-CH" dirty="0"/>
              <a:t> and a </a:t>
            </a:r>
            <a:r>
              <a:rPr lang="de-CH" dirty="0" err="1"/>
              <a:t>feedforward</a:t>
            </a:r>
            <a:r>
              <a:rPr lang="de-CH" dirty="0"/>
              <a:t> </a:t>
            </a:r>
            <a:r>
              <a:rPr lang="de-CH" dirty="0" err="1"/>
              <a:t>filter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pratical</a:t>
            </a:r>
            <a:r>
              <a:rPr lang="de-CH" dirty="0"/>
              <a:t> </a:t>
            </a:r>
            <a:r>
              <a:rPr lang="de-CH" dirty="0" err="1"/>
              <a:t>cases</a:t>
            </a:r>
            <a:r>
              <a:rPr lang="de-CH" dirty="0"/>
              <a:t> DFE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copper</a:t>
            </a:r>
            <a:r>
              <a:rPr lang="de-CH" dirty="0"/>
              <a:t> </a:t>
            </a:r>
            <a:r>
              <a:rPr lang="de-CH" dirty="0" err="1"/>
              <a:t>wires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overcome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channels</a:t>
            </a:r>
            <a:r>
              <a:rPr lang="de-CH" dirty="0"/>
              <a:t> 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Highspeed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transmit</a:t>
            </a:r>
            <a:r>
              <a:rPr lang="de-CH" dirty="0"/>
              <a:t>, «</a:t>
            </a:r>
            <a:r>
              <a:rPr lang="de-CH" dirty="0" err="1"/>
              <a:t>smearing</a:t>
            </a:r>
            <a:r>
              <a:rPr lang="de-CH" dirty="0"/>
              <a:t>»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occur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939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4E1EA-02B4-7F38-6C0A-51F6DF90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133-1CA9-9624-500C-643C2D59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303-11F6-226E-65C0-E1943DC2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8E12-59F9-8BFB-ADC4-E49823E7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508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BAB51-05BC-A82E-6967-52123408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3ADAF5-4807-68FF-4D40-65438BF6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12.05.2025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55E460-25C6-3A25-5B4F-AAC2A569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BDBB4E-FF89-DE17-7B80-A8E1AEC2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br>
              <a:rPr lang="de-CH" dirty="0"/>
            </a:br>
            <a:r>
              <a:rPr lang="de-CH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Pozar Janes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1800" dirty="0">
                <a:solidFill>
                  <a:srgbClr val="000000"/>
                </a:solidFill>
                <a:latin typeface="Arial" panose="020B0604020202020204" pitchFamily="34" charset="0"/>
              </a:rPr>
              <a:t>My </a:t>
            </a:r>
            <a:r>
              <a:rPr lang="de-CH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  <a:endParaRPr lang="de-CH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Modulschlussprüfungen</a:t>
            </a:r>
          </a:p>
          <a:p>
            <a:endParaRPr lang="de-CH" dirty="0"/>
          </a:p>
          <a:p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Digital Communication (</a:t>
            </a:r>
            <a:r>
              <a:rPr lang="de-CH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dcom</a:t>
            </a:r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	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20AF595-AEB1-03C8-4CE7-938F5F4D7FA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5402" r="15402"/>
          <a:stretch/>
        </p:blipFill>
        <p:spPr>
          <a:xfrm>
            <a:off x="6102350" y="850900"/>
            <a:ext cx="5324475" cy="6007100"/>
          </a:xfrm>
        </p:spPr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A184-2A3A-FD41-16D9-8C07D724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1369405"/>
            <a:ext cx="10840997" cy="4857740"/>
          </a:xfrm>
        </p:spPr>
        <p:txBody>
          <a:bodyPr/>
          <a:lstStyle/>
          <a:p>
            <a:r>
              <a:rPr lang="de-CH" dirty="0"/>
              <a:t>Outline</a:t>
            </a:r>
            <a:br>
              <a:rPr lang="de-CH" dirty="0"/>
            </a:br>
            <a:r>
              <a:rPr lang="en-US" sz="1270" dirty="0"/>
              <a:t>Subtitle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CH" sz="127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C3D8-1BA4-FACC-1CDB-B01CF1433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7950" y="2232336"/>
            <a:ext cx="4501128" cy="1523200"/>
          </a:xfrm>
        </p:spPr>
        <p:txBody>
          <a:bodyPr/>
          <a:lstStyle/>
          <a:p>
            <a:r>
              <a:rPr lang="en-GB" dirty="0"/>
              <a:t>I – Understanding the problem – ISI in Digital Communication</a:t>
            </a:r>
          </a:p>
          <a:p>
            <a:pPr marL="0" indent="0"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What is ISI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Why ISI is a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1B610-C9DB-5310-CC21-081DFDB976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81971" y="2232336"/>
            <a:ext cx="4501128" cy="1523200"/>
          </a:xfrm>
        </p:spPr>
        <p:txBody>
          <a:bodyPr/>
          <a:lstStyle/>
          <a:p>
            <a:r>
              <a:rPr lang="en-GB" dirty="0"/>
              <a:t>III – Performance Analysis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Bit Error Rate (BER)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AE0B3-F622-B7CA-8462-B506671BBC1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7950" y="4408612"/>
            <a:ext cx="4501128" cy="1632677"/>
          </a:xfrm>
        </p:spPr>
        <p:txBody>
          <a:bodyPr/>
          <a:lstStyle/>
          <a:p>
            <a:r>
              <a:rPr lang="en-GB" dirty="0"/>
              <a:t>II – DFE Theory &amp; Simulation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DFE Concept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ISI-Channel Simulation &amp; Visualization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DFE Implementation &amp; 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AB47B-157D-E2BF-B8E5-19E4698619F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81971" y="4408612"/>
            <a:ext cx="4501128" cy="1632677"/>
          </a:xfrm>
        </p:spPr>
        <p:txBody>
          <a:bodyPr/>
          <a:lstStyle/>
          <a:p>
            <a:r>
              <a:rPr lang="en-GB" dirty="0"/>
              <a:t>IV – Application and Conclusion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Practical Use Cases of DFE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0960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4E1EA-02B4-7F38-6C0A-51F6DF90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984885"/>
          </a:xfrm>
        </p:spPr>
        <p:txBody>
          <a:bodyPr/>
          <a:lstStyle/>
          <a:p>
            <a:r>
              <a:rPr lang="en-GB" sz="3200" dirty="0"/>
              <a:t>Introduction &amp; </a:t>
            </a:r>
            <a:r>
              <a:rPr lang="en-GB" sz="3200" dirty="0" err="1"/>
              <a:t>Objectiv</a:t>
            </a: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133-1CA9-9624-500C-643C2D59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303-11F6-226E-65C0-E1943DC2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8E12-59F9-8BFB-ADC4-E49823E7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018040-5ED8-04F0-027F-369D5390359C}"/>
              </a:ext>
            </a:extLst>
          </p:cNvPr>
          <p:cNvSpPr txBox="1"/>
          <p:nvPr/>
        </p:nvSpPr>
        <p:spPr>
          <a:xfrm>
            <a:off x="408076" y="2052410"/>
            <a:ext cx="460851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Introduction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Inter-Symbol </a:t>
            </a:r>
            <a:r>
              <a:rPr lang="de-CH" dirty="0" err="1"/>
              <a:t>Interference</a:t>
            </a:r>
            <a:r>
              <a:rPr lang="de-CH" dirty="0"/>
              <a:t> (ISI)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Project </a:t>
            </a:r>
            <a:r>
              <a:rPr lang="de-CH" dirty="0" err="1"/>
              <a:t>Objectiv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844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4E1EA-02B4-7F38-6C0A-51F6DF90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 err="1"/>
              <a:t>Unterstanding</a:t>
            </a:r>
            <a:r>
              <a:rPr lang="en-GB" sz="3200" dirty="0"/>
              <a:t> the Inter-Symbol Interference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133-1CA9-9624-500C-643C2D59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303-11F6-226E-65C0-E1943DC2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8E12-59F9-8BFB-ADC4-E49823E7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7BB972-0FA6-B560-01FF-63BCC7591ACA}"/>
              </a:ext>
            </a:extLst>
          </p:cNvPr>
          <p:cNvSpPr txBox="1"/>
          <p:nvPr/>
        </p:nvSpPr>
        <p:spPr>
          <a:xfrm flipH="1">
            <a:off x="408076" y="1916832"/>
            <a:ext cx="76586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E8A95D-4523-B6C8-EE0D-7BE8C8AE4E32}"/>
              </a:ext>
            </a:extLst>
          </p:cNvPr>
          <p:cNvSpPr txBox="1"/>
          <p:nvPr/>
        </p:nvSpPr>
        <p:spPr>
          <a:xfrm>
            <a:off x="434791" y="1916832"/>
            <a:ext cx="56886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Causes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67265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3698C-79BE-ACF8-E996-0C93A4A7F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1EE92C-9518-83FB-334C-AE38F1C7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/>
              <a:t>Decision Feedback Equalizer (DFE)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5F23-4D7B-50FB-D8CC-BC1D5EC7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38CD-2D60-1503-8178-E4F37CC7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F20C-8BDF-77D4-FDF1-65ABA390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CF5B6E-E7ED-D2F0-90D0-FE5B2FD742E7}"/>
              </a:ext>
            </a:extLst>
          </p:cNvPr>
          <p:cNvSpPr txBox="1"/>
          <p:nvPr/>
        </p:nvSpPr>
        <p:spPr>
          <a:xfrm flipH="1">
            <a:off x="408076" y="1916832"/>
            <a:ext cx="76586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AEA7D7-3662-EB96-57F8-5CB0FBB95538}"/>
              </a:ext>
            </a:extLst>
          </p:cNvPr>
          <p:cNvSpPr txBox="1"/>
          <p:nvPr/>
        </p:nvSpPr>
        <p:spPr>
          <a:xfrm>
            <a:off x="408076" y="1916832"/>
            <a:ext cx="568863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DFE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works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Advantage</a:t>
            </a:r>
          </a:p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5A1534-7D56-330B-0E2B-EBA0AFCF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79" y="3024828"/>
            <a:ext cx="5688632" cy="28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1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80AC-0D4B-09A9-FA89-A21BC01D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C86AC6-897C-9543-116D-3F392CD3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/>
              <a:t>ISI-Channel Simulation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C61F-77F4-5EEE-EB1E-1DD1BA58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233B-2578-24D7-FF51-9D74B8DD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3E893-8108-E2F2-3641-8786B728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B056E1-7AE4-F7F2-5944-66F6CFB074D2}"/>
              </a:ext>
            </a:extLst>
          </p:cNvPr>
          <p:cNvSpPr txBox="1"/>
          <p:nvPr/>
        </p:nvSpPr>
        <p:spPr>
          <a:xfrm flipH="1">
            <a:off x="408076" y="1916832"/>
            <a:ext cx="76586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3CE3385-EB09-6150-9E89-219FCFABD14D}"/>
              </a:ext>
            </a:extLst>
          </p:cNvPr>
          <p:cNvSpPr txBox="1"/>
          <p:nvPr/>
        </p:nvSpPr>
        <p:spPr>
          <a:xfrm>
            <a:off x="408076" y="1916832"/>
            <a:ext cx="5688632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Channel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y[n] = 0.8*x[n] + 0.5*x[n-1]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Attenuation </a:t>
            </a:r>
            <a:r>
              <a:rPr lang="de-CH" dirty="0" err="1"/>
              <a:t>of</a:t>
            </a:r>
            <a:r>
              <a:rPr lang="de-CH" dirty="0"/>
              <a:t> 0.8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symbol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Influence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0.5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last </a:t>
            </a:r>
            <a:r>
              <a:rPr lang="de-CH" dirty="0" err="1"/>
              <a:t>symbol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Signal Generation </a:t>
            </a:r>
            <a:r>
              <a:rPr lang="de-CH" dirty="0" err="1"/>
              <a:t>is</a:t>
            </a:r>
            <a:r>
              <a:rPr lang="de-CH" dirty="0"/>
              <a:t> BPSK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Signal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convoluted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channel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Added</a:t>
            </a:r>
            <a:r>
              <a:rPr lang="de-CH" dirty="0"/>
              <a:t> AWGN </a:t>
            </a:r>
            <a:r>
              <a:rPr lang="de-CH" dirty="0" err="1"/>
              <a:t>with</a:t>
            </a:r>
            <a:r>
              <a:rPr lang="de-CH" dirty="0"/>
              <a:t> a SNR </a:t>
            </a:r>
            <a:r>
              <a:rPr lang="de-CH" dirty="0" err="1"/>
              <a:t>of</a:t>
            </a:r>
            <a:r>
              <a:rPr lang="de-CH" dirty="0"/>
              <a:t> 10 dB</a:t>
            </a:r>
          </a:p>
          <a:p>
            <a:endParaRPr lang="de-CH" dirty="0"/>
          </a:p>
        </p:txBody>
      </p:sp>
      <p:pic>
        <p:nvPicPr>
          <p:cNvPr id="1026" name="Picture 2" descr="Phase Shift Keying in Digital Communication">
            <a:extLst>
              <a:ext uri="{FF2B5EF4-FFF2-40B4-BE49-F238E27FC236}">
                <a16:creationId xmlns:a16="http://schemas.microsoft.com/office/drawing/2014/main" id="{0D13E1F7-4B59-D48F-A058-84C9F4A2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787275"/>
            <a:ext cx="3935784" cy="253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F590F03-25BC-5E1A-778C-DA56B22F4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108" y="1704359"/>
            <a:ext cx="4617331" cy="17246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B0DEC23-7827-92EC-0BA8-C6F6B47E1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93572"/>
            <a:ext cx="3258068" cy="253534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DCC4412-25CD-BA22-B2BD-EAAFFC017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8617" y="3779314"/>
            <a:ext cx="3274251" cy="25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72EA-9E1A-11A0-319A-0FC65685A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2A0D73-C733-7654-3711-4A9C773C4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/>
              <a:t>Visualize ISI Effects before Equalization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8C2E-D960-7CD2-01D6-C0F4C12E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7D9D-BEDD-9B70-EBB2-02B288CC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3A9B-FABB-70F9-7A18-1BADC5FA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BBB1F-8158-B5FB-DDB7-4CE4867B0895}"/>
              </a:ext>
            </a:extLst>
          </p:cNvPr>
          <p:cNvSpPr txBox="1"/>
          <p:nvPr/>
        </p:nvSpPr>
        <p:spPr>
          <a:xfrm flipH="1">
            <a:off x="408076" y="1916832"/>
            <a:ext cx="76586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247208-FE86-4DBD-485A-3A175ABE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39" y="1724612"/>
            <a:ext cx="3178506" cy="247343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9566A10-2EF5-3849-5B7E-976A467A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1724612"/>
            <a:ext cx="3178506" cy="247343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9E82D45-D41D-E639-7490-CFA286662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440" y="4272108"/>
            <a:ext cx="3178506" cy="246374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6221419-2D25-57FE-0A1B-BEA36BF26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6" y="4272108"/>
            <a:ext cx="3178506" cy="24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1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51C52-C69C-7B19-AC0C-EB445948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18BC62-F1A3-BD94-AD66-1CFB277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67525"/>
            <a:ext cx="10587038" cy="1477328"/>
          </a:xfrm>
        </p:spPr>
        <p:txBody>
          <a:bodyPr/>
          <a:lstStyle/>
          <a:p>
            <a:r>
              <a:rPr lang="en-GB" sz="3200" dirty="0"/>
              <a:t>Decision Feedback Equalizer Implementation</a:t>
            </a:r>
            <a:br>
              <a:rPr lang="en-GB" sz="3200" dirty="0"/>
            </a:br>
            <a:br>
              <a:rPr lang="en-GB" sz="3200" dirty="0"/>
            </a:br>
            <a:endParaRPr lang="de-CH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F219-3011-4568-CC05-49BD8F86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05.07.2025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0C77-32F7-8C58-B830-8E87FA14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7133-1DD3-904D-8D54-6F877CA0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9C3B8C-6CC4-2733-3327-A595E4F03CA7}"/>
              </a:ext>
            </a:extLst>
          </p:cNvPr>
          <p:cNvSpPr txBox="1"/>
          <p:nvPr/>
        </p:nvSpPr>
        <p:spPr>
          <a:xfrm flipH="1">
            <a:off x="408076" y="1916832"/>
            <a:ext cx="76586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F25087F-2284-6D7E-9529-81309BAA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539" y="2412722"/>
            <a:ext cx="5688632" cy="284090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E49582-11E3-B816-88E1-7E56F472A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0" y="1923680"/>
            <a:ext cx="4304721" cy="406651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F9D8214-2F8A-EB24-96D8-1215AEEE8FF5}"/>
              </a:ext>
            </a:extLst>
          </p:cNvPr>
          <p:cNvCxnSpPr/>
          <p:nvPr/>
        </p:nvCxnSpPr>
        <p:spPr>
          <a:xfrm flipV="1">
            <a:off x="2855640" y="4221088"/>
            <a:ext cx="4248472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384266C-0BBD-194C-1FE8-C1802227FD03}"/>
              </a:ext>
            </a:extLst>
          </p:cNvPr>
          <p:cNvCxnSpPr>
            <a:cxnSpLocks/>
          </p:cNvCxnSpPr>
          <p:nvPr/>
        </p:nvCxnSpPr>
        <p:spPr>
          <a:xfrm flipV="1">
            <a:off x="2793697" y="4869160"/>
            <a:ext cx="4454431" cy="88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25ADCFE-1924-F5FD-62E3-B7CC8E2E73AD}"/>
              </a:ext>
            </a:extLst>
          </p:cNvPr>
          <p:cNvCxnSpPr>
            <a:cxnSpLocks/>
          </p:cNvCxnSpPr>
          <p:nvPr/>
        </p:nvCxnSpPr>
        <p:spPr>
          <a:xfrm flipV="1">
            <a:off x="3009206" y="3195273"/>
            <a:ext cx="4526954" cy="5691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88F95A7-5768-9212-E699-60222E9D6D4C}"/>
              </a:ext>
            </a:extLst>
          </p:cNvPr>
          <p:cNvCxnSpPr>
            <a:cxnSpLocks/>
          </p:cNvCxnSpPr>
          <p:nvPr/>
        </p:nvCxnSpPr>
        <p:spPr>
          <a:xfrm flipV="1">
            <a:off x="4591435" y="3195273"/>
            <a:ext cx="4168861" cy="69014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7154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U-16x9-EN.potx" id="{C4C5A130-12B4-4BE0-AC26-69804186704D}" vid="{C54BC66A-4728-4581-B51C-2EAE5F846ED5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3FC72E-3252-48C8-88DD-D79C2930A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HTU-16x9-EN</Template>
  <TotalTime>0</TotalTime>
  <Words>762</Words>
  <Application>Microsoft Office PowerPoint</Application>
  <PresentationFormat>Breitbild</PresentationFormat>
  <Paragraphs>153</Paragraphs>
  <Slides>14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Arial</vt:lpstr>
      <vt:lpstr>Segoe UI</vt:lpstr>
      <vt:lpstr>FHNW</vt:lpstr>
      <vt:lpstr>Expected Outcome of the Capstone project </vt:lpstr>
      <vt:lpstr>My project</vt:lpstr>
      <vt:lpstr>Outline Subtitle                </vt:lpstr>
      <vt:lpstr>Introduction &amp; Objectiv </vt:lpstr>
      <vt:lpstr>Unterstanding the Inter-Symbol Interference  </vt:lpstr>
      <vt:lpstr>Decision Feedback Equalizer (DFE)  </vt:lpstr>
      <vt:lpstr>ISI-Channel Simulation  </vt:lpstr>
      <vt:lpstr>Visualize ISI Effects before Equalization  </vt:lpstr>
      <vt:lpstr>Decision Feedback Equalizer Implementation  </vt:lpstr>
      <vt:lpstr>Visualize ISI Effects after Equalization  </vt:lpstr>
      <vt:lpstr>Bit Error Rate (BER)  </vt:lpstr>
      <vt:lpstr>Conclusion  </vt:lpstr>
      <vt:lpstr>Questions 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Coustans</dc:creator>
  <dc:description/>
  <cp:lastModifiedBy>Janes Pozar</cp:lastModifiedBy>
  <cp:revision>5</cp:revision>
  <dcterms:created xsi:type="dcterms:W3CDTF">2025-05-07T12:30:30Z</dcterms:created>
  <dcterms:modified xsi:type="dcterms:W3CDTF">2025-07-05T10:53:56Z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