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4" r:id="rId6"/>
    <p:sldId id="266" r:id="rId7"/>
    <p:sldId id="268" r:id="rId8"/>
    <p:sldId id="272" r:id="rId9"/>
    <p:sldId id="263" r:id="rId10"/>
    <p:sldId id="276" r:id="rId11"/>
    <p:sldId id="277" r:id="rId12"/>
    <p:sldId id="287" r:id="rId13"/>
    <p:sldId id="28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EEBA"/>
    <a:srgbClr val="2823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0221" autoAdjust="0"/>
    <p:restoredTop sz="94660"/>
  </p:normalViewPr>
  <p:slideViewPr>
    <p:cSldViewPr snapToGrid="0">
      <p:cViewPr varScale="1">
        <p:scale>
          <a:sx n="61" d="100"/>
          <a:sy n="61" d="100"/>
        </p:scale>
        <p:origin x="72"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CE17339-D7CA-4046-AD66-5D1891702F0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E61CE6-0340-418D-AE9D-61795C68DC3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CE17339-D7CA-4046-AD66-5D1891702F0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E61CE6-0340-418D-AE9D-61795C68DC3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CE17339-D7CA-4046-AD66-5D1891702F0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E61CE6-0340-418D-AE9D-61795C68DC3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CE17339-D7CA-4046-AD66-5D1891702F0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E61CE6-0340-418D-AE9D-61795C68DC3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7CE17339-D7CA-4046-AD66-5D1891702F0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E61CE6-0340-418D-AE9D-61795C68DC3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CE17339-D7CA-4046-AD66-5D1891702F0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E61CE6-0340-418D-AE9D-61795C68DC3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CE17339-D7CA-4046-AD66-5D1891702F0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BE61CE6-0340-418D-AE9D-61795C68DC3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CE17339-D7CA-4046-AD66-5D1891702F0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BE61CE6-0340-418D-AE9D-61795C68DC3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CE17339-D7CA-4046-AD66-5D1891702F0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BE61CE6-0340-418D-AE9D-61795C68DC3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7CE17339-D7CA-4046-AD66-5D1891702F0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E61CE6-0340-418D-AE9D-61795C68DC3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7CE17339-D7CA-4046-AD66-5D1891702F0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E61CE6-0340-418D-AE9D-61795C68DC3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17339-D7CA-4046-AD66-5D1891702F0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E61CE6-0340-418D-AE9D-61795C68DC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8232A"/>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l="34594" t="7887" r="52631" b="70329"/>
          <a:stretch>
            <a:fillRect/>
          </a:stretch>
        </p:blipFill>
        <p:spPr>
          <a:xfrm>
            <a:off x="4104381" y="677359"/>
            <a:ext cx="3873983" cy="3976831"/>
          </a:xfrm>
          <a:prstGeom prst="rect">
            <a:avLst/>
          </a:prstGeom>
        </p:spPr>
      </p:pic>
      <p:sp>
        <p:nvSpPr>
          <p:cNvPr id="10" name="Line 27" descr="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
          <p:cNvSpPr>
            <a:spLocks noChangeShapeType="1"/>
          </p:cNvSpPr>
          <p:nvPr/>
        </p:nvSpPr>
        <p:spPr bwMode="black">
          <a:xfrm>
            <a:off x="2505540" y="4681198"/>
            <a:ext cx="7200000" cy="0"/>
          </a:xfrm>
          <a:prstGeom prst="line">
            <a:avLst/>
          </a:prstGeom>
          <a:noFill/>
          <a:ln w="9525">
            <a:solidFill>
              <a:srgbClr val="6DEEBA"/>
            </a:solidFill>
            <a:prstDash val="solid"/>
            <a:round/>
          </a:ln>
          <a:effectLst>
            <a:outerShdw dist="35921" dir="2700000" algn="ctr" rotWithShape="0">
              <a:srgbClr val="292929"/>
            </a:outerShdw>
          </a:effectLst>
          <a:extLst>
            <a:ext uri="{909E8E84-426E-40DD-AFC4-6F175D3DCCD1}">
              <a14:hiddenFill xmlns:a14="http://schemas.microsoft.com/office/drawing/2010/main">
                <a:noFill/>
              </a14:hiddenFill>
            </a:ext>
          </a:extLst>
        </p:spPr>
        <p:txBody>
          <a:bodyPr wrap="none" anchor="ctr"/>
          <a:lstStyle/>
          <a:p>
            <a:pPr>
              <a:defRPr/>
            </a:pPr>
            <a:endParaRPr lang="zh-CN" altLang="en-US" kern="0">
              <a:solidFill>
                <a:sysClr val="windowText" lastClr="000000"/>
              </a:solidFill>
            </a:endParaRPr>
          </a:p>
        </p:txBody>
      </p:sp>
      <p:sp>
        <p:nvSpPr>
          <p:cNvPr id="11" name="文本框 10"/>
          <p:cNvSpPr txBox="1"/>
          <p:nvPr/>
        </p:nvSpPr>
        <p:spPr>
          <a:xfrm>
            <a:off x="2506708" y="4708543"/>
            <a:ext cx="7178512" cy="1938020"/>
          </a:xfrm>
          <a:prstGeom prst="rect">
            <a:avLst/>
          </a:prstGeom>
          <a:noFill/>
        </p:spPr>
        <p:txBody>
          <a:bodyPr wrap="square" rtlCol="0">
            <a:spAutoFit/>
          </a:bodyPr>
          <a:lstStyle/>
          <a:p>
            <a:pPr algn="ctr"/>
            <a:r>
              <a:rPr lang="en-US" altLang="zh-CN" sz="4000" b="1" dirty="0">
                <a:solidFill>
                  <a:srgbClr val="6DEEBA"/>
                </a:solidFill>
                <a:latin typeface="Calibri" panose="020F0502020204030204" pitchFamily="34" charset="0"/>
                <a:ea typeface="张海山锐线体2.0" panose="02000000000000000000" pitchFamily="2" charset="-122"/>
              </a:rPr>
              <a:t>Second Hand Car Price Prediction Model Using MACHINE LEARNING </a:t>
            </a:r>
            <a:endParaRPr lang="zh-CN" altLang="en-US" sz="4000" b="1" dirty="0">
              <a:solidFill>
                <a:srgbClr val="6DEEBA"/>
              </a:solidFill>
              <a:latin typeface="Calibri" panose="020F0502020204030204" pitchFamily="34" charset="0"/>
              <a:ea typeface="张海山锐线体2.0"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8232A"/>
        </a:solidFill>
        <a:effectLst/>
      </p:bgPr>
    </p:bg>
    <p:spTree>
      <p:nvGrpSpPr>
        <p:cNvPr id="1" name=""/>
        <p:cNvGrpSpPr/>
        <p:nvPr/>
      </p:nvGrpSpPr>
      <p:grpSpPr>
        <a:xfrm>
          <a:off x="0" y="0"/>
          <a:ext cx="0" cy="0"/>
          <a:chOff x="0" y="0"/>
          <a:chExt cx="0" cy="0"/>
        </a:xfrm>
      </p:grpSpPr>
      <p:sp>
        <p:nvSpPr>
          <p:cNvPr id="9" name="矩形 8"/>
          <p:cNvSpPr/>
          <p:nvPr/>
        </p:nvSpPr>
        <p:spPr>
          <a:xfrm>
            <a:off x="1098803" y="-1459832"/>
            <a:ext cx="1098965" cy="1260529"/>
          </a:xfrm>
          <a:prstGeom prst="rect">
            <a:avLst/>
          </a:prstGeom>
          <a:solidFill>
            <a:srgbClr val="6DEE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Line 27" descr="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
          <p:cNvSpPr>
            <a:spLocks noChangeShapeType="1"/>
          </p:cNvSpPr>
          <p:nvPr/>
        </p:nvSpPr>
        <p:spPr bwMode="black">
          <a:xfrm>
            <a:off x="2197768" y="1426464"/>
            <a:ext cx="4320000" cy="0"/>
          </a:xfrm>
          <a:prstGeom prst="line">
            <a:avLst/>
          </a:prstGeom>
          <a:noFill/>
          <a:ln w="9525">
            <a:solidFill>
              <a:srgbClr val="6DEEBA"/>
            </a:solidFill>
            <a:prstDash val="solid"/>
            <a:round/>
          </a:ln>
          <a:effectLst>
            <a:outerShdw dist="35921" dir="2700000" algn="ctr" rotWithShape="0">
              <a:srgbClr val="292929"/>
            </a:outerShdw>
          </a:effectLst>
          <a:extLst>
            <a:ext uri="{909E8E84-426E-40DD-AFC4-6F175D3DCCD1}">
              <a14:hiddenFill xmlns:a14="http://schemas.microsoft.com/office/drawing/2010/main">
                <a:noFill/>
              </a14:hiddenFill>
            </a:ext>
          </a:extLst>
        </p:spPr>
        <p:txBody>
          <a:bodyPr wrap="none" anchor="ctr"/>
          <a:lstStyle/>
          <a:p>
            <a:pPr>
              <a:defRPr/>
            </a:pPr>
            <a:endParaRPr lang="zh-CN" altLang="en-US" kern="0">
              <a:solidFill>
                <a:sysClr val="windowText" lastClr="000000"/>
              </a:solidFill>
            </a:endParaRPr>
          </a:p>
        </p:txBody>
      </p:sp>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l="73483" t="70798" r="18038" b="6291"/>
          <a:stretch>
            <a:fillRect/>
          </a:stretch>
        </p:blipFill>
        <p:spPr>
          <a:xfrm>
            <a:off x="733571" y="274277"/>
            <a:ext cx="932925" cy="1517557"/>
          </a:xfrm>
          <a:prstGeom prst="rect">
            <a:avLst/>
          </a:prstGeom>
        </p:spPr>
      </p:pic>
      <p:sp>
        <p:nvSpPr>
          <p:cNvPr id="20" name="文本框 19"/>
          <p:cNvSpPr txBox="1"/>
          <p:nvPr/>
        </p:nvSpPr>
        <p:spPr>
          <a:xfrm>
            <a:off x="2045179" y="558833"/>
            <a:ext cx="3773170" cy="706755"/>
          </a:xfrm>
          <a:prstGeom prst="rect">
            <a:avLst/>
          </a:prstGeom>
          <a:noFill/>
        </p:spPr>
        <p:txBody>
          <a:bodyPr wrap="none" rtlCol="0">
            <a:spAutoFit/>
          </a:bodyPr>
          <a:lstStyle/>
          <a:p>
            <a:r>
              <a:rPr lang="en-US" altLang="zh-CN" sz="4000" b="1" dirty="0">
                <a:solidFill>
                  <a:srgbClr val="6DEEBA"/>
                </a:solidFill>
                <a:latin typeface="Calibri" panose="020F0502020204030204" pitchFamily="34" charset="0"/>
                <a:ea typeface="张海山锐线体2.0" panose="02000000000000000000" pitchFamily="2" charset="-122"/>
              </a:rPr>
              <a:t>Using the Model </a:t>
            </a:r>
            <a:endParaRPr lang="en-US" altLang="zh-CN" sz="4000" b="1" dirty="0">
              <a:solidFill>
                <a:srgbClr val="6DEEBA"/>
              </a:solidFill>
              <a:latin typeface="Calibri" panose="020F0502020204030204" pitchFamily="34" charset="0"/>
              <a:ea typeface="张海山锐线体2.0" panose="02000000000000000000" pitchFamily="2" charset="-122"/>
            </a:endParaRPr>
          </a:p>
        </p:txBody>
      </p:sp>
      <p:pic>
        <p:nvPicPr>
          <p:cNvPr id="3" name="Picture 2"/>
          <p:cNvPicPr>
            <a:picLocks noChangeAspect="1"/>
          </p:cNvPicPr>
          <p:nvPr/>
        </p:nvPicPr>
        <p:blipFill>
          <a:blip r:embed="rId2"/>
          <a:srcRect t="8012" r="867" b="5692"/>
          <a:stretch>
            <a:fillRect/>
          </a:stretch>
        </p:blipFill>
        <p:spPr>
          <a:xfrm>
            <a:off x="2197735" y="2069465"/>
            <a:ext cx="8492490" cy="41586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0" presetClass="entr" presetSubtype="0" decel="10000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1000" fill="hold"/>
                                        <p:tgtEl>
                                          <p:spTgt spid="20"/>
                                        </p:tgtEl>
                                        <p:attrNameLst>
                                          <p:attrName>ppt_w</p:attrName>
                                        </p:attrNameLst>
                                      </p:cBhvr>
                                      <p:tavLst>
                                        <p:tav tm="0">
                                          <p:val>
                                            <p:strVal val="#ppt_w+.3"/>
                                          </p:val>
                                        </p:tav>
                                        <p:tav tm="100000">
                                          <p:val>
                                            <p:strVal val="#ppt_w"/>
                                          </p:val>
                                        </p:tav>
                                      </p:tavLst>
                                    </p:anim>
                                    <p:anim calcmode="lin" valueType="num">
                                      <p:cBhvr>
                                        <p:cTn id="12" dur="1000" fill="hold"/>
                                        <p:tgtEl>
                                          <p:spTgt spid="20"/>
                                        </p:tgtEl>
                                        <p:attrNameLst>
                                          <p:attrName>ppt_h</p:attrName>
                                        </p:attrNameLst>
                                      </p:cBhvr>
                                      <p:tavLst>
                                        <p:tav tm="0">
                                          <p:val>
                                            <p:strVal val="#ppt_h"/>
                                          </p:val>
                                        </p:tav>
                                        <p:tav tm="100000">
                                          <p:val>
                                            <p:strVal val="#ppt_h"/>
                                          </p:val>
                                        </p:tav>
                                      </p:tavLst>
                                    </p:anim>
                                    <p:animEffect transition="in" filter="fade">
                                      <p:cBhvr>
                                        <p:cTn id="13"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8232A"/>
        </a:solidFill>
        <a:effectLst/>
      </p:bgPr>
    </p:bg>
    <p:spTree>
      <p:nvGrpSpPr>
        <p:cNvPr id="1" name=""/>
        <p:cNvGrpSpPr/>
        <p:nvPr/>
      </p:nvGrpSpPr>
      <p:grpSpPr>
        <a:xfrm>
          <a:off x="0" y="0"/>
          <a:ext cx="0" cy="0"/>
          <a:chOff x="0" y="0"/>
          <a:chExt cx="0" cy="0"/>
        </a:xfrm>
      </p:grpSpPr>
      <p:sp>
        <p:nvSpPr>
          <p:cNvPr id="9" name="矩形 8"/>
          <p:cNvSpPr/>
          <p:nvPr/>
        </p:nvSpPr>
        <p:spPr>
          <a:xfrm>
            <a:off x="1098803" y="-1459832"/>
            <a:ext cx="1098965" cy="1260529"/>
          </a:xfrm>
          <a:prstGeom prst="rect">
            <a:avLst/>
          </a:prstGeom>
          <a:solidFill>
            <a:srgbClr val="6DEE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Line 27" descr="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
          <p:cNvSpPr>
            <a:spLocks noChangeShapeType="1"/>
          </p:cNvSpPr>
          <p:nvPr/>
        </p:nvSpPr>
        <p:spPr bwMode="black">
          <a:xfrm flipV="1">
            <a:off x="2197735" y="1416685"/>
            <a:ext cx="4927600" cy="9525"/>
          </a:xfrm>
          <a:prstGeom prst="line">
            <a:avLst/>
          </a:prstGeom>
          <a:noFill/>
          <a:ln w="9525">
            <a:solidFill>
              <a:srgbClr val="6DEEBA"/>
            </a:solidFill>
            <a:prstDash val="solid"/>
            <a:round/>
          </a:ln>
          <a:effectLst>
            <a:outerShdw dist="35921" dir="2700000" algn="ctr" rotWithShape="0">
              <a:srgbClr val="292929"/>
            </a:outerShdw>
          </a:effectLst>
          <a:extLst>
            <a:ext uri="{909E8E84-426E-40DD-AFC4-6F175D3DCCD1}">
              <a14:hiddenFill xmlns:a14="http://schemas.microsoft.com/office/drawing/2010/main">
                <a:noFill/>
              </a14:hiddenFill>
            </a:ext>
          </a:extLst>
        </p:spPr>
        <p:txBody>
          <a:bodyPr wrap="none" anchor="ctr"/>
          <a:lstStyle/>
          <a:p>
            <a:pPr>
              <a:defRPr/>
            </a:pPr>
            <a:endParaRPr lang="zh-CN" altLang="en-US" kern="0">
              <a:solidFill>
                <a:sysClr val="windowText" lastClr="000000"/>
              </a:solidFill>
            </a:endParaRPr>
          </a:p>
        </p:txBody>
      </p:sp>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l="73483" t="70798" r="18038" b="6291"/>
          <a:stretch>
            <a:fillRect/>
          </a:stretch>
        </p:blipFill>
        <p:spPr>
          <a:xfrm>
            <a:off x="733571" y="274277"/>
            <a:ext cx="932925" cy="1517557"/>
          </a:xfrm>
          <a:prstGeom prst="rect">
            <a:avLst/>
          </a:prstGeom>
        </p:spPr>
      </p:pic>
      <p:sp>
        <p:nvSpPr>
          <p:cNvPr id="20" name="文本框 19"/>
          <p:cNvSpPr txBox="1"/>
          <p:nvPr/>
        </p:nvSpPr>
        <p:spPr>
          <a:xfrm>
            <a:off x="2045179" y="558833"/>
            <a:ext cx="5250180" cy="706755"/>
          </a:xfrm>
          <a:prstGeom prst="rect">
            <a:avLst/>
          </a:prstGeom>
          <a:noFill/>
        </p:spPr>
        <p:txBody>
          <a:bodyPr wrap="none" rtlCol="0">
            <a:spAutoFit/>
          </a:bodyPr>
          <a:lstStyle/>
          <a:p>
            <a:r>
              <a:rPr lang="en-US" altLang="zh-CN" sz="4000" b="1" dirty="0">
                <a:solidFill>
                  <a:srgbClr val="6DEEBA"/>
                </a:solidFill>
                <a:latin typeface="Calibri" panose="020F0502020204030204" pitchFamily="34" charset="0"/>
                <a:ea typeface="张海山锐线体2.0" panose="02000000000000000000" pitchFamily="2" charset="-122"/>
              </a:rPr>
              <a:t>Output from the Model </a:t>
            </a:r>
            <a:endParaRPr lang="en-US" altLang="zh-CN" sz="4000" b="1" dirty="0">
              <a:solidFill>
                <a:srgbClr val="6DEEBA"/>
              </a:solidFill>
              <a:latin typeface="Calibri" panose="020F0502020204030204" pitchFamily="34" charset="0"/>
              <a:ea typeface="张海山锐线体2.0" panose="02000000000000000000" pitchFamily="2" charset="-122"/>
            </a:endParaRPr>
          </a:p>
        </p:txBody>
      </p:sp>
      <p:pic>
        <p:nvPicPr>
          <p:cNvPr id="2" name="Picture 1"/>
          <p:cNvPicPr>
            <a:picLocks noChangeAspect="1"/>
          </p:cNvPicPr>
          <p:nvPr/>
        </p:nvPicPr>
        <p:blipFill>
          <a:blip r:embed="rId2"/>
          <a:srcRect t="8305" r="1555" b="5265"/>
          <a:stretch>
            <a:fillRect/>
          </a:stretch>
        </p:blipFill>
        <p:spPr>
          <a:xfrm>
            <a:off x="2045335" y="2079625"/>
            <a:ext cx="7640320" cy="37731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0" presetClass="entr" presetSubtype="0" decel="10000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1000" fill="hold"/>
                                        <p:tgtEl>
                                          <p:spTgt spid="20"/>
                                        </p:tgtEl>
                                        <p:attrNameLst>
                                          <p:attrName>ppt_w</p:attrName>
                                        </p:attrNameLst>
                                      </p:cBhvr>
                                      <p:tavLst>
                                        <p:tav tm="0">
                                          <p:val>
                                            <p:strVal val="#ppt_w+.3"/>
                                          </p:val>
                                        </p:tav>
                                        <p:tav tm="100000">
                                          <p:val>
                                            <p:strVal val="#ppt_w"/>
                                          </p:val>
                                        </p:tav>
                                      </p:tavLst>
                                    </p:anim>
                                    <p:anim calcmode="lin" valueType="num">
                                      <p:cBhvr>
                                        <p:cTn id="12" dur="1000" fill="hold"/>
                                        <p:tgtEl>
                                          <p:spTgt spid="20"/>
                                        </p:tgtEl>
                                        <p:attrNameLst>
                                          <p:attrName>ppt_h</p:attrName>
                                        </p:attrNameLst>
                                      </p:cBhvr>
                                      <p:tavLst>
                                        <p:tav tm="0">
                                          <p:val>
                                            <p:strVal val="#ppt_h"/>
                                          </p:val>
                                        </p:tav>
                                        <p:tav tm="100000">
                                          <p:val>
                                            <p:strVal val="#ppt_h"/>
                                          </p:val>
                                        </p:tav>
                                      </p:tavLst>
                                    </p:anim>
                                    <p:animEffect transition="in" filter="fade">
                                      <p:cBhvr>
                                        <p:cTn id="13"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8232A"/>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l="34594" t="7887" r="52631" b="70329"/>
          <a:stretch>
            <a:fillRect/>
          </a:stretch>
        </p:blipFill>
        <p:spPr>
          <a:xfrm>
            <a:off x="4104381" y="677359"/>
            <a:ext cx="3873983" cy="3976831"/>
          </a:xfrm>
          <a:prstGeom prst="rect">
            <a:avLst/>
          </a:prstGeom>
        </p:spPr>
      </p:pic>
      <p:sp>
        <p:nvSpPr>
          <p:cNvPr id="9" name="矩形 8"/>
          <p:cNvSpPr/>
          <p:nvPr/>
        </p:nvSpPr>
        <p:spPr>
          <a:xfrm>
            <a:off x="1098803" y="-1459832"/>
            <a:ext cx="1098965" cy="1260529"/>
          </a:xfrm>
          <a:prstGeom prst="rect">
            <a:avLst/>
          </a:prstGeom>
          <a:solidFill>
            <a:srgbClr val="6DEE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7" descr="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
          <p:cNvSpPr>
            <a:spLocks noChangeShapeType="1"/>
          </p:cNvSpPr>
          <p:nvPr/>
        </p:nvSpPr>
        <p:spPr bwMode="black">
          <a:xfrm>
            <a:off x="2505540" y="4681198"/>
            <a:ext cx="7200000" cy="0"/>
          </a:xfrm>
          <a:prstGeom prst="line">
            <a:avLst/>
          </a:prstGeom>
          <a:noFill/>
          <a:ln w="9525">
            <a:solidFill>
              <a:srgbClr val="6DEEBA"/>
            </a:solidFill>
            <a:prstDash val="solid"/>
            <a:round/>
          </a:ln>
          <a:effectLst>
            <a:outerShdw dist="35921" dir="2700000" algn="ctr" rotWithShape="0">
              <a:srgbClr val="292929"/>
            </a:outerShdw>
          </a:effectLst>
          <a:extLst>
            <a:ext uri="{909E8E84-426E-40DD-AFC4-6F175D3DCCD1}">
              <a14:hiddenFill xmlns:a14="http://schemas.microsoft.com/office/drawing/2010/main">
                <a:noFill/>
              </a14:hiddenFill>
            </a:ext>
          </a:extLst>
        </p:spPr>
        <p:txBody>
          <a:bodyPr wrap="none" anchor="ctr"/>
          <a:lstStyle/>
          <a:p>
            <a:pPr>
              <a:defRPr/>
            </a:pPr>
            <a:endParaRPr lang="zh-CN" altLang="en-US" kern="0">
              <a:solidFill>
                <a:sysClr val="windowText" lastClr="000000"/>
              </a:solidFill>
            </a:endParaRPr>
          </a:p>
        </p:txBody>
      </p:sp>
      <p:sp>
        <p:nvSpPr>
          <p:cNvPr id="13" name="文本框 12"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3302575" y="4831366"/>
            <a:ext cx="5605929" cy="1754326"/>
          </a:xfrm>
          <a:prstGeom prst="rect">
            <a:avLst/>
          </a:prstGeom>
          <a:noFill/>
        </p:spPr>
        <p:txBody>
          <a:bodyPr wrap="square" rtlCol="0">
            <a:spAutoFit/>
          </a:bodyPr>
          <a:lstStyle/>
          <a:p>
            <a:pPr algn="ctr"/>
            <a:r>
              <a:rPr lang="en-US" altLang="zh-CN" sz="5400" b="1" dirty="0" smtClean="0">
                <a:solidFill>
                  <a:srgbClr val="6DEEBA"/>
                </a:solidFill>
                <a:latin typeface="Calibri" panose="020F0502020204030204" pitchFamily="34" charset="0"/>
                <a:ea typeface="方正兰亭超细黑简体" panose="02000000000000000000" pitchFamily="2" charset="-122"/>
                <a:cs typeface="Aharoni" panose="02010803020104030203" pitchFamily="2" charset="-79"/>
              </a:rPr>
              <a:t>THANK  YOU  FOR     </a:t>
            </a:r>
            <a:r>
              <a:rPr lang="en-US" altLang="zh-CN" sz="5400" b="1" dirty="0" smtClean="0">
                <a:solidFill>
                  <a:srgbClr val="6DEEBA"/>
                </a:solidFill>
                <a:latin typeface="Calibri" panose="020F0502020204030204" pitchFamily="34" charset="0"/>
                <a:ea typeface="方正兰亭超细黑简体" panose="02000000000000000000" pitchFamily="2" charset="-122"/>
                <a:cs typeface="Aharoni" panose="02010803020104030203" pitchFamily="2" charset="-79"/>
              </a:rPr>
              <a:t>WATCHING</a:t>
            </a:r>
            <a:endParaRPr lang="zh-CN" altLang="en-US" sz="5400" b="1" dirty="0">
              <a:solidFill>
                <a:srgbClr val="6DEEBA"/>
              </a:solidFill>
              <a:latin typeface="Calibri" panose="020F0502020204030204" pitchFamily="34" charset="0"/>
              <a:ea typeface="方正兰亭超细黑简体" panose="02000000000000000000" pitchFamily="2" charset="-122"/>
              <a:cs typeface="Aharoni" panose="02010803020104030203"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750" fill="hold"/>
                                        <p:tgtEl>
                                          <p:spTgt spid="13"/>
                                        </p:tgtEl>
                                        <p:attrNameLst>
                                          <p:attrName>ppt_w</p:attrName>
                                        </p:attrNameLst>
                                      </p:cBhvr>
                                      <p:tavLst>
                                        <p:tav tm="0">
                                          <p:val>
                                            <p:fltVal val="0"/>
                                          </p:val>
                                        </p:tav>
                                        <p:tav tm="100000">
                                          <p:val>
                                            <p:strVal val="#ppt_w"/>
                                          </p:val>
                                        </p:tav>
                                      </p:tavLst>
                                    </p:anim>
                                    <p:anim calcmode="lin" valueType="num">
                                      <p:cBhvr>
                                        <p:cTn id="12" dur="750" fill="hold"/>
                                        <p:tgtEl>
                                          <p:spTgt spid="13"/>
                                        </p:tgtEl>
                                        <p:attrNameLst>
                                          <p:attrName>ppt_h</p:attrName>
                                        </p:attrNameLst>
                                      </p:cBhvr>
                                      <p:tavLst>
                                        <p:tav tm="0">
                                          <p:val>
                                            <p:fltVal val="0"/>
                                          </p:val>
                                        </p:tav>
                                        <p:tav tm="100000">
                                          <p:val>
                                            <p:strVal val="#ppt_h"/>
                                          </p:val>
                                        </p:tav>
                                      </p:tavLst>
                                    </p:anim>
                                    <p:animEffect transition="in" filter="fade">
                                      <p:cBhvr>
                                        <p:cTn id="1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8232A"/>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71335" t="39624" r="15212" b="39343"/>
          <a:stretch>
            <a:fillRect/>
          </a:stretch>
        </p:blipFill>
        <p:spPr>
          <a:xfrm>
            <a:off x="641685" y="952810"/>
            <a:ext cx="5191089" cy="4885731"/>
          </a:xfrm>
          <a:prstGeom prst="rect">
            <a:avLst/>
          </a:prstGeom>
        </p:spPr>
      </p:pic>
      <p:sp>
        <p:nvSpPr>
          <p:cNvPr id="8" name="矩形 7"/>
          <p:cNvSpPr/>
          <p:nvPr/>
        </p:nvSpPr>
        <p:spPr>
          <a:xfrm>
            <a:off x="1507876" y="3007894"/>
            <a:ext cx="2679113" cy="1098885"/>
          </a:xfrm>
          <a:prstGeom prst="rect">
            <a:avLst/>
          </a:prstGeom>
          <a:solidFill>
            <a:srgbClr val="2823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1415159" y="3598947"/>
            <a:ext cx="3581400" cy="1014730"/>
          </a:xfrm>
          <a:prstGeom prst="rect">
            <a:avLst/>
          </a:prstGeom>
          <a:noFill/>
          <a:effectLst/>
        </p:spPr>
        <p:txBody>
          <a:bodyPr wrap="none" rtlCol="0">
            <a:spAutoFit/>
          </a:bodyPr>
          <a:lstStyle/>
          <a:p>
            <a:r>
              <a:rPr lang="en-US" altLang="zh-CN" sz="6000" b="1" dirty="0" smtClean="0">
                <a:solidFill>
                  <a:srgbClr val="6DEEBA"/>
                </a:solidFill>
                <a:latin typeface="Calibri" panose="020F0502020204030204" pitchFamily="34" charset="0"/>
                <a:ea typeface="张海山锐线体2.0" panose="02000000000000000000" pitchFamily="2" charset="-122"/>
                <a:cs typeface="Kartika" panose="02020503030404060203" pitchFamily="18" charset="0"/>
              </a:rPr>
              <a:t>CONTENTS</a:t>
            </a:r>
            <a:endParaRPr lang="zh-CN" altLang="en-US" sz="2800" b="1" dirty="0" smtClean="0">
              <a:solidFill>
                <a:srgbClr val="6DEEBA"/>
              </a:solidFill>
              <a:latin typeface="Calibri" panose="020F0502020204030204" pitchFamily="34" charset="0"/>
              <a:ea typeface="张海山锐线体2.0" panose="02000000000000000000" pitchFamily="2" charset="-122"/>
              <a:cs typeface="Kartika" panose="02020503030404060203" pitchFamily="18" charset="0"/>
            </a:endParaRPr>
          </a:p>
        </p:txBody>
      </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70883" t="12207" r="15212" b="74836"/>
          <a:stretch>
            <a:fillRect/>
          </a:stretch>
        </p:blipFill>
        <p:spPr>
          <a:xfrm>
            <a:off x="6843343" y="3735888"/>
            <a:ext cx="1177708" cy="660666"/>
          </a:xfrm>
          <a:prstGeom prst="rect">
            <a:avLst/>
          </a:prstGeom>
        </p:spPr>
      </p:pic>
      <p:pic>
        <p:nvPicPr>
          <p:cNvPr id="16" name="图片 15"/>
          <p:cNvPicPr>
            <a:picLocks noChangeAspect="1"/>
          </p:cNvPicPr>
          <p:nvPr/>
        </p:nvPicPr>
        <p:blipFill rotWithShape="1">
          <a:blip r:embed="rId1">
            <a:extLst>
              <a:ext uri="{28A0092B-C50C-407E-A947-70E740481C1C}">
                <a14:useLocalDpi xmlns:a14="http://schemas.microsoft.com/office/drawing/2010/main" val="0"/>
              </a:ext>
            </a:extLst>
          </a:blip>
          <a:srcRect l="36515" t="41503" r="52745" b="41221"/>
          <a:stretch>
            <a:fillRect/>
          </a:stretch>
        </p:blipFill>
        <p:spPr>
          <a:xfrm>
            <a:off x="6914683" y="1117821"/>
            <a:ext cx="869236" cy="841787"/>
          </a:xfrm>
          <a:prstGeom prst="rect">
            <a:avLst/>
          </a:prstGeom>
        </p:spPr>
      </p:pic>
      <p:pic>
        <p:nvPicPr>
          <p:cNvPr id="17" name="图片 16"/>
          <p:cNvPicPr>
            <a:picLocks noChangeAspect="1"/>
          </p:cNvPicPr>
          <p:nvPr/>
        </p:nvPicPr>
        <p:blipFill rotWithShape="1">
          <a:blip r:embed="rId1">
            <a:extLst>
              <a:ext uri="{28A0092B-C50C-407E-A947-70E740481C1C}">
                <a14:useLocalDpi xmlns:a14="http://schemas.microsoft.com/office/drawing/2010/main" val="0"/>
              </a:ext>
            </a:extLst>
          </a:blip>
          <a:srcRect l="51891" t="38498" r="33751" b="38404"/>
          <a:stretch>
            <a:fillRect/>
          </a:stretch>
        </p:blipFill>
        <p:spPr>
          <a:xfrm>
            <a:off x="6843343" y="2341468"/>
            <a:ext cx="1045487" cy="1012559"/>
          </a:xfrm>
          <a:prstGeom prst="rect">
            <a:avLst/>
          </a:prstGeom>
        </p:spPr>
      </p:pic>
      <p:pic>
        <p:nvPicPr>
          <p:cNvPr id="18" name="图片 17"/>
          <p:cNvPicPr>
            <a:picLocks noChangeAspect="1"/>
          </p:cNvPicPr>
          <p:nvPr/>
        </p:nvPicPr>
        <p:blipFill rotWithShape="1">
          <a:blip r:embed="rId1">
            <a:extLst>
              <a:ext uri="{28A0092B-C50C-407E-A947-70E740481C1C}">
                <a14:useLocalDpi xmlns:a14="http://schemas.microsoft.com/office/drawing/2010/main" val="0"/>
              </a:ext>
            </a:extLst>
          </a:blip>
          <a:srcRect l="73483" t="70798" r="18038" b="6291"/>
          <a:stretch>
            <a:fillRect/>
          </a:stretch>
        </p:blipFill>
        <p:spPr>
          <a:xfrm>
            <a:off x="7123491" y="4750497"/>
            <a:ext cx="660428" cy="1074296"/>
          </a:xfrm>
          <a:prstGeom prst="rect">
            <a:avLst/>
          </a:prstGeom>
        </p:spPr>
      </p:pic>
      <p:sp>
        <p:nvSpPr>
          <p:cNvPr id="23" name="文本框 22"/>
          <p:cNvSpPr txBox="1"/>
          <p:nvPr/>
        </p:nvSpPr>
        <p:spPr>
          <a:xfrm>
            <a:off x="8083053" y="1277104"/>
            <a:ext cx="3932809" cy="521970"/>
          </a:xfrm>
          <a:prstGeom prst="rect">
            <a:avLst/>
          </a:prstGeom>
          <a:noFill/>
        </p:spPr>
        <p:txBody>
          <a:bodyPr wrap="square" rtlCol="0">
            <a:spAutoFit/>
          </a:bodyPr>
          <a:lstStyle/>
          <a:p>
            <a:r>
              <a:rPr lang="en-US" altLang="zh-CN" sz="2800" b="1" dirty="0">
                <a:solidFill>
                  <a:srgbClr val="6DEEBA"/>
                </a:solidFill>
                <a:latin typeface="Calibri" panose="020F0502020204030204" pitchFamily="34" charset="0"/>
                <a:ea typeface="张海山锐线体2.0" panose="02000000000000000000" pitchFamily="2" charset="-122"/>
              </a:rPr>
              <a:t>        Introduction	</a:t>
            </a:r>
            <a:endParaRPr lang="en-US" altLang="zh-CN" sz="2800" b="1" dirty="0">
              <a:solidFill>
                <a:srgbClr val="6DEEBA"/>
              </a:solidFill>
              <a:latin typeface="Calibri" panose="020F0502020204030204" pitchFamily="34" charset="0"/>
              <a:ea typeface="张海山锐线体2.0" panose="02000000000000000000" pitchFamily="2" charset="-122"/>
            </a:endParaRPr>
          </a:p>
        </p:txBody>
      </p:sp>
      <p:sp>
        <p:nvSpPr>
          <p:cNvPr id="24" name="文本框 23"/>
          <p:cNvSpPr txBox="1"/>
          <p:nvPr/>
        </p:nvSpPr>
        <p:spPr>
          <a:xfrm>
            <a:off x="8083053" y="2534362"/>
            <a:ext cx="3692506" cy="521970"/>
          </a:xfrm>
          <a:prstGeom prst="rect">
            <a:avLst/>
          </a:prstGeom>
          <a:noFill/>
        </p:spPr>
        <p:txBody>
          <a:bodyPr wrap="square" rtlCol="0">
            <a:spAutoFit/>
          </a:bodyPr>
          <a:lstStyle/>
          <a:p>
            <a:r>
              <a:rPr lang="en-US" altLang="zh-CN" sz="2800" b="1" dirty="0" smtClean="0">
                <a:solidFill>
                  <a:srgbClr val="6DEEBA"/>
                </a:solidFill>
                <a:latin typeface="Calibri" panose="020F0502020204030204" pitchFamily="34" charset="0"/>
                <a:ea typeface="张海山锐线体2.0" panose="02000000000000000000" pitchFamily="2" charset="-122"/>
              </a:rPr>
              <a:t>        Scope	</a:t>
            </a:r>
            <a:endParaRPr lang="zh-CN" altLang="en-US" sz="2800" b="1" dirty="0">
              <a:solidFill>
                <a:srgbClr val="6DEEBA"/>
              </a:solidFill>
              <a:latin typeface="Calibri" panose="020F0502020204030204" pitchFamily="34" charset="0"/>
              <a:ea typeface="张海山锐线体2.0" panose="02000000000000000000" pitchFamily="2" charset="-122"/>
            </a:endParaRPr>
          </a:p>
        </p:txBody>
      </p:sp>
      <p:sp>
        <p:nvSpPr>
          <p:cNvPr id="25" name="文本框 24"/>
          <p:cNvSpPr txBox="1"/>
          <p:nvPr/>
        </p:nvSpPr>
        <p:spPr>
          <a:xfrm>
            <a:off x="7453705" y="3826455"/>
            <a:ext cx="4597134" cy="521970"/>
          </a:xfrm>
          <a:prstGeom prst="rect">
            <a:avLst/>
          </a:prstGeom>
          <a:noFill/>
        </p:spPr>
        <p:txBody>
          <a:bodyPr wrap="square" rtlCol="0">
            <a:spAutoFit/>
          </a:bodyPr>
          <a:lstStyle/>
          <a:p>
            <a:pPr algn="ctr"/>
            <a:r>
              <a:rPr lang="en-US" altLang="zh-CN" sz="2800" b="1" dirty="0">
                <a:solidFill>
                  <a:srgbClr val="6DEEBA"/>
                </a:solidFill>
                <a:latin typeface="Calibri" panose="020F0502020204030204" pitchFamily="34" charset="0"/>
                <a:ea typeface="张海山锐线体2.0" panose="02000000000000000000" pitchFamily="2" charset="-122"/>
              </a:rPr>
              <a:t>Tools Used	</a:t>
            </a:r>
            <a:endParaRPr lang="zh-CN" altLang="en-US" sz="2800" b="1" dirty="0">
              <a:solidFill>
                <a:srgbClr val="6DEEBA"/>
              </a:solidFill>
              <a:latin typeface="Calibri" panose="020F0502020204030204" pitchFamily="34" charset="0"/>
              <a:ea typeface="张海山锐线体2.0" panose="02000000000000000000" pitchFamily="2" charset="-122"/>
            </a:endParaRPr>
          </a:p>
        </p:txBody>
      </p:sp>
      <p:sp>
        <p:nvSpPr>
          <p:cNvPr id="26" name="文本框 25"/>
          <p:cNvSpPr txBox="1"/>
          <p:nvPr/>
        </p:nvSpPr>
        <p:spPr>
          <a:xfrm>
            <a:off x="8083053" y="5118548"/>
            <a:ext cx="3557601" cy="521970"/>
          </a:xfrm>
          <a:prstGeom prst="rect">
            <a:avLst/>
          </a:prstGeom>
          <a:noFill/>
        </p:spPr>
        <p:txBody>
          <a:bodyPr wrap="square" rtlCol="0">
            <a:spAutoFit/>
          </a:bodyPr>
          <a:lstStyle/>
          <a:p>
            <a:r>
              <a:rPr lang="en-US" altLang="zh-CN" sz="2800" b="1" dirty="0">
                <a:solidFill>
                  <a:srgbClr val="6DEEBA"/>
                </a:solidFill>
                <a:latin typeface="Calibri" panose="020F0502020204030204" pitchFamily="34" charset="0"/>
                <a:ea typeface="张海山锐线体2.0" panose="02000000000000000000" pitchFamily="2" charset="-122"/>
              </a:rPr>
              <a:t>         Modules</a:t>
            </a:r>
            <a:endParaRPr lang="zh-CN" altLang="en-US" sz="2800" b="1" dirty="0">
              <a:solidFill>
                <a:srgbClr val="6DEEBA"/>
              </a:solidFill>
              <a:latin typeface="Calibri" panose="020F0502020204030204" pitchFamily="34" charset="0"/>
              <a:ea typeface="张海山锐线体2.0"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0" presetClass="entr" presetSubtype="0" decel="100000"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1000" fill="hold"/>
                                        <p:tgtEl>
                                          <p:spTgt spid="23"/>
                                        </p:tgtEl>
                                        <p:attrNameLst>
                                          <p:attrName>ppt_w</p:attrName>
                                        </p:attrNameLst>
                                      </p:cBhvr>
                                      <p:tavLst>
                                        <p:tav tm="0">
                                          <p:val>
                                            <p:strVal val="#ppt_w+.3"/>
                                          </p:val>
                                        </p:tav>
                                        <p:tav tm="100000">
                                          <p:val>
                                            <p:strVal val="#ppt_w"/>
                                          </p:val>
                                        </p:tav>
                                      </p:tavLst>
                                    </p:anim>
                                    <p:anim calcmode="lin" valueType="num">
                                      <p:cBhvr>
                                        <p:cTn id="14" dur="1000" fill="hold"/>
                                        <p:tgtEl>
                                          <p:spTgt spid="23"/>
                                        </p:tgtEl>
                                        <p:attrNameLst>
                                          <p:attrName>ppt_h</p:attrName>
                                        </p:attrNameLst>
                                      </p:cBhvr>
                                      <p:tavLst>
                                        <p:tav tm="0">
                                          <p:val>
                                            <p:strVal val="#ppt_h"/>
                                          </p:val>
                                        </p:tav>
                                        <p:tav tm="100000">
                                          <p:val>
                                            <p:strVal val="#ppt_h"/>
                                          </p:val>
                                        </p:tav>
                                      </p:tavLst>
                                    </p:anim>
                                    <p:animEffect transition="in" filter="fade">
                                      <p:cBhvr>
                                        <p:cTn id="15" dur="1000"/>
                                        <p:tgtEl>
                                          <p:spTgt spid="23"/>
                                        </p:tgtEl>
                                      </p:cBhvr>
                                    </p:animEffect>
                                  </p:childTnLst>
                                </p:cTn>
                              </p:par>
                            </p:childTnLst>
                          </p:cTn>
                        </p:par>
                        <p:par>
                          <p:cTn id="16" fill="hold">
                            <p:stCondLst>
                              <p:cond delay="2000"/>
                            </p:stCondLst>
                            <p:childTnLst>
                              <p:par>
                                <p:cTn id="17" presetID="50" presetClass="entr" presetSubtype="0" decel="10000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ppt_w</p:attrName>
                                        </p:attrNameLst>
                                      </p:cBhvr>
                                      <p:tavLst>
                                        <p:tav tm="0">
                                          <p:val>
                                            <p:strVal val="#ppt_w+.3"/>
                                          </p:val>
                                        </p:tav>
                                        <p:tav tm="100000">
                                          <p:val>
                                            <p:strVal val="#ppt_w"/>
                                          </p:val>
                                        </p:tav>
                                      </p:tavLst>
                                    </p:anim>
                                    <p:anim calcmode="lin" valueType="num">
                                      <p:cBhvr>
                                        <p:cTn id="20" dur="1000" fill="hold"/>
                                        <p:tgtEl>
                                          <p:spTgt spid="24"/>
                                        </p:tgtEl>
                                        <p:attrNameLst>
                                          <p:attrName>ppt_h</p:attrName>
                                        </p:attrNameLst>
                                      </p:cBhvr>
                                      <p:tavLst>
                                        <p:tav tm="0">
                                          <p:val>
                                            <p:strVal val="#ppt_h"/>
                                          </p:val>
                                        </p:tav>
                                        <p:tav tm="100000">
                                          <p:val>
                                            <p:strVal val="#ppt_h"/>
                                          </p:val>
                                        </p:tav>
                                      </p:tavLst>
                                    </p:anim>
                                    <p:animEffect transition="in" filter="fade">
                                      <p:cBhvr>
                                        <p:cTn id="21" dur="1000"/>
                                        <p:tgtEl>
                                          <p:spTgt spid="24"/>
                                        </p:tgtEl>
                                      </p:cBhvr>
                                    </p:animEffect>
                                  </p:childTnLst>
                                </p:cTn>
                              </p:par>
                            </p:childTnLst>
                          </p:cTn>
                        </p:par>
                        <p:par>
                          <p:cTn id="22" fill="hold">
                            <p:stCondLst>
                              <p:cond delay="3000"/>
                            </p:stCondLst>
                            <p:childTnLst>
                              <p:par>
                                <p:cTn id="23" presetID="50" presetClass="entr" presetSubtype="0" decel="10000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p:cTn id="25" dur="1000" fill="hold"/>
                                        <p:tgtEl>
                                          <p:spTgt spid="25"/>
                                        </p:tgtEl>
                                        <p:attrNameLst>
                                          <p:attrName>ppt_w</p:attrName>
                                        </p:attrNameLst>
                                      </p:cBhvr>
                                      <p:tavLst>
                                        <p:tav tm="0">
                                          <p:val>
                                            <p:strVal val="#ppt_w+.3"/>
                                          </p:val>
                                        </p:tav>
                                        <p:tav tm="100000">
                                          <p:val>
                                            <p:strVal val="#ppt_w"/>
                                          </p:val>
                                        </p:tav>
                                      </p:tavLst>
                                    </p:anim>
                                    <p:anim calcmode="lin" valueType="num">
                                      <p:cBhvr>
                                        <p:cTn id="26" dur="1000" fill="hold"/>
                                        <p:tgtEl>
                                          <p:spTgt spid="25"/>
                                        </p:tgtEl>
                                        <p:attrNameLst>
                                          <p:attrName>ppt_h</p:attrName>
                                        </p:attrNameLst>
                                      </p:cBhvr>
                                      <p:tavLst>
                                        <p:tav tm="0">
                                          <p:val>
                                            <p:strVal val="#ppt_h"/>
                                          </p:val>
                                        </p:tav>
                                        <p:tav tm="100000">
                                          <p:val>
                                            <p:strVal val="#ppt_h"/>
                                          </p:val>
                                        </p:tav>
                                      </p:tavLst>
                                    </p:anim>
                                    <p:animEffect transition="in" filter="fade">
                                      <p:cBhvr>
                                        <p:cTn id="27" dur="1000"/>
                                        <p:tgtEl>
                                          <p:spTgt spid="25"/>
                                        </p:tgtEl>
                                      </p:cBhvr>
                                    </p:animEffect>
                                  </p:childTnLst>
                                </p:cTn>
                              </p:par>
                            </p:childTnLst>
                          </p:cTn>
                        </p:par>
                        <p:par>
                          <p:cTn id="28" fill="hold">
                            <p:stCondLst>
                              <p:cond delay="4000"/>
                            </p:stCondLst>
                            <p:childTnLst>
                              <p:par>
                                <p:cTn id="29" presetID="50" presetClass="entr" presetSubtype="0" decel="100000"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p:cTn id="31" dur="1000" fill="hold"/>
                                        <p:tgtEl>
                                          <p:spTgt spid="26"/>
                                        </p:tgtEl>
                                        <p:attrNameLst>
                                          <p:attrName>ppt_w</p:attrName>
                                        </p:attrNameLst>
                                      </p:cBhvr>
                                      <p:tavLst>
                                        <p:tav tm="0">
                                          <p:val>
                                            <p:strVal val="#ppt_w+.3"/>
                                          </p:val>
                                        </p:tav>
                                        <p:tav tm="100000">
                                          <p:val>
                                            <p:strVal val="#ppt_w"/>
                                          </p:val>
                                        </p:tav>
                                      </p:tavLst>
                                    </p:anim>
                                    <p:anim calcmode="lin" valueType="num">
                                      <p:cBhvr>
                                        <p:cTn id="32" dur="1000" fill="hold"/>
                                        <p:tgtEl>
                                          <p:spTgt spid="26"/>
                                        </p:tgtEl>
                                        <p:attrNameLst>
                                          <p:attrName>ppt_h</p:attrName>
                                        </p:attrNameLst>
                                      </p:cBhvr>
                                      <p:tavLst>
                                        <p:tav tm="0">
                                          <p:val>
                                            <p:strVal val="#ppt_h"/>
                                          </p:val>
                                        </p:tav>
                                        <p:tav tm="100000">
                                          <p:val>
                                            <p:strVal val="#ppt_h"/>
                                          </p:val>
                                        </p:tav>
                                      </p:tavLst>
                                    </p:anim>
                                    <p:animEffect transition="in" filter="fade">
                                      <p:cBhvr>
                                        <p:cTn id="33"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23" grpId="0"/>
      <p:bldP spid="24" grpId="0"/>
      <p:bldP spid="25"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8232A"/>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36515" t="41503" r="52745" b="41221"/>
          <a:stretch>
            <a:fillRect/>
          </a:stretch>
        </p:blipFill>
        <p:spPr>
          <a:xfrm>
            <a:off x="4208058" y="806925"/>
            <a:ext cx="3906731" cy="3783363"/>
          </a:xfrm>
          <a:prstGeom prst="rect">
            <a:avLst/>
          </a:prstGeom>
        </p:spPr>
      </p:pic>
      <p:sp>
        <p:nvSpPr>
          <p:cNvPr id="4" name="Line 27" descr="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
          <p:cNvSpPr>
            <a:spLocks noChangeShapeType="1"/>
          </p:cNvSpPr>
          <p:nvPr/>
        </p:nvSpPr>
        <p:spPr bwMode="black">
          <a:xfrm>
            <a:off x="2542116" y="4864608"/>
            <a:ext cx="7200000" cy="0"/>
          </a:xfrm>
          <a:prstGeom prst="line">
            <a:avLst/>
          </a:prstGeom>
          <a:noFill/>
          <a:ln w="9525">
            <a:solidFill>
              <a:srgbClr val="6DEEBA"/>
            </a:solidFill>
            <a:prstDash val="solid"/>
            <a:round/>
          </a:ln>
          <a:effectLst>
            <a:outerShdw dist="35921" dir="2700000" algn="ctr" rotWithShape="0">
              <a:srgbClr val="292929"/>
            </a:outerShdw>
          </a:effectLst>
          <a:extLst>
            <a:ext uri="{909E8E84-426E-40DD-AFC4-6F175D3DCCD1}">
              <a14:hiddenFill xmlns:a14="http://schemas.microsoft.com/office/drawing/2010/main">
                <a:noFill/>
              </a14:hiddenFill>
            </a:ext>
          </a:extLst>
        </p:spPr>
        <p:txBody>
          <a:bodyPr wrap="none" anchor="ctr"/>
          <a:lstStyle/>
          <a:p>
            <a:pPr>
              <a:defRPr/>
            </a:pPr>
            <a:endParaRPr lang="zh-CN" altLang="en-US" kern="0">
              <a:solidFill>
                <a:sysClr val="windowText" lastClr="000000"/>
              </a:solidFill>
            </a:endParaRPr>
          </a:p>
        </p:txBody>
      </p:sp>
      <p:sp>
        <p:nvSpPr>
          <p:cNvPr id="5" name="文本框 4"/>
          <p:cNvSpPr txBox="1"/>
          <p:nvPr/>
        </p:nvSpPr>
        <p:spPr>
          <a:xfrm>
            <a:off x="3902710" y="5139055"/>
            <a:ext cx="4643755" cy="1106805"/>
          </a:xfrm>
          <a:prstGeom prst="rect">
            <a:avLst/>
          </a:prstGeom>
          <a:noFill/>
        </p:spPr>
        <p:txBody>
          <a:bodyPr wrap="square" rtlCol="0">
            <a:spAutoFit/>
          </a:bodyPr>
          <a:lstStyle/>
          <a:p>
            <a:r>
              <a:rPr lang="en-US" altLang="zh-CN" sz="6600" b="1" dirty="0">
                <a:solidFill>
                  <a:srgbClr val="6DEEBA"/>
                </a:solidFill>
                <a:latin typeface="Calibri" panose="020F0502020204030204" pitchFamily="34" charset="0"/>
                <a:ea typeface="张海山锐线体2.0" panose="02000000000000000000" pitchFamily="2" charset="-122"/>
              </a:rPr>
              <a:t>Introduction </a:t>
            </a:r>
            <a:endParaRPr lang="zh-CN" altLang="en-US" sz="6600" b="1" dirty="0">
              <a:solidFill>
                <a:srgbClr val="6DEEBA"/>
              </a:solidFill>
              <a:latin typeface="Calibri" panose="020F0502020204030204" pitchFamily="34" charset="0"/>
              <a:ea typeface="张海山锐线体2.0"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8232A"/>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36515" t="41503" r="52745" b="41221"/>
          <a:stretch>
            <a:fillRect/>
          </a:stretch>
        </p:blipFill>
        <p:spPr>
          <a:xfrm>
            <a:off x="623611" y="387925"/>
            <a:ext cx="1223478" cy="1184843"/>
          </a:xfrm>
          <a:prstGeom prst="rect">
            <a:avLst/>
          </a:prstGeom>
        </p:spPr>
      </p:pic>
      <p:sp>
        <p:nvSpPr>
          <p:cNvPr id="4" name="Line 27" descr="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
          <p:cNvSpPr>
            <a:spLocks noChangeShapeType="1"/>
          </p:cNvSpPr>
          <p:nvPr/>
        </p:nvSpPr>
        <p:spPr bwMode="black">
          <a:xfrm>
            <a:off x="2197768" y="1426464"/>
            <a:ext cx="4320000" cy="0"/>
          </a:xfrm>
          <a:prstGeom prst="line">
            <a:avLst/>
          </a:prstGeom>
          <a:noFill/>
          <a:ln w="9525">
            <a:solidFill>
              <a:srgbClr val="6DEEBA"/>
            </a:solidFill>
            <a:prstDash val="solid"/>
            <a:round/>
          </a:ln>
          <a:effectLst>
            <a:outerShdw dist="35921" dir="2700000" algn="ctr" rotWithShape="0">
              <a:srgbClr val="292929"/>
            </a:outerShdw>
          </a:effectLst>
          <a:extLst>
            <a:ext uri="{909E8E84-426E-40DD-AFC4-6F175D3DCCD1}">
              <a14:hiddenFill xmlns:a14="http://schemas.microsoft.com/office/drawing/2010/main">
                <a:noFill/>
              </a14:hiddenFill>
            </a:ext>
          </a:extLst>
        </p:spPr>
        <p:txBody>
          <a:bodyPr wrap="none" anchor="ctr"/>
          <a:lstStyle/>
          <a:p>
            <a:pPr>
              <a:defRPr/>
            </a:pPr>
            <a:endParaRPr lang="zh-CN" altLang="en-US" kern="0">
              <a:solidFill>
                <a:sysClr val="windowText" lastClr="000000"/>
              </a:solidFill>
            </a:endParaRPr>
          </a:p>
        </p:txBody>
      </p:sp>
      <p:sp>
        <p:nvSpPr>
          <p:cNvPr id="7" name="矩形: 圆角 2"/>
          <p:cNvSpPr/>
          <p:nvPr/>
        </p:nvSpPr>
        <p:spPr>
          <a:xfrm>
            <a:off x="1240790" y="1714500"/>
            <a:ext cx="9683750" cy="4210685"/>
          </a:xfrm>
          <a:prstGeom prst="roundRect">
            <a:avLst>
              <a:gd name="adj" fmla="val 5151"/>
            </a:avLst>
          </a:prstGeom>
          <a:noFill/>
          <a:ln w="25400">
            <a:solidFill>
              <a:srgbClr val="6DEE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045179" y="558833"/>
            <a:ext cx="3910330" cy="706755"/>
          </a:xfrm>
          <a:prstGeom prst="rect">
            <a:avLst/>
          </a:prstGeom>
          <a:noFill/>
        </p:spPr>
        <p:txBody>
          <a:bodyPr wrap="none" rtlCol="0">
            <a:spAutoFit/>
          </a:bodyPr>
          <a:lstStyle/>
          <a:p>
            <a:r>
              <a:rPr lang="en-US" altLang="zh-CN" sz="4000" b="1" dirty="0">
                <a:solidFill>
                  <a:srgbClr val="6DEEBA"/>
                </a:solidFill>
                <a:latin typeface="Calibri" panose="020F0502020204030204" pitchFamily="34" charset="0"/>
                <a:ea typeface="张海山锐线体2.0" panose="02000000000000000000" pitchFamily="2" charset="-122"/>
              </a:rPr>
              <a:t>About the Project</a:t>
            </a:r>
            <a:endParaRPr lang="zh-CN" altLang="en-US" sz="4000" b="1" dirty="0">
              <a:solidFill>
                <a:srgbClr val="6DEEBA"/>
              </a:solidFill>
              <a:latin typeface="Calibri" panose="020F0502020204030204" pitchFamily="34" charset="0"/>
              <a:ea typeface="张海山锐线体2.0" panose="02000000000000000000" pitchFamily="2" charset="-122"/>
            </a:endParaRPr>
          </a:p>
        </p:txBody>
      </p:sp>
      <p:sp>
        <p:nvSpPr>
          <p:cNvPr id="13" name="文本框 12"/>
          <p:cNvSpPr txBox="1"/>
          <p:nvPr/>
        </p:nvSpPr>
        <p:spPr>
          <a:xfrm>
            <a:off x="2045335" y="1918970"/>
            <a:ext cx="8070850" cy="5139055"/>
          </a:xfrm>
          <a:prstGeom prst="rect">
            <a:avLst/>
          </a:prstGeom>
          <a:noFill/>
        </p:spPr>
        <p:txBody>
          <a:bodyPr wrap="square" rtlCol="0">
            <a:spAutoFit/>
            <a:scene3d>
              <a:camera prst="orthographicFront"/>
              <a:lightRig rig="threePt" dir="t"/>
            </a:scene3d>
            <a:sp3d contourW="12700"/>
          </a:bodyPr>
          <a:lstStyle/>
          <a:p>
            <a:pPr marL="285750" indent="-285750" algn="l">
              <a:lnSpc>
                <a:spcPct val="114000"/>
              </a:lnSpc>
              <a:buFont typeface="Arial" panose="020B0604020202020204" pitchFamily="34" charset="0"/>
              <a:buChar char="•"/>
            </a:pPr>
            <a:r>
              <a:rPr lang="en-US" altLang="zh-CN" sz="2400" dirty="0">
                <a:solidFill>
                  <a:schemeClr val="bg1"/>
                </a:solidFill>
                <a:latin typeface="Calibri" panose="020F0502020204030204" pitchFamily="34" charset="0"/>
                <a:ea typeface="+mj-ea"/>
              </a:rPr>
              <a:t>The Project is about the Prediction of price of a used Car on the basis of different factors such as the number of years for it is used , Type of Fuel , Kms driven and other important factors .</a:t>
            </a:r>
            <a:endParaRPr lang="en-US" altLang="zh-CN" sz="2400" dirty="0">
              <a:solidFill>
                <a:schemeClr val="bg1"/>
              </a:solidFill>
              <a:latin typeface="Calibri" panose="020F0502020204030204" pitchFamily="34" charset="0"/>
              <a:ea typeface="+mj-ea"/>
            </a:endParaRPr>
          </a:p>
          <a:p>
            <a:pPr marL="285750" indent="-285750" algn="l">
              <a:lnSpc>
                <a:spcPct val="114000"/>
              </a:lnSpc>
              <a:buFont typeface="Arial" panose="020B0604020202020204" pitchFamily="34" charset="0"/>
              <a:buChar char="•"/>
            </a:pPr>
            <a:r>
              <a:rPr lang="en-US" altLang="zh-CN" sz="2400" dirty="0">
                <a:solidFill>
                  <a:schemeClr val="bg1"/>
                </a:solidFill>
                <a:latin typeface="Calibri" panose="020F0502020204030204" pitchFamily="34" charset="0"/>
                <a:ea typeface="+mj-ea"/>
              </a:rPr>
              <a:t>The Model works on Supervised Machine Learning which  is the types of machine learning in which machines are trained using well "labelled" training data, and on basis of that data, machines predict the output. The labelled data means some input data is already tagged with the correct output.</a:t>
            </a:r>
            <a:endParaRPr lang="en-US" altLang="zh-CN" sz="2400" dirty="0">
              <a:solidFill>
                <a:schemeClr val="bg1"/>
              </a:solidFill>
              <a:latin typeface="Calibri" panose="020F0502020204030204" pitchFamily="34" charset="0"/>
              <a:ea typeface="+mj-ea"/>
            </a:endParaRPr>
          </a:p>
          <a:p>
            <a:pPr indent="0" algn="l">
              <a:lnSpc>
                <a:spcPct val="114000"/>
              </a:lnSpc>
              <a:buFont typeface="Arial" panose="020B0604020202020204" pitchFamily="34" charset="0"/>
              <a:buNone/>
            </a:pPr>
            <a:endParaRPr lang="en-US" altLang="zh-CN" sz="2400" dirty="0">
              <a:solidFill>
                <a:schemeClr val="bg1"/>
              </a:solidFill>
              <a:latin typeface="Calibri" panose="020F0502020204030204" pitchFamily="34" charset="0"/>
              <a:ea typeface="+mj-ea"/>
            </a:endParaRPr>
          </a:p>
          <a:p>
            <a:pPr indent="0" algn="l">
              <a:lnSpc>
                <a:spcPct val="114000"/>
              </a:lnSpc>
              <a:buFont typeface="Arial" panose="020B0604020202020204" pitchFamily="34" charset="0"/>
              <a:buNone/>
            </a:pPr>
            <a:endParaRPr lang="en-US" altLang="zh-CN" sz="2400" dirty="0">
              <a:solidFill>
                <a:schemeClr val="bg1"/>
              </a:solidFill>
              <a:latin typeface="Calibri" panose="020F0502020204030204" pitchFamily="34" charset="0"/>
              <a:ea typeface="+mj-ea"/>
            </a:endParaRPr>
          </a:p>
          <a:p>
            <a:pPr marL="285750" indent="-285750" algn="ctr">
              <a:lnSpc>
                <a:spcPct val="114000"/>
              </a:lnSpc>
              <a:buFont typeface="Arial" panose="020B0604020202020204" pitchFamily="34" charset="0"/>
              <a:buChar char="•"/>
            </a:pPr>
            <a:endParaRPr lang="en-US" altLang="zh-CN" sz="2400" dirty="0">
              <a:solidFill>
                <a:schemeClr val="bg1"/>
              </a:solidFill>
              <a:latin typeface="Calibri" panose="020F0502020204030204" pitchFamily="34" charset="0"/>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0" presetClass="entr" presetSubtype="0" decel="10000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1000" fill="hold"/>
                                        <p:tgtEl>
                                          <p:spTgt spid="11"/>
                                        </p:tgtEl>
                                        <p:attrNameLst>
                                          <p:attrName>ppt_w</p:attrName>
                                        </p:attrNameLst>
                                      </p:cBhvr>
                                      <p:tavLst>
                                        <p:tav tm="0">
                                          <p:val>
                                            <p:strVal val="#ppt_w+.3"/>
                                          </p:val>
                                        </p:tav>
                                        <p:tav tm="100000">
                                          <p:val>
                                            <p:strVal val="#ppt_w"/>
                                          </p:val>
                                        </p:tav>
                                      </p:tavLst>
                                    </p:anim>
                                    <p:anim calcmode="lin" valueType="num">
                                      <p:cBhvr>
                                        <p:cTn id="12" dur="1000" fill="hold"/>
                                        <p:tgtEl>
                                          <p:spTgt spid="11"/>
                                        </p:tgtEl>
                                        <p:attrNameLst>
                                          <p:attrName>ppt_h</p:attrName>
                                        </p:attrNameLst>
                                      </p:cBhvr>
                                      <p:tavLst>
                                        <p:tav tm="0">
                                          <p:val>
                                            <p:strVal val="#ppt_h"/>
                                          </p:val>
                                        </p:tav>
                                        <p:tav tm="100000">
                                          <p:val>
                                            <p:strVal val="#ppt_h"/>
                                          </p:val>
                                        </p:tav>
                                      </p:tavLst>
                                    </p:anim>
                                    <p:animEffect transition="in" filter="fade">
                                      <p:cBhvr>
                                        <p:cTn id="1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8232A"/>
        </a:solidFill>
        <a:effectLst/>
      </p:bgPr>
    </p:bg>
    <p:spTree>
      <p:nvGrpSpPr>
        <p:cNvPr id="1" name=""/>
        <p:cNvGrpSpPr/>
        <p:nvPr/>
      </p:nvGrpSpPr>
      <p:grpSpPr>
        <a:xfrm>
          <a:off x="0" y="0"/>
          <a:ext cx="0" cy="0"/>
          <a:chOff x="0" y="0"/>
          <a:chExt cx="0" cy="0"/>
        </a:xfrm>
      </p:grpSpPr>
      <p:sp>
        <p:nvSpPr>
          <p:cNvPr id="9" name="矩形 8"/>
          <p:cNvSpPr/>
          <p:nvPr/>
        </p:nvSpPr>
        <p:spPr>
          <a:xfrm>
            <a:off x="1098803" y="-1459832"/>
            <a:ext cx="1098965" cy="1260529"/>
          </a:xfrm>
          <a:prstGeom prst="rect">
            <a:avLst/>
          </a:prstGeom>
          <a:solidFill>
            <a:srgbClr val="6DEE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36515" t="41503" r="52745" b="41221"/>
          <a:stretch>
            <a:fillRect/>
          </a:stretch>
        </p:blipFill>
        <p:spPr>
          <a:xfrm>
            <a:off x="623611" y="387925"/>
            <a:ext cx="1223478" cy="1184843"/>
          </a:xfrm>
          <a:prstGeom prst="rect">
            <a:avLst/>
          </a:prstGeom>
        </p:spPr>
      </p:pic>
      <p:sp>
        <p:nvSpPr>
          <p:cNvPr id="4" name="Line 27" descr="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
          <p:cNvSpPr>
            <a:spLocks noChangeShapeType="1"/>
          </p:cNvSpPr>
          <p:nvPr/>
        </p:nvSpPr>
        <p:spPr bwMode="black">
          <a:xfrm>
            <a:off x="2197768" y="1426464"/>
            <a:ext cx="4320000" cy="0"/>
          </a:xfrm>
          <a:prstGeom prst="line">
            <a:avLst/>
          </a:prstGeom>
          <a:noFill/>
          <a:ln w="9525">
            <a:solidFill>
              <a:srgbClr val="6DEEBA"/>
            </a:solidFill>
            <a:prstDash val="solid"/>
            <a:round/>
          </a:ln>
          <a:effectLst>
            <a:outerShdw dist="35921" dir="2700000" algn="ctr" rotWithShape="0">
              <a:srgbClr val="292929"/>
            </a:outerShdw>
          </a:effectLst>
          <a:extLst>
            <a:ext uri="{909E8E84-426E-40DD-AFC4-6F175D3DCCD1}">
              <a14:hiddenFill xmlns:a14="http://schemas.microsoft.com/office/drawing/2010/main">
                <a:noFill/>
              </a14:hiddenFill>
            </a:ext>
          </a:extLst>
        </p:spPr>
        <p:txBody>
          <a:bodyPr wrap="none" anchor="ctr"/>
          <a:lstStyle/>
          <a:p>
            <a:pPr>
              <a:defRPr/>
            </a:pPr>
            <a:endParaRPr lang="zh-CN" altLang="en-US" kern="0">
              <a:solidFill>
                <a:sysClr val="windowText" lastClr="000000"/>
              </a:solidFill>
            </a:endParaRPr>
          </a:p>
        </p:txBody>
      </p:sp>
      <p:sp>
        <p:nvSpPr>
          <p:cNvPr id="6" name="Hexagon 8"/>
          <p:cNvSpPr/>
          <p:nvPr/>
        </p:nvSpPr>
        <p:spPr>
          <a:xfrm rot="16200000">
            <a:off x="7822066" y="3673244"/>
            <a:ext cx="1356953" cy="1169787"/>
          </a:xfrm>
          <a:prstGeom prst="hexagon">
            <a:avLst/>
          </a:prstGeom>
          <a:noFill/>
          <a:ln w="38100">
            <a:solidFill>
              <a:srgbClr val="6DEE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Freeform 10"/>
          <p:cNvSpPr>
            <a:spLocks noEditPoints="1"/>
          </p:cNvSpPr>
          <p:nvPr/>
        </p:nvSpPr>
        <p:spPr bwMode="auto">
          <a:xfrm>
            <a:off x="8295476" y="3988376"/>
            <a:ext cx="410133" cy="463842"/>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rgbClr val="6DEEBA"/>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8" name="Hexagon 7"/>
          <p:cNvSpPr/>
          <p:nvPr/>
        </p:nvSpPr>
        <p:spPr>
          <a:xfrm rot="16200000">
            <a:off x="6483463" y="3673244"/>
            <a:ext cx="1356953" cy="1169787"/>
          </a:xfrm>
          <a:prstGeom prst="hexagon">
            <a:avLst/>
          </a:prstGeom>
          <a:noFill/>
          <a:ln w="38100">
            <a:solidFill>
              <a:srgbClr val="6DEE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eeform 11"/>
          <p:cNvSpPr>
            <a:spLocks noEditPoints="1"/>
          </p:cNvSpPr>
          <p:nvPr/>
        </p:nvSpPr>
        <p:spPr bwMode="auto">
          <a:xfrm>
            <a:off x="6933899" y="3971288"/>
            <a:ext cx="468724" cy="498019"/>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rgbClr val="6DEEBA"/>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1" name="Hexagon 5"/>
          <p:cNvSpPr/>
          <p:nvPr/>
        </p:nvSpPr>
        <p:spPr>
          <a:xfrm rot="16200000">
            <a:off x="5144860" y="3673244"/>
            <a:ext cx="1356953" cy="1169787"/>
          </a:xfrm>
          <a:prstGeom prst="hexagon">
            <a:avLst/>
          </a:prstGeom>
          <a:noFill/>
          <a:ln w="38100">
            <a:solidFill>
              <a:srgbClr val="6DEE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reeform 12"/>
          <p:cNvSpPr>
            <a:spLocks noEditPoints="1"/>
          </p:cNvSpPr>
          <p:nvPr/>
        </p:nvSpPr>
        <p:spPr bwMode="auto">
          <a:xfrm>
            <a:off x="5536488" y="3993600"/>
            <a:ext cx="573698" cy="463842"/>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rgbClr val="6DEEBA"/>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3" name="Hexagon 4"/>
          <p:cNvSpPr/>
          <p:nvPr/>
        </p:nvSpPr>
        <p:spPr>
          <a:xfrm rot="16200000">
            <a:off x="3806258" y="3673244"/>
            <a:ext cx="1356953" cy="1169787"/>
          </a:xfrm>
          <a:prstGeom prst="hexagon">
            <a:avLst/>
          </a:prstGeom>
          <a:noFill/>
          <a:ln w="38100">
            <a:solidFill>
              <a:srgbClr val="6DEE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reeform 13"/>
          <p:cNvSpPr>
            <a:spLocks noEditPoints="1"/>
          </p:cNvSpPr>
          <p:nvPr/>
        </p:nvSpPr>
        <p:spPr bwMode="auto">
          <a:xfrm>
            <a:off x="4293095" y="3977389"/>
            <a:ext cx="383279" cy="561493"/>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rgbClr val="6DEEBA"/>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5" name="Hexagon 3"/>
          <p:cNvSpPr/>
          <p:nvPr/>
        </p:nvSpPr>
        <p:spPr>
          <a:xfrm rot="16200000">
            <a:off x="2467655" y="3673244"/>
            <a:ext cx="1356953" cy="1169787"/>
          </a:xfrm>
          <a:prstGeom prst="hexagon">
            <a:avLst/>
          </a:prstGeom>
          <a:noFill/>
          <a:ln w="38100">
            <a:solidFill>
              <a:srgbClr val="6DEE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reeform 14"/>
          <p:cNvSpPr>
            <a:spLocks noEditPoints="1"/>
          </p:cNvSpPr>
          <p:nvPr/>
        </p:nvSpPr>
        <p:spPr bwMode="auto">
          <a:xfrm>
            <a:off x="2930079" y="4046966"/>
            <a:ext cx="432106" cy="422342"/>
          </a:xfrm>
          <a:custGeom>
            <a:avLst/>
            <a:gdLst>
              <a:gd name="T0" fmla="*/ 74 w 82"/>
              <a:gd name="T1" fmla="*/ 6 h 80"/>
              <a:gd name="T2" fmla="*/ 67 w 82"/>
              <a:gd name="T3" fmla="*/ 27 h 80"/>
              <a:gd name="T4" fmla="*/ 65 w 82"/>
              <a:gd name="T5" fmla="*/ 30 h 80"/>
              <a:gd name="T6" fmla="*/ 75 w 82"/>
              <a:gd name="T7" fmla="*/ 71 h 80"/>
              <a:gd name="T8" fmla="*/ 66 w 82"/>
              <a:gd name="T9" fmla="*/ 80 h 80"/>
              <a:gd name="T10" fmla="*/ 44 w 82"/>
              <a:gd name="T11" fmla="*/ 50 h 80"/>
              <a:gd name="T12" fmla="*/ 36 w 82"/>
              <a:gd name="T13" fmla="*/ 57 h 80"/>
              <a:gd name="T14" fmla="*/ 39 w 82"/>
              <a:gd name="T15" fmla="*/ 70 h 80"/>
              <a:gd name="T16" fmla="*/ 34 w 82"/>
              <a:gd name="T17" fmla="*/ 75 h 80"/>
              <a:gd name="T18" fmla="*/ 26 w 82"/>
              <a:gd name="T19" fmla="*/ 61 h 80"/>
              <a:gd name="T20" fmla="*/ 21 w 82"/>
              <a:gd name="T21" fmla="*/ 67 h 80"/>
              <a:gd name="T22" fmla="*/ 16 w 82"/>
              <a:gd name="T23" fmla="*/ 62 h 80"/>
              <a:gd name="T24" fmla="*/ 21 w 82"/>
              <a:gd name="T25" fmla="*/ 57 h 80"/>
              <a:gd name="T26" fmla="*/ 7 w 82"/>
              <a:gd name="T27" fmla="*/ 50 h 80"/>
              <a:gd name="T28" fmla="*/ 12 w 82"/>
              <a:gd name="T29" fmla="*/ 44 h 80"/>
              <a:gd name="T30" fmla="*/ 25 w 82"/>
              <a:gd name="T31" fmla="*/ 47 h 80"/>
              <a:gd name="T32" fmla="*/ 32 w 82"/>
              <a:gd name="T33" fmla="*/ 39 h 80"/>
              <a:gd name="T34" fmla="*/ 0 w 82"/>
              <a:gd name="T35" fmla="*/ 18 h 80"/>
              <a:gd name="T36" fmla="*/ 9 w 82"/>
              <a:gd name="T37" fmla="*/ 8 h 80"/>
              <a:gd name="T38" fmla="*/ 51 w 82"/>
              <a:gd name="T39" fmla="*/ 16 h 80"/>
              <a:gd name="T40" fmla="*/ 53 w 82"/>
              <a:gd name="T41" fmla="*/ 13 h 80"/>
              <a:gd name="T42" fmla="*/ 74 w 82"/>
              <a:gd name="T43" fmla="*/ 6 h 80"/>
              <a:gd name="T44" fmla="*/ 82 w 82"/>
              <a:gd name="T45" fmla="*/ 50 h 80"/>
              <a:gd name="T46" fmla="*/ 74 w 82"/>
              <a:gd name="T47" fmla="*/ 42 h 80"/>
              <a:gd name="T48" fmla="*/ 72 w 82"/>
              <a:gd name="T49" fmla="*/ 44 h 80"/>
              <a:gd name="T50" fmla="*/ 76 w 82"/>
              <a:gd name="T51" fmla="*/ 57 h 80"/>
              <a:gd name="T52" fmla="*/ 82 w 82"/>
              <a:gd name="T53" fmla="*/ 50 h 80"/>
              <a:gd name="T54" fmla="*/ 29 w 82"/>
              <a:gd name="T55" fmla="*/ 0 h 80"/>
              <a:gd name="T56" fmla="*/ 23 w 82"/>
              <a:gd name="T57" fmla="*/ 7 h 80"/>
              <a:gd name="T58" fmla="*/ 36 w 82"/>
              <a:gd name="T59" fmla="*/ 10 h 80"/>
              <a:gd name="T60" fmla="*/ 37 w 82"/>
              <a:gd name="T61" fmla="*/ 8 h 80"/>
              <a:gd name="T62" fmla="*/ 29 w 82"/>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rgbClr val="6DEEBA"/>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nvGrpSpPr>
          <p:cNvPr id="17" name="Group 24"/>
          <p:cNvGrpSpPr/>
          <p:nvPr/>
        </p:nvGrpSpPr>
        <p:grpSpPr>
          <a:xfrm>
            <a:off x="4489691" y="5096876"/>
            <a:ext cx="748752" cy="956924"/>
            <a:chOff x="7258929" y="1631852"/>
            <a:chExt cx="1674056" cy="464234"/>
          </a:xfrm>
        </p:grpSpPr>
        <p:cxnSp>
          <p:nvCxnSpPr>
            <p:cNvPr id="18" name="Straight Connector 25"/>
            <p:cNvCxnSpPr/>
            <p:nvPr/>
          </p:nvCxnSpPr>
          <p:spPr>
            <a:xfrm>
              <a:off x="7258929" y="2096086"/>
              <a:ext cx="1674056" cy="0"/>
            </a:xfrm>
            <a:prstGeom prst="line">
              <a:avLst/>
            </a:prstGeom>
            <a:ln>
              <a:solidFill>
                <a:srgbClr val="6DEEBA"/>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26"/>
            <p:cNvCxnSpPr/>
            <p:nvPr/>
          </p:nvCxnSpPr>
          <p:spPr>
            <a:xfrm flipV="1">
              <a:off x="7263620" y="1631852"/>
              <a:ext cx="0" cy="464234"/>
            </a:xfrm>
            <a:prstGeom prst="line">
              <a:avLst/>
            </a:prstGeom>
            <a:ln>
              <a:solidFill>
                <a:srgbClr val="6DEEBA"/>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20" name="Group 33"/>
          <p:cNvGrpSpPr/>
          <p:nvPr/>
        </p:nvGrpSpPr>
        <p:grpSpPr>
          <a:xfrm flipH="1" flipV="1">
            <a:off x="4676373" y="2940935"/>
            <a:ext cx="1146962" cy="505248"/>
            <a:chOff x="7258929" y="1631852"/>
            <a:chExt cx="1674056" cy="464234"/>
          </a:xfrm>
        </p:grpSpPr>
        <p:cxnSp>
          <p:nvCxnSpPr>
            <p:cNvPr id="21" name="Straight Connector 34"/>
            <p:cNvCxnSpPr/>
            <p:nvPr/>
          </p:nvCxnSpPr>
          <p:spPr>
            <a:xfrm>
              <a:off x="7258929" y="2096086"/>
              <a:ext cx="1674056" cy="0"/>
            </a:xfrm>
            <a:prstGeom prst="line">
              <a:avLst/>
            </a:prstGeom>
            <a:ln>
              <a:solidFill>
                <a:srgbClr val="6DEEBA"/>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35"/>
            <p:cNvCxnSpPr/>
            <p:nvPr/>
          </p:nvCxnSpPr>
          <p:spPr>
            <a:xfrm flipV="1">
              <a:off x="7263620" y="1631852"/>
              <a:ext cx="0" cy="464234"/>
            </a:xfrm>
            <a:prstGeom prst="line">
              <a:avLst/>
            </a:prstGeom>
            <a:ln>
              <a:solidFill>
                <a:srgbClr val="6DEEBA"/>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23" name="Group 39"/>
          <p:cNvGrpSpPr/>
          <p:nvPr/>
        </p:nvGrpSpPr>
        <p:grpSpPr>
          <a:xfrm flipV="1">
            <a:off x="7158480" y="2938044"/>
            <a:ext cx="757169" cy="505248"/>
            <a:chOff x="7258929" y="1631852"/>
            <a:chExt cx="1674056" cy="464234"/>
          </a:xfrm>
        </p:grpSpPr>
        <p:cxnSp>
          <p:nvCxnSpPr>
            <p:cNvPr id="24" name="Straight Connector 40"/>
            <p:cNvCxnSpPr/>
            <p:nvPr/>
          </p:nvCxnSpPr>
          <p:spPr>
            <a:xfrm>
              <a:off x="7258929" y="2096086"/>
              <a:ext cx="1674056" cy="0"/>
            </a:xfrm>
            <a:prstGeom prst="line">
              <a:avLst/>
            </a:prstGeom>
            <a:ln>
              <a:solidFill>
                <a:srgbClr val="6DEEBA"/>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41"/>
            <p:cNvCxnSpPr/>
            <p:nvPr/>
          </p:nvCxnSpPr>
          <p:spPr>
            <a:xfrm flipV="1">
              <a:off x="7263620" y="1631852"/>
              <a:ext cx="0" cy="464234"/>
            </a:xfrm>
            <a:prstGeom prst="line">
              <a:avLst/>
            </a:prstGeom>
            <a:ln>
              <a:solidFill>
                <a:srgbClr val="6DEEBA"/>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26" name="Group 48"/>
          <p:cNvGrpSpPr/>
          <p:nvPr/>
        </p:nvGrpSpPr>
        <p:grpSpPr>
          <a:xfrm flipH="1" flipV="1">
            <a:off x="8525326" y="3443292"/>
            <a:ext cx="1131181" cy="505248"/>
            <a:chOff x="7258929" y="1631852"/>
            <a:chExt cx="1674056" cy="464234"/>
          </a:xfrm>
        </p:grpSpPr>
        <p:cxnSp>
          <p:nvCxnSpPr>
            <p:cNvPr id="27" name="Straight Connector 49"/>
            <p:cNvCxnSpPr/>
            <p:nvPr/>
          </p:nvCxnSpPr>
          <p:spPr>
            <a:xfrm>
              <a:off x="7258929" y="2096086"/>
              <a:ext cx="1674056" cy="0"/>
            </a:xfrm>
            <a:prstGeom prst="line">
              <a:avLst/>
            </a:prstGeom>
            <a:ln>
              <a:solidFill>
                <a:srgbClr val="6DEEBA"/>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50"/>
            <p:cNvCxnSpPr/>
            <p:nvPr/>
          </p:nvCxnSpPr>
          <p:spPr>
            <a:xfrm flipV="1">
              <a:off x="7263620" y="1631852"/>
              <a:ext cx="0" cy="464234"/>
            </a:xfrm>
            <a:prstGeom prst="line">
              <a:avLst/>
            </a:prstGeom>
            <a:ln>
              <a:solidFill>
                <a:srgbClr val="6DEEBA"/>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29" name="Group 48"/>
          <p:cNvGrpSpPr/>
          <p:nvPr/>
        </p:nvGrpSpPr>
        <p:grpSpPr>
          <a:xfrm rot="16200000">
            <a:off x="2421315" y="5217915"/>
            <a:ext cx="870308" cy="505248"/>
            <a:chOff x="7258929" y="1631852"/>
            <a:chExt cx="1674056" cy="464234"/>
          </a:xfrm>
        </p:grpSpPr>
        <p:cxnSp>
          <p:nvCxnSpPr>
            <p:cNvPr id="30" name="Straight Connector 49"/>
            <p:cNvCxnSpPr/>
            <p:nvPr/>
          </p:nvCxnSpPr>
          <p:spPr>
            <a:xfrm>
              <a:off x="7258929" y="2096086"/>
              <a:ext cx="1674056" cy="0"/>
            </a:xfrm>
            <a:prstGeom prst="line">
              <a:avLst/>
            </a:prstGeom>
            <a:ln>
              <a:solidFill>
                <a:srgbClr val="6DEEBA"/>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50"/>
            <p:cNvCxnSpPr/>
            <p:nvPr/>
          </p:nvCxnSpPr>
          <p:spPr>
            <a:xfrm flipV="1">
              <a:off x="7263620" y="1631852"/>
              <a:ext cx="0" cy="464234"/>
            </a:xfrm>
            <a:prstGeom prst="line">
              <a:avLst/>
            </a:prstGeom>
            <a:ln>
              <a:solidFill>
                <a:srgbClr val="6DEEBA"/>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sp>
        <p:nvSpPr>
          <p:cNvPr id="47" name="文本框 46"/>
          <p:cNvSpPr txBox="1"/>
          <p:nvPr/>
        </p:nvSpPr>
        <p:spPr>
          <a:xfrm>
            <a:off x="2045179" y="558833"/>
            <a:ext cx="6136005" cy="706755"/>
          </a:xfrm>
          <a:prstGeom prst="rect">
            <a:avLst/>
          </a:prstGeom>
          <a:noFill/>
        </p:spPr>
        <p:txBody>
          <a:bodyPr wrap="none" rtlCol="0">
            <a:spAutoFit/>
          </a:bodyPr>
          <a:lstStyle/>
          <a:p>
            <a:r>
              <a:rPr lang="en-US" altLang="zh-CN" sz="4000" b="1" dirty="0">
                <a:solidFill>
                  <a:srgbClr val="6DEEBA"/>
                </a:solidFill>
                <a:latin typeface="Calibri" panose="020F0502020204030204" pitchFamily="34" charset="0"/>
                <a:ea typeface="张海山锐线体2.0" panose="02000000000000000000" pitchFamily="2" charset="-122"/>
              </a:rPr>
              <a:t>Features of the Model Used </a:t>
            </a:r>
            <a:endParaRPr lang="en-US" altLang="zh-CN" sz="4000" b="1" dirty="0">
              <a:solidFill>
                <a:srgbClr val="6DEEBA"/>
              </a:solidFill>
              <a:latin typeface="Calibri" panose="020F0502020204030204" pitchFamily="34" charset="0"/>
              <a:ea typeface="张海山锐线体2.0" panose="02000000000000000000" pitchFamily="2" charset="-122"/>
            </a:endParaRPr>
          </a:p>
        </p:txBody>
      </p:sp>
      <p:grpSp>
        <p:nvGrpSpPr>
          <p:cNvPr id="48" name="组合 47"/>
          <p:cNvGrpSpPr/>
          <p:nvPr/>
        </p:nvGrpSpPr>
        <p:grpSpPr>
          <a:xfrm>
            <a:off x="2130913" y="2341034"/>
            <a:ext cx="2581275" cy="814222"/>
            <a:chOff x="1510553" y="2386540"/>
            <a:chExt cx="2296024" cy="724245"/>
          </a:xfrm>
        </p:grpSpPr>
        <p:sp>
          <p:nvSpPr>
            <p:cNvPr id="49" name="文本框 48"/>
            <p:cNvSpPr txBox="1"/>
            <p:nvPr/>
          </p:nvSpPr>
          <p:spPr>
            <a:xfrm>
              <a:off x="1510553" y="2386540"/>
              <a:ext cx="2296024" cy="299924"/>
            </a:xfrm>
            <a:prstGeom prst="rect">
              <a:avLst/>
            </a:prstGeom>
            <a:noFill/>
          </p:spPr>
          <p:txBody>
            <a:bodyPr wrap="square" rtlCol="0">
              <a:spAutoFit/>
              <a:scene3d>
                <a:camera prst="orthographicFront"/>
                <a:lightRig rig="threePt" dir="t"/>
              </a:scene3d>
              <a:sp3d contourW="12700"/>
            </a:bodyPr>
            <a:lstStyle/>
            <a:p>
              <a:pPr algn="ctr"/>
              <a:r>
                <a:rPr lang="en-US" altLang="zh-CN" sz="1600" b="1" dirty="0">
                  <a:solidFill>
                    <a:srgbClr val="6DEEBA"/>
                  </a:solidFill>
                  <a:latin typeface="Calibri" panose="020F0502020204030204" pitchFamily="34" charset="0"/>
                </a:rPr>
                <a:t>ShowRoom Price(in Lakhs)</a:t>
              </a:r>
              <a:endParaRPr lang="en-US" altLang="zh-CN" sz="1600" b="1" dirty="0">
                <a:solidFill>
                  <a:srgbClr val="6DEEBA"/>
                </a:solidFill>
                <a:latin typeface="Calibri" panose="020F0502020204030204" pitchFamily="34" charset="0"/>
              </a:endParaRPr>
            </a:p>
          </p:txBody>
        </p:sp>
        <p:sp>
          <p:nvSpPr>
            <p:cNvPr id="50" name="文本框 49"/>
            <p:cNvSpPr txBox="1"/>
            <p:nvPr/>
          </p:nvSpPr>
          <p:spPr>
            <a:xfrm>
              <a:off x="1741089" y="2687729"/>
              <a:ext cx="2008710" cy="42305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100" dirty="0">
                  <a:solidFill>
                    <a:schemeClr val="bg1"/>
                  </a:solidFill>
                  <a:latin typeface="Calibri" panose="020F0502020204030204" pitchFamily="34" charset="0"/>
                  <a:ea typeface="+mj-ea"/>
                </a:rPr>
                <a:t>The Model takes into account the showroom price of the Car </a:t>
              </a:r>
              <a:endParaRPr lang="en-US" altLang="zh-CN" sz="1100" dirty="0">
                <a:solidFill>
                  <a:schemeClr val="bg1"/>
                </a:solidFill>
                <a:latin typeface="Calibri" panose="020F0502020204030204" pitchFamily="34" charset="0"/>
                <a:ea typeface="+mj-ea"/>
              </a:endParaRPr>
            </a:p>
          </p:txBody>
        </p:sp>
      </p:grpSp>
      <p:grpSp>
        <p:nvGrpSpPr>
          <p:cNvPr id="51" name="组合 50"/>
          <p:cNvGrpSpPr/>
          <p:nvPr/>
        </p:nvGrpSpPr>
        <p:grpSpPr>
          <a:xfrm>
            <a:off x="7746833" y="2001020"/>
            <a:ext cx="2398875" cy="762152"/>
            <a:chOff x="1672659" y="2432856"/>
            <a:chExt cx="2133781" cy="677929"/>
          </a:xfrm>
        </p:grpSpPr>
        <p:sp>
          <p:nvSpPr>
            <p:cNvPr id="52" name="文本框 51"/>
            <p:cNvSpPr txBox="1"/>
            <p:nvPr/>
          </p:nvSpPr>
          <p:spPr>
            <a:xfrm>
              <a:off x="1672659" y="2432856"/>
              <a:ext cx="2133781" cy="299924"/>
            </a:xfrm>
            <a:prstGeom prst="rect">
              <a:avLst/>
            </a:prstGeom>
            <a:noFill/>
          </p:spPr>
          <p:txBody>
            <a:bodyPr wrap="square" rtlCol="0">
              <a:spAutoFit/>
              <a:scene3d>
                <a:camera prst="orthographicFront"/>
                <a:lightRig rig="threePt" dir="t"/>
              </a:scene3d>
              <a:sp3d contourW="12700"/>
            </a:bodyPr>
            <a:lstStyle/>
            <a:p>
              <a:pPr algn="ctr"/>
              <a:r>
                <a:rPr lang="en-US" altLang="zh-CN" sz="1600" b="1" dirty="0">
                  <a:solidFill>
                    <a:srgbClr val="6DEEBA"/>
                  </a:solidFill>
                  <a:latin typeface="Calibri" panose="020F0502020204030204" pitchFamily="34" charset="0"/>
                </a:rPr>
                <a:t>Fuel Type</a:t>
              </a:r>
              <a:endParaRPr lang="zh-CN" altLang="en-US" sz="1600" b="1" dirty="0">
                <a:solidFill>
                  <a:srgbClr val="6DEEBA"/>
                </a:solidFill>
                <a:latin typeface="Calibri" panose="020F0502020204030204" pitchFamily="34" charset="0"/>
              </a:endParaRPr>
            </a:p>
          </p:txBody>
        </p:sp>
        <p:sp>
          <p:nvSpPr>
            <p:cNvPr id="53" name="文本框 52"/>
            <p:cNvSpPr txBox="1"/>
            <p:nvPr/>
          </p:nvSpPr>
          <p:spPr>
            <a:xfrm>
              <a:off x="1741089" y="2687729"/>
              <a:ext cx="2008710" cy="42305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100" dirty="0">
                  <a:solidFill>
                    <a:schemeClr val="bg1"/>
                  </a:solidFill>
                  <a:latin typeface="Calibri" panose="020F0502020204030204" pitchFamily="34" charset="0"/>
                  <a:ea typeface="+mj-ea"/>
                </a:rPr>
                <a:t>Whether te Fuel type of the Car is Petrol , CNG or Diesel</a:t>
              </a:r>
              <a:endParaRPr lang="en-US" altLang="zh-CN" sz="1100" dirty="0">
                <a:solidFill>
                  <a:schemeClr val="bg1"/>
                </a:solidFill>
                <a:latin typeface="Calibri" panose="020F0502020204030204" pitchFamily="34" charset="0"/>
                <a:ea typeface="+mj-ea"/>
              </a:endParaRPr>
            </a:p>
          </p:txBody>
        </p:sp>
      </p:grpSp>
      <p:grpSp>
        <p:nvGrpSpPr>
          <p:cNvPr id="54" name="组合 53"/>
          <p:cNvGrpSpPr/>
          <p:nvPr/>
        </p:nvGrpSpPr>
        <p:grpSpPr>
          <a:xfrm>
            <a:off x="9085436" y="4220297"/>
            <a:ext cx="2398875" cy="762152"/>
            <a:chOff x="1672659" y="2432856"/>
            <a:chExt cx="2133781" cy="677929"/>
          </a:xfrm>
        </p:grpSpPr>
        <p:sp>
          <p:nvSpPr>
            <p:cNvPr id="55" name="文本框 54"/>
            <p:cNvSpPr txBox="1"/>
            <p:nvPr/>
          </p:nvSpPr>
          <p:spPr>
            <a:xfrm>
              <a:off x="1672659" y="2432856"/>
              <a:ext cx="2133781" cy="299924"/>
            </a:xfrm>
            <a:prstGeom prst="rect">
              <a:avLst/>
            </a:prstGeom>
            <a:noFill/>
          </p:spPr>
          <p:txBody>
            <a:bodyPr wrap="square" rtlCol="0">
              <a:spAutoFit/>
              <a:scene3d>
                <a:camera prst="orthographicFront"/>
                <a:lightRig rig="threePt" dir="t"/>
              </a:scene3d>
              <a:sp3d contourW="12700"/>
            </a:bodyPr>
            <a:lstStyle/>
            <a:p>
              <a:pPr algn="ctr"/>
              <a:r>
                <a:rPr lang="en-US" altLang="zh-CN" sz="1600" b="1" dirty="0">
                  <a:solidFill>
                    <a:srgbClr val="6DEEBA"/>
                  </a:solidFill>
                  <a:latin typeface="Calibri" panose="020F0502020204030204" pitchFamily="34" charset="0"/>
                </a:rPr>
                <a:t>Transmission</a:t>
              </a:r>
              <a:endParaRPr lang="zh-CN" altLang="en-US" sz="1600" b="1" dirty="0">
                <a:solidFill>
                  <a:srgbClr val="6DEEBA"/>
                </a:solidFill>
                <a:latin typeface="Calibri" panose="020F0502020204030204" pitchFamily="34" charset="0"/>
              </a:endParaRPr>
            </a:p>
          </p:txBody>
        </p:sp>
        <p:sp>
          <p:nvSpPr>
            <p:cNvPr id="56" name="文本框 55"/>
            <p:cNvSpPr txBox="1"/>
            <p:nvPr/>
          </p:nvSpPr>
          <p:spPr>
            <a:xfrm>
              <a:off x="1741089" y="2687729"/>
              <a:ext cx="2008710" cy="42305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100" dirty="0">
                  <a:solidFill>
                    <a:schemeClr val="bg1"/>
                  </a:solidFill>
                  <a:latin typeface="Calibri" panose="020F0502020204030204" pitchFamily="34" charset="0"/>
                  <a:ea typeface="+mj-ea"/>
                </a:rPr>
                <a:t>It also takes into account whether the car is Automatic or Manual</a:t>
              </a:r>
              <a:endParaRPr lang="en-US" altLang="zh-CN" sz="1100" dirty="0">
                <a:solidFill>
                  <a:schemeClr val="bg1"/>
                </a:solidFill>
                <a:latin typeface="Calibri" panose="020F0502020204030204" pitchFamily="34" charset="0"/>
                <a:ea typeface="+mj-ea"/>
              </a:endParaRPr>
            </a:p>
          </p:txBody>
        </p:sp>
      </p:grpSp>
      <p:grpSp>
        <p:nvGrpSpPr>
          <p:cNvPr id="57" name="组合 56"/>
          <p:cNvGrpSpPr/>
          <p:nvPr/>
        </p:nvGrpSpPr>
        <p:grpSpPr>
          <a:xfrm>
            <a:off x="5228860" y="5559476"/>
            <a:ext cx="2398875" cy="762152"/>
            <a:chOff x="1672659" y="2432856"/>
            <a:chExt cx="2133781" cy="677929"/>
          </a:xfrm>
        </p:grpSpPr>
        <p:sp>
          <p:nvSpPr>
            <p:cNvPr id="58" name="文本框 57"/>
            <p:cNvSpPr txBox="1"/>
            <p:nvPr/>
          </p:nvSpPr>
          <p:spPr>
            <a:xfrm>
              <a:off x="1672659" y="2432856"/>
              <a:ext cx="2133781" cy="299924"/>
            </a:xfrm>
            <a:prstGeom prst="rect">
              <a:avLst/>
            </a:prstGeom>
            <a:noFill/>
          </p:spPr>
          <p:txBody>
            <a:bodyPr wrap="square" rtlCol="0">
              <a:spAutoFit/>
              <a:scene3d>
                <a:camera prst="orthographicFront"/>
                <a:lightRig rig="threePt" dir="t"/>
              </a:scene3d>
              <a:sp3d contourW="12700"/>
            </a:bodyPr>
            <a:lstStyle/>
            <a:p>
              <a:pPr algn="ctr"/>
              <a:r>
                <a:rPr lang="en-US" altLang="zh-CN" sz="1600" b="1" dirty="0">
                  <a:solidFill>
                    <a:srgbClr val="6DEEBA"/>
                  </a:solidFill>
                  <a:latin typeface="Calibri" panose="020F0502020204030204" pitchFamily="34" charset="0"/>
                </a:rPr>
                <a:t>Kms Driven </a:t>
              </a:r>
              <a:endParaRPr lang="zh-CN" altLang="en-US" sz="1600" b="1" dirty="0">
                <a:solidFill>
                  <a:srgbClr val="6DEEBA"/>
                </a:solidFill>
                <a:latin typeface="Calibri" panose="020F0502020204030204" pitchFamily="34" charset="0"/>
              </a:endParaRPr>
            </a:p>
          </p:txBody>
        </p:sp>
        <p:sp>
          <p:nvSpPr>
            <p:cNvPr id="59" name="文本框 58"/>
            <p:cNvSpPr txBox="1"/>
            <p:nvPr/>
          </p:nvSpPr>
          <p:spPr>
            <a:xfrm>
              <a:off x="1741089" y="2687729"/>
              <a:ext cx="2008710" cy="42305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100" dirty="0">
                  <a:solidFill>
                    <a:schemeClr val="bg1"/>
                  </a:solidFill>
                  <a:latin typeface="Calibri" panose="020F0502020204030204" pitchFamily="34" charset="0"/>
                  <a:ea typeface="+mj-ea"/>
                </a:rPr>
                <a:t>The number of kms that the car has driven is uesed .</a:t>
              </a:r>
              <a:endParaRPr lang="en-US" altLang="zh-CN" sz="1100" dirty="0">
                <a:solidFill>
                  <a:schemeClr val="bg1"/>
                </a:solidFill>
                <a:latin typeface="Calibri" panose="020F0502020204030204" pitchFamily="34" charset="0"/>
                <a:ea typeface="+mj-ea"/>
              </a:endParaRPr>
            </a:p>
          </p:txBody>
        </p:sp>
      </p:grpSp>
      <p:grpSp>
        <p:nvGrpSpPr>
          <p:cNvPr id="60" name="组合 59"/>
          <p:cNvGrpSpPr/>
          <p:nvPr/>
        </p:nvGrpSpPr>
        <p:grpSpPr>
          <a:xfrm>
            <a:off x="303217" y="5367075"/>
            <a:ext cx="2398875" cy="762152"/>
            <a:chOff x="1672659" y="2432856"/>
            <a:chExt cx="2133781" cy="677929"/>
          </a:xfrm>
        </p:grpSpPr>
        <p:sp>
          <p:nvSpPr>
            <p:cNvPr id="61" name="文本框 60"/>
            <p:cNvSpPr txBox="1"/>
            <p:nvPr/>
          </p:nvSpPr>
          <p:spPr>
            <a:xfrm>
              <a:off x="1672659" y="2432856"/>
              <a:ext cx="2133781" cy="299924"/>
            </a:xfrm>
            <a:prstGeom prst="rect">
              <a:avLst/>
            </a:prstGeom>
            <a:noFill/>
          </p:spPr>
          <p:txBody>
            <a:bodyPr wrap="square" rtlCol="0">
              <a:spAutoFit/>
              <a:scene3d>
                <a:camera prst="orthographicFront"/>
                <a:lightRig rig="threePt" dir="t"/>
              </a:scene3d>
              <a:sp3d contourW="12700"/>
            </a:bodyPr>
            <a:lstStyle/>
            <a:p>
              <a:pPr algn="ctr"/>
              <a:r>
                <a:rPr lang="en-US" altLang="zh-CN" sz="1600" b="1" dirty="0">
                  <a:solidFill>
                    <a:srgbClr val="6DEEBA"/>
                  </a:solidFill>
                  <a:latin typeface="Calibri" panose="020F0502020204030204" pitchFamily="34" charset="0"/>
                </a:rPr>
                <a:t>Years</a:t>
              </a:r>
              <a:endParaRPr lang="en-US" altLang="zh-CN" sz="1600" b="1" dirty="0">
                <a:solidFill>
                  <a:srgbClr val="6DEEBA"/>
                </a:solidFill>
                <a:latin typeface="Calibri" panose="020F0502020204030204" pitchFamily="34" charset="0"/>
              </a:endParaRPr>
            </a:p>
          </p:txBody>
        </p:sp>
        <p:sp>
          <p:nvSpPr>
            <p:cNvPr id="62" name="文本框 61"/>
            <p:cNvSpPr txBox="1"/>
            <p:nvPr/>
          </p:nvSpPr>
          <p:spPr>
            <a:xfrm>
              <a:off x="1741089" y="2687729"/>
              <a:ext cx="2008710" cy="42305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100" dirty="0">
                  <a:solidFill>
                    <a:schemeClr val="bg1"/>
                  </a:solidFill>
                  <a:latin typeface="Calibri" panose="020F0502020204030204" pitchFamily="34" charset="0"/>
                  <a:ea typeface="+mj-ea"/>
                </a:rPr>
                <a:t>The number of years for which the Car has been used</a:t>
              </a:r>
              <a:endParaRPr lang="en-US" altLang="zh-CN" sz="1100" dirty="0">
                <a:solidFill>
                  <a:schemeClr val="bg1"/>
                </a:solidFill>
                <a:latin typeface="Calibri" panose="020F0502020204030204" pitchFamily="34" charset="0"/>
                <a:ea typeface="+mj-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0" presetClass="entr" presetSubtype="0" decel="100000"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p:cTn id="11" dur="1000" fill="hold"/>
                                        <p:tgtEl>
                                          <p:spTgt spid="47"/>
                                        </p:tgtEl>
                                        <p:attrNameLst>
                                          <p:attrName>ppt_w</p:attrName>
                                        </p:attrNameLst>
                                      </p:cBhvr>
                                      <p:tavLst>
                                        <p:tav tm="0">
                                          <p:val>
                                            <p:strVal val="#ppt_w+.3"/>
                                          </p:val>
                                        </p:tav>
                                        <p:tav tm="100000">
                                          <p:val>
                                            <p:strVal val="#ppt_w"/>
                                          </p:val>
                                        </p:tav>
                                      </p:tavLst>
                                    </p:anim>
                                    <p:anim calcmode="lin" valueType="num">
                                      <p:cBhvr>
                                        <p:cTn id="12" dur="1000" fill="hold"/>
                                        <p:tgtEl>
                                          <p:spTgt spid="47"/>
                                        </p:tgtEl>
                                        <p:attrNameLst>
                                          <p:attrName>ppt_h</p:attrName>
                                        </p:attrNameLst>
                                      </p:cBhvr>
                                      <p:tavLst>
                                        <p:tav tm="0">
                                          <p:val>
                                            <p:strVal val="#ppt_h"/>
                                          </p:val>
                                        </p:tav>
                                        <p:tav tm="100000">
                                          <p:val>
                                            <p:strVal val="#ppt_h"/>
                                          </p:val>
                                        </p:tav>
                                      </p:tavLst>
                                    </p:anim>
                                    <p:animEffect transition="in" filter="fade">
                                      <p:cBhvr>
                                        <p:cTn id="13" dur="1000"/>
                                        <p:tgtEl>
                                          <p:spTgt spid="47"/>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fade">
                                      <p:cBhvr>
                                        <p:cTn id="25" dur="500"/>
                                        <p:tgtEl>
                                          <p:spTgt spid="54"/>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fade">
                                      <p:cBhvr>
                                        <p:cTn id="29" dur="500"/>
                                        <p:tgtEl>
                                          <p:spTgt spid="57"/>
                                        </p:tgtEl>
                                      </p:cBhvr>
                                    </p:animEffect>
                                  </p:childTnLst>
                                </p:cTn>
                              </p:par>
                            </p:childTnLst>
                          </p:cTn>
                        </p:par>
                        <p:par>
                          <p:cTn id="30" fill="hold">
                            <p:stCondLst>
                              <p:cond delay="3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8232A"/>
        </a:solidFill>
        <a:effectLst/>
      </p:bgPr>
    </p:bg>
    <p:spTree>
      <p:nvGrpSpPr>
        <p:cNvPr id="1" name=""/>
        <p:cNvGrpSpPr/>
        <p:nvPr/>
      </p:nvGrpSpPr>
      <p:grpSpPr>
        <a:xfrm>
          <a:off x="0" y="0"/>
          <a:ext cx="0" cy="0"/>
          <a:chOff x="0" y="0"/>
          <a:chExt cx="0" cy="0"/>
        </a:xfrm>
      </p:grpSpPr>
      <p:sp>
        <p:nvSpPr>
          <p:cNvPr id="9" name="矩形 8"/>
          <p:cNvSpPr/>
          <p:nvPr/>
        </p:nvSpPr>
        <p:spPr>
          <a:xfrm>
            <a:off x="1098803" y="-1459832"/>
            <a:ext cx="1098965" cy="1260529"/>
          </a:xfrm>
          <a:prstGeom prst="rect">
            <a:avLst/>
          </a:prstGeom>
          <a:solidFill>
            <a:srgbClr val="6DEE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Line 27" descr="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
          <p:cNvSpPr>
            <a:spLocks noChangeShapeType="1"/>
          </p:cNvSpPr>
          <p:nvPr/>
        </p:nvSpPr>
        <p:spPr bwMode="black">
          <a:xfrm>
            <a:off x="2197768" y="1426464"/>
            <a:ext cx="4320000" cy="0"/>
          </a:xfrm>
          <a:prstGeom prst="line">
            <a:avLst/>
          </a:prstGeom>
          <a:noFill/>
          <a:ln w="9525">
            <a:solidFill>
              <a:srgbClr val="6DEEBA"/>
            </a:solidFill>
            <a:prstDash val="solid"/>
            <a:round/>
          </a:ln>
          <a:effectLst>
            <a:outerShdw dist="35921" dir="2700000" algn="ctr" rotWithShape="0">
              <a:srgbClr val="292929"/>
            </a:outerShdw>
          </a:effectLst>
          <a:extLst>
            <a:ext uri="{909E8E84-426E-40DD-AFC4-6F175D3DCCD1}">
              <a14:hiddenFill xmlns:a14="http://schemas.microsoft.com/office/drawing/2010/main">
                <a:noFill/>
              </a14:hiddenFill>
            </a:ext>
          </a:extLst>
        </p:spPr>
        <p:txBody>
          <a:bodyPr wrap="none" anchor="ctr"/>
          <a:lstStyle/>
          <a:p>
            <a:pPr>
              <a:defRPr/>
            </a:pPr>
            <a:endParaRPr lang="zh-CN" altLang="en-US" kern="0">
              <a:solidFill>
                <a:sysClr val="windowText" lastClr="000000"/>
              </a:solidFill>
            </a:endParaRPr>
          </a:p>
        </p:txBody>
      </p:sp>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51891" t="38498" r="33751" b="38404"/>
          <a:stretch>
            <a:fillRect/>
          </a:stretch>
        </p:blipFill>
        <p:spPr>
          <a:xfrm>
            <a:off x="506774" y="387925"/>
            <a:ext cx="1340315" cy="1298101"/>
          </a:xfrm>
          <a:prstGeom prst="rect">
            <a:avLst/>
          </a:prstGeom>
        </p:spPr>
      </p:pic>
      <p:sp>
        <p:nvSpPr>
          <p:cNvPr id="35" name="文本框 34"/>
          <p:cNvSpPr txBox="1"/>
          <p:nvPr/>
        </p:nvSpPr>
        <p:spPr>
          <a:xfrm>
            <a:off x="2045179" y="558833"/>
            <a:ext cx="4408805" cy="706755"/>
          </a:xfrm>
          <a:prstGeom prst="rect">
            <a:avLst/>
          </a:prstGeom>
          <a:noFill/>
        </p:spPr>
        <p:txBody>
          <a:bodyPr wrap="none" rtlCol="0">
            <a:spAutoFit/>
          </a:bodyPr>
          <a:lstStyle/>
          <a:p>
            <a:r>
              <a:rPr lang="en-US" altLang="zh-CN" sz="4000" b="1" dirty="0">
                <a:solidFill>
                  <a:srgbClr val="6DEEBA"/>
                </a:solidFill>
                <a:latin typeface="Calibri" panose="020F0502020204030204" pitchFamily="34" charset="0"/>
                <a:ea typeface="张海山锐线体2.0" panose="02000000000000000000" pitchFamily="2" charset="-122"/>
              </a:rPr>
              <a:t>Scope of the Project</a:t>
            </a:r>
            <a:endParaRPr lang="zh-CN" altLang="en-US" sz="4000" b="1" dirty="0">
              <a:solidFill>
                <a:srgbClr val="6DEEBA"/>
              </a:solidFill>
              <a:latin typeface="Calibri" panose="020F0502020204030204" pitchFamily="34" charset="0"/>
              <a:ea typeface="张海山锐线体2.0" panose="02000000000000000000" pitchFamily="2" charset="-122"/>
            </a:endParaRPr>
          </a:p>
        </p:txBody>
      </p:sp>
      <p:sp>
        <p:nvSpPr>
          <p:cNvPr id="5" name="Text Box 4"/>
          <p:cNvSpPr txBox="1"/>
          <p:nvPr/>
        </p:nvSpPr>
        <p:spPr>
          <a:xfrm>
            <a:off x="1551305" y="1866900"/>
            <a:ext cx="8712835" cy="4154170"/>
          </a:xfrm>
          <a:prstGeom prst="rect">
            <a:avLst/>
          </a:prstGeom>
          <a:noFill/>
        </p:spPr>
        <p:txBody>
          <a:bodyPr wrap="square" rtlCol="0">
            <a:spAutoFit/>
          </a:bodyPr>
          <a:p>
            <a:pPr marL="342900" indent="-342900">
              <a:buFont typeface="Arial" panose="020B0604020202020204" pitchFamily="34" charset="0"/>
              <a:buChar char="•"/>
            </a:pPr>
            <a:r>
              <a:rPr lang="en-US" sz="2400">
                <a:solidFill>
                  <a:schemeClr val="bg1"/>
                </a:solidFill>
                <a:latin typeface="Calibri" panose="020F0502020204030204" pitchFamily="34" charset="0"/>
                <a:cs typeface="Calibri" panose="020F0502020204030204" pitchFamily="34" charset="0"/>
              </a:rPr>
              <a:t>For 2nd Hand Car Dealers : This model is best suited for Car Dealers who want to know the price of a Car before purchasing or selling it beforehand and then estimating the profit they might earn.</a:t>
            </a:r>
            <a:endParaRPr lang="en-US" sz="2400">
              <a:solidFill>
                <a:schemeClr val="bg1"/>
              </a:solidFill>
              <a:latin typeface="Calibri" panose="020F0502020204030204" pitchFamily="34" charset="0"/>
              <a:cs typeface="Calibri" panose="020F0502020204030204" pitchFamily="34" charset="0"/>
            </a:endParaRPr>
          </a:p>
          <a:p>
            <a:pPr indent="0">
              <a:buFont typeface="Arial" panose="020B0604020202020204" pitchFamily="34" charset="0"/>
              <a:buNone/>
            </a:pPr>
            <a:endParaRPr lang="en-US" sz="2400">
              <a:solidFill>
                <a:schemeClr val="bg1"/>
              </a:solidFill>
              <a:latin typeface="Calibri" panose="020F0502020204030204" pitchFamily="34" charset="0"/>
              <a:cs typeface="Calibri" panose="020F0502020204030204" pitchFamily="34" charset="0"/>
            </a:endParaRPr>
          </a:p>
          <a:p>
            <a:pPr indent="0">
              <a:buFont typeface="Arial" panose="020B0604020202020204" pitchFamily="34" charset="0"/>
              <a:buNone/>
            </a:pPr>
            <a:endParaRPr lang="en-US" sz="240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a:solidFill>
                  <a:schemeClr val="bg1"/>
                </a:solidFill>
                <a:latin typeface="Calibri" panose="020F0502020204030204" pitchFamily="34" charset="0"/>
                <a:cs typeface="Calibri" panose="020F0502020204030204" pitchFamily="34" charset="0"/>
              </a:rPr>
              <a:t>In a website submodule for a Car Company :A car company website can add this model to let the customers get information about the price of the car before purchasing according to the market. </a:t>
            </a:r>
            <a:endParaRPr lang="en-US" sz="240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a:solidFill>
                <a:schemeClr val="bg1"/>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0" presetClass="entr" presetSubtype="0" decel="10000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p:cTn id="11" dur="1000" fill="hold"/>
                                        <p:tgtEl>
                                          <p:spTgt spid="35"/>
                                        </p:tgtEl>
                                        <p:attrNameLst>
                                          <p:attrName>ppt_w</p:attrName>
                                        </p:attrNameLst>
                                      </p:cBhvr>
                                      <p:tavLst>
                                        <p:tav tm="0">
                                          <p:val>
                                            <p:strVal val="#ppt_w+.3"/>
                                          </p:val>
                                        </p:tav>
                                        <p:tav tm="100000">
                                          <p:val>
                                            <p:strVal val="#ppt_w"/>
                                          </p:val>
                                        </p:tav>
                                      </p:tavLst>
                                    </p:anim>
                                    <p:anim calcmode="lin" valueType="num">
                                      <p:cBhvr>
                                        <p:cTn id="12" dur="1000" fill="hold"/>
                                        <p:tgtEl>
                                          <p:spTgt spid="35"/>
                                        </p:tgtEl>
                                        <p:attrNameLst>
                                          <p:attrName>ppt_h</p:attrName>
                                        </p:attrNameLst>
                                      </p:cBhvr>
                                      <p:tavLst>
                                        <p:tav tm="0">
                                          <p:val>
                                            <p:strVal val="#ppt_h"/>
                                          </p:val>
                                        </p:tav>
                                        <p:tav tm="100000">
                                          <p:val>
                                            <p:strVal val="#ppt_h"/>
                                          </p:val>
                                        </p:tav>
                                      </p:tavLst>
                                    </p:anim>
                                    <p:animEffect transition="in" filter="fade">
                                      <p:cBhvr>
                                        <p:cTn id="13"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8232A"/>
        </a:solidFill>
        <a:effectLst/>
      </p:bgPr>
    </p:bg>
    <p:spTree>
      <p:nvGrpSpPr>
        <p:cNvPr id="1" name=""/>
        <p:cNvGrpSpPr/>
        <p:nvPr/>
      </p:nvGrpSpPr>
      <p:grpSpPr>
        <a:xfrm>
          <a:off x="0" y="0"/>
          <a:ext cx="0" cy="0"/>
          <a:chOff x="0" y="0"/>
          <a:chExt cx="0" cy="0"/>
        </a:xfrm>
      </p:grpSpPr>
      <p:sp>
        <p:nvSpPr>
          <p:cNvPr id="9" name="矩形 8"/>
          <p:cNvSpPr/>
          <p:nvPr/>
        </p:nvSpPr>
        <p:spPr>
          <a:xfrm>
            <a:off x="1098803" y="-1459832"/>
            <a:ext cx="1098965" cy="1260529"/>
          </a:xfrm>
          <a:prstGeom prst="rect">
            <a:avLst/>
          </a:prstGeom>
          <a:solidFill>
            <a:srgbClr val="6DEE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Line 27" descr="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
          <p:cNvSpPr>
            <a:spLocks noChangeShapeType="1"/>
          </p:cNvSpPr>
          <p:nvPr/>
        </p:nvSpPr>
        <p:spPr bwMode="black">
          <a:xfrm flipV="1">
            <a:off x="2197735" y="1367790"/>
            <a:ext cx="5222240" cy="39370"/>
          </a:xfrm>
          <a:prstGeom prst="line">
            <a:avLst/>
          </a:prstGeom>
          <a:noFill/>
          <a:ln w="9525">
            <a:solidFill>
              <a:srgbClr val="6DEEBA"/>
            </a:solidFill>
            <a:prstDash val="solid"/>
            <a:round/>
          </a:ln>
          <a:effectLst>
            <a:outerShdw dist="35921" dir="2700000" algn="ctr" rotWithShape="0">
              <a:srgbClr val="292929"/>
            </a:outerShdw>
          </a:effectLst>
          <a:extLst>
            <a:ext uri="{909E8E84-426E-40DD-AFC4-6F175D3DCCD1}">
              <a14:hiddenFill xmlns:a14="http://schemas.microsoft.com/office/drawing/2010/main">
                <a:noFill/>
              </a14:hiddenFill>
            </a:ext>
          </a:extLst>
        </p:spPr>
        <p:txBody>
          <a:bodyPr wrap="none" anchor="ctr"/>
          <a:lstStyle/>
          <a:p>
            <a:pPr>
              <a:defRPr/>
            </a:pPr>
            <a:endParaRPr lang="zh-CN" altLang="en-US" kern="0">
              <a:solidFill>
                <a:sysClr val="windowText" lastClr="000000"/>
              </a:solidFill>
            </a:endParaRPr>
          </a:p>
        </p:txBody>
      </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70883" t="12207" r="15212" b="74836"/>
          <a:stretch>
            <a:fillRect/>
          </a:stretch>
        </p:blipFill>
        <p:spPr>
          <a:xfrm>
            <a:off x="234059" y="518167"/>
            <a:ext cx="1835693" cy="1029779"/>
          </a:xfrm>
          <a:prstGeom prst="rect">
            <a:avLst/>
          </a:prstGeom>
        </p:spPr>
      </p:pic>
      <p:sp>
        <p:nvSpPr>
          <p:cNvPr id="10" name="PA_椭圆 5"/>
          <p:cNvSpPr/>
          <p:nvPr>
            <p:custDataLst>
              <p:tags r:id="rId2"/>
            </p:custDataLst>
          </p:nvPr>
        </p:nvSpPr>
        <p:spPr>
          <a:xfrm>
            <a:off x="5190988" y="3214542"/>
            <a:ext cx="1819196" cy="1819195"/>
          </a:xfrm>
          <a:prstGeom prst="ellipse">
            <a:avLst/>
          </a:prstGeom>
          <a:solidFill>
            <a:srgbClr val="6DEE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PA_任意多边形 44"/>
          <p:cNvSpPr/>
          <p:nvPr>
            <p:custDataLst>
              <p:tags r:id="rId3"/>
            </p:custDataLst>
          </p:nvPr>
        </p:nvSpPr>
        <p:spPr>
          <a:xfrm>
            <a:off x="1498105" y="2324462"/>
            <a:ext cx="4455643" cy="1664656"/>
          </a:xfrm>
          <a:custGeom>
            <a:avLst/>
            <a:gdLst>
              <a:gd name="connsiteX0" fmla="*/ 206207 w 5225694"/>
              <a:gd name="connsiteY0" fmla="*/ 0 h 1952352"/>
              <a:gd name="connsiteX1" fmla="*/ 5019487 w 5225694"/>
              <a:gd name="connsiteY1" fmla="*/ 0 h 1952352"/>
              <a:gd name="connsiteX2" fmla="*/ 5225694 w 5225694"/>
              <a:gd name="connsiteY2" fmla="*/ 206207 h 1952352"/>
              <a:gd name="connsiteX3" fmla="*/ 5225694 w 5225694"/>
              <a:gd name="connsiteY3" fmla="*/ 825272 h 1952352"/>
              <a:gd name="connsiteX4" fmla="*/ 5136284 w 5225694"/>
              <a:gd name="connsiteY4" fmla="*/ 838917 h 1952352"/>
              <a:gd name="connsiteX5" fmla="*/ 4126117 w 5225694"/>
              <a:gd name="connsiteY5" fmla="*/ 1849083 h 1952352"/>
              <a:gd name="connsiteX6" fmla="*/ 4115707 w 5225694"/>
              <a:gd name="connsiteY6" fmla="*/ 1952352 h 1952352"/>
              <a:gd name="connsiteX7" fmla="*/ 206207 w 5225694"/>
              <a:gd name="connsiteY7" fmla="*/ 1952352 h 1952352"/>
              <a:gd name="connsiteX8" fmla="*/ 0 w 5225694"/>
              <a:gd name="connsiteY8" fmla="*/ 1746145 h 1952352"/>
              <a:gd name="connsiteX9" fmla="*/ 0 w 5225694"/>
              <a:gd name="connsiteY9" fmla="*/ 206207 h 1952352"/>
              <a:gd name="connsiteX10" fmla="*/ 206207 w 5225694"/>
              <a:gd name="connsiteY10" fmla="*/ 0 h 195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25694" h="1952352">
                <a:moveTo>
                  <a:pt x="206207" y="0"/>
                </a:moveTo>
                <a:lnTo>
                  <a:pt x="5019487" y="0"/>
                </a:lnTo>
                <a:cubicBezTo>
                  <a:pt x="5133372" y="0"/>
                  <a:pt x="5225694" y="92322"/>
                  <a:pt x="5225694" y="206207"/>
                </a:cubicBezTo>
                <a:lnTo>
                  <a:pt x="5225694" y="825272"/>
                </a:lnTo>
                <a:lnTo>
                  <a:pt x="5136284" y="838917"/>
                </a:lnTo>
                <a:cubicBezTo>
                  <a:pt x="4629239" y="942674"/>
                  <a:pt x="4229874" y="1342039"/>
                  <a:pt x="4126117" y="1849083"/>
                </a:cubicBezTo>
                <a:lnTo>
                  <a:pt x="4115707" y="1952352"/>
                </a:lnTo>
                <a:lnTo>
                  <a:pt x="206207" y="1952352"/>
                </a:lnTo>
                <a:cubicBezTo>
                  <a:pt x="92322" y="1952352"/>
                  <a:pt x="0" y="1860030"/>
                  <a:pt x="0" y="1746145"/>
                </a:cubicBezTo>
                <a:lnTo>
                  <a:pt x="0" y="206207"/>
                </a:lnTo>
                <a:cubicBezTo>
                  <a:pt x="0" y="92322"/>
                  <a:pt x="92322" y="0"/>
                  <a:pt x="206207" y="0"/>
                </a:cubicBezTo>
                <a:close/>
              </a:path>
            </a:pathLst>
          </a:custGeom>
          <a:noFill/>
          <a:ln w="38100">
            <a:solidFill>
              <a:srgbClr val="6DEE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任意多边形 45"/>
          <p:cNvSpPr/>
          <p:nvPr>
            <p:custDataLst>
              <p:tags r:id="rId4"/>
            </p:custDataLst>
          </p:nvPr>
        </p:nvSpPr>
        <p:spPr>
          <a:xfrm>
            <a:off x="6247423" y="2324462"/>
            <a:ext cx="4455643" cy="1664656"/>
          </a:xfrm>
          <a:custGeom>
            <a:avLst/>
            <a:gdLst>
              <a:gd name="connsiteX0" fmla="*/ 206207 w 5225694"/>
              <a:gd name="connsiteY0" fmla="*/ 0 h 1952352"/>
              <a:gd name="connsiteX1" fmla="*/ 5019487 w 5225694"/>
              <a:gd name="connsiteY1" fmla="*/ 0 h 1952352"/>
              <a:gd name="connsiteX2" fmla="*/ 5225694 w 5225694"/>
              <a:gd name="connsiteY2" fmla="*/ 206207 h 1952352"/>
              <a:gd name="connsiteX3" fmla="*/ 5225694 w 5225694"/>
              <a:gd name="connsiteY3" fmla="*/ 1746145 h 1952352"/>
              <a:gd name="connsiteX4" fmla="*/ 5019487 w 5225694"/>
              <a:gd name="connsiteY4" fmla="*/ 1952352 h 1952352"/>
              <a:gd name="connsiteX5" fmla="*/ 1109988 w 5225694"/>
              <a:gd name="connsiteY5" fmla="*/ 1952352 h 1952352"/>
              <a:gd name="connsiteX6" fmla="*/ 1099577 w 5225694"/>
              <a:gd name="connsiteY6" fmla="*/ 1849083 h 1952352"/>
              <a:gd name="connsiteX7" fmla="*/ 89411 w 5225694"/>
              <a:gd name="connsiteY7" fmla="*/ 838917 h 1952352"/>
              <a:gd name="connsiteX8" fmla="*/ 0 w 5225694"/>
              <a:gd name="connsiteY8" fmla="*/ 825272 h 1952352"/>
              <a:gd name="connsiteX9" fmla="*/ 0 w 5225694"/>
              <a:gd name="connsiteY9" fmla="*/ 206207 h 1952352"/>
              <a:gd name="connsiteX10" fmla="*/ 206207 w 5225694"/>
              <a:gd name="connsiteY10" fmla="*/ 0 h 195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25694" h="1952352">
                <a:moveTo>
                  <a:pt x="206207" y="0"/>
                </a:moveTo>
                <a:lnTo>
                  <a:pt x="5019487" y="0"/>
                </a:lnTo>
                <a:cubicBezTo>
                  <a:pt x="5133372" y="0"/>
                  <a:pt x="5225694" y="92322"/>
                  <a:pt x="5225694" y="206207"/>
                </a:cubicBezTo>
                <a:lnTo>
                  <a:pt x="5225694" y="1746145"/>
                </a:lnTo>
                <a:cubicBezTo>
                  <a:pt x="5225694" y="1860030"/>
                  <a:pt x="5133372" y="1952352"/>
                  <a:pt x="5019487" y="1952352"/>
                </a:cubicBezTo>
                <a:lnTo>
                  <a:pt x="1109988" y="1952352"/>
                </a:lnTo>
                <a:lnTo>
                  <a:pt x="1099577" y="1849083"/>
                </a:lnTo>
                <a:cubicBezTo>
                  <a:pt x="995821" y="1342039"/>
                  <a:pt x="596456" y="942674"/>
                  <a:pt x="89411" y="838917"/>
                </a:cubicBezTo>
                <a:lnTo>
                  <a:pt x="0" y="825272"/>
                </a:lnTo>
                <a:lnTo>
                  <a:pt x="0" y="206207"/>
                </a:lnTo>
                <a:cubicBezTo>
                  <a:pt x="0" y="92322"/>
                  <a:pt x="92322" y="0"/>
                  <a:pt x="206207" y="0"/>
                </a:cubicBezTo>
                <a:close/>
              </a:path>
            </a:pathLst>
          </a:custGeom>
          <a:noFill/>
          <a:ln w="38100">
            <a:solidFill>
              <a:srgbClr val="6DEE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PA_任意多边形 47"/>
          <p:cNvSpPr/>
          <p:nvPr>
            <p:custDataLst>
              <p:tags r:id="rId5"/>
            </p:custDataLst>
          </p:nvPr>
        </p:nvSpPr>
        <p:spPr>
          <a:xfrm>
            <a:off x="1498105" y="4259162"/>
            <a:ext cx="4455643" cy="1664656"/>
          </a:xfrm>
          <a:custGeom>
            <a:avLst/>
            <a:gdLst>
              <a:gd name="connsiteX0" fmla="*/ 206207 w 5225694"/>
              <a:gd name="connsiteY0" fmla="*/ 0 h 1952352"/>
              <a:gd name="connsiteX1" fmla="*/ 4115707 w 5225694"/>
              <a:gd name="connsiteY1" fmla="*/ 0 h 1952352"/>
              <a:gd name="connsiteX2" fmla="*/ 4126117 w 5225694"/>
              <a:gd name="connsiteY2" fmla="*/ 103268 h 1952352"/>
              <a:gd name="connsiteX3" fmla="*/ 5136284 w 5225694"/>
              <a:gd name="connsiteY3" fmla="*/ 1113434 h 1952352"/>
              <a:gd name="connsiteX4" fmla="*/ 5225694 w 5225694"/>
              <a:gd name="connsiteY4" fmla="*/ 1127080 h 1952352"/>
              <a:gd name="connsiteX5" fmla="*/ 5225694 w 5225694"/>
              <a:gd name="connsiteY5" fmla="*/ 1746145 h 1952352"/>
              <a:gd name="connsiteX6" fmla="*/ 5019487 w 5225694"/>
              <a:gd name="connsiteY6" fmla="*/ 1952352 h 1952352"/>
              <a:gd name="connsiteX7" fmla="*/ 206207 w 5225694"/>
              <a:gd name="connsiteY7" fmla="*/ 1952352 h 1952352"/>
              <a:gd name="connsiteX8" fmla="*/ 0 w 5225694"/>
              <a:gd name="connsiteY8" fmla="*/ 1746145 h 1952352"/>
              <a:gd name="connsiteX9" fmla="*/ 0 w 5225694"/>
              <a:gd name="connsiteY9" fmla="*/ 206207 h 1952352"/>
              <a:gd name="connsiteX10" fmla="*/ 206207 w 5225694"/>
              <a:gd name="connsiteY10" fmla="*/ 0 h 195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25694" h="1952352">
                <a:moveTo>
                  <a:pt x="206207" y="0"/>
                </a:moveTo>
                <a:lnTo>
                  <a:pt x="4115707" y="0"/>
                </a:lnTo>
                <a:lnTo>
                  <a:pt x="4126117" y="103268"/>
                </a:lnTo>
                <a:cubicBezTo>
                  <a:pt x="4229874" y="610313"/>
                  <a:pt x="4629239" y="1009678"/>
                  <a:pt x="5136284" y="1113434"/>
                </a:cubicBezTo>
                <a:lnTo>
                  <a:pt x="5225694" y="1127080"/>
                </a:lnTo>
                <a:lnTo>
                  <a:pt x="5225694" y="1746145"/>
                </a:lnTo>
                <a:cubicBezTo>
                  <a:pt x="5225694" y="1860030"/>
                  <a:pt x="5133372" y="1952352"/>
                  <a:pt x="5019487" y="1952352"/>
                </a:cubicBezTo>
                <a:lnTo>
                  <a:pt x="206207" y="1952352"/>
                </a:lnTo>
                <a:cubicBezTo>
                  <a:pt x="92322" y="1952352"/>
                  <a:pt x="0" y="1860030"/>
                  <a:pt x="0" y="1746145"/>
                </a:cubicBezTo>
                <a:lnTo>
                  <a:pt x="0" y="206207"/>
                </a:lnTo>
                <a:cubicBezTo>
                  <a:pt x="0" y="92322"/>
                  <a:pt x="92322" y="0"/>
                  <a:pt x="206207" y="0"/>
                </a:cubicBezTo>
                <a:close/>
              </a:path>
            </a:pathLst>
          </a:custGeom>
          <a:noFill/>
          <a:ln w="38100">
            <a:solidFill>
              <a:srgbClr val="6DEE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_任意多边形 46"/>
          <p:cNvSpPr/>
          <p:nvPr>
            <p:custDataLst>
              <p:tags r:id="rId6"/>
            </p:custDataLst>
          </p:nvPr>
        </p:nvSpPr>
        <p:spPr>
          <a:xfrm>
            <a:off x="6247423" y="4259162"/>
            <a:ext cx="4455643" cy="1664656"/>
          </a:xfrm>
          <a:custGeom>
            <a:avLst/>
            <a:gdLst>
              <a:gd name="connsiteX0" fmla="*/ 1109987 w 5225694"/>
              <a:gd name="connsiteY0" fmla="*/ 0 h 1952352"/>
              <a:gd name="connsiteX1" fmla="*/ 5019487 w 5225694"/>
              <a:gd name="connsiteY1" fmla="*/ 0 h 1952352"/>
              <a:gd name="connsiteX2" fmla="*/ 5225694 w 5225694"/>
              <a:gd name="connsiteY2" fmla="*/ 206207 h 1952352"/>
              <a:gd name="connsiteX3" fmla="*/ 5225694 w 5225694"/>
              <a:gd name="connsiteY3" fmla="*/ 1746145 h 1952352"/>
              <a:gd name="connsiteX4" fmla="*/ 5019487 w 5225694"/>
              <a:gd name="connsiteY4" fmla="*/ 1952352 h 1952352"/>
              <a:gd name="connsiteX5" fmla="*/ 206207 w 5225694"/>
              <a:gd name="connsiteY5" fmla="*/ 1952352 h 1952352"/>
              <a:gd name="connsiteX6" fmla="*/ 0 w 5225694"/>
              <a:gd name="connsiteY6" fmla="*/ 1746145 h 1952352"/>
              <a:gd name="connsiteX7" fmla="*/ 0 w 5225694"/>
              <a:gd name="connsiteY7" fmla="*/ 1127080 h 1952352"/>
              <a:gd name="connsiteX8" fmla="*/ 89411 w 5225694"/>
              <a:gd name="connsiteY8" fmla="*/ 1113434 h 1952352"/>
              <a:gd name="connsiteX9" fmla="*/ 1099577 w 5225694"/>
              <a:gd name="connsiteY9" fmla="*/ 103268 h 195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25694" h="1952352">
                <a:moveTo>
                  <a:pt x="1109987" y="0"/>
                </a:moveTo>
                <a:lnTo>
                  <a:pt x="5019487" y="0"/>
                </a:lnTo>
                <a:cubicBezTo>
                  <a:pt x="5133372" y="0"/>
                  <a:pt x="5225694" y="92322"/>
                  <a:pt x="5225694" y="206207"/>
                </a:cubicBezTo>
                <a:lnTo>
                  <a:pt x="5225694" y="1746145"/>
                </a:lnTo>
                <a:cubicBezTo>
                  <a:pt x="5225694" y="1860030"/>
                  <a:pt x="5133372" y="1952352"/>
                  <a:pt x="5019487" y="1952352"/>
                </a:cubicBezTo>
                <a:lnTo>
                  <a:pt x="206207" y="1952352"/>
                </a:lnTo>
                <a:cubicBezTo>
                  <a:pt x="92322" y="1952352"/>
                  <a:pt x="0" y="1860030"/>
                  <a:pt x="0" y="1746145"/>
                </a:cubicBezTo>
                <a:lnTo>
                  <a:pt x="0" y="1127080"/>
                </a:lnTo>
                <a:lnTo>
                  <a:pt x="89411" y="1113434"/>
                </a:lnTo>
                <a:cubicBezTo>
                  <a:pt x="596456" y="1009678"/>
                  <a:pt x="995821" y="610313"/>
                  <a:pt x="1099577" y="103268"/>
                </a:cubicBezTo>
                <a:close/>
              </a:path>
            </a:pathLst>
          </a:custGeom>
          <a:noFill/>
          <a:ln w="38100">
            <a:solidFill>
              <a:srgbClr val="6DEE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2045179" y="558833"/>
            <a:ext cx="5448935" cy="706755"/>
          </a:xfrm>
          <a:prstGeom prst="rect">
            <a:avLst/>
          </a:prstGeom>
          <a:noFill/>
        </p:spPr>
        <p:txBody>
          <a:bodyPr wrap="none" rtlCol="0">
            <a:spAutoFit/>
          </a:bodyPr>
          <a:lstStyle/>
          <a:p>
            <a:r>
              <a:rPr lang="en-US" altLang="zh-CN" sz="4000" b="1" dirty="0">
                <a:solidFill>
                  <a:srgbClr val="6DEEBA"/>
                </a:solidFill>
                <a:latin typeface="Calibri" panose="020F0502020204030204" pitchFamily="34" charset="0"/>
                <a:ea typeface="张海山锐线体2.0" panose="02000000000000000000" pitchFamily="2" charset="-122"/>
              </a:rPr>
              <a:t>Tools Used in this Project</a:t>
            </a:r>
            <a:endParaRPr lang="en-US" altLang="zh-CN" sz="4000" b="1" dirty="0">
              <a:solidFill>
                <a:srgbClr val="6DEEBA"/>
              </a:solidFill>
              <a:latin typeface="Calibri" panose="020F0502020204030204" pitchFamily="34" charset="0"/>
              <a:ea typeface="张海山锐线体2.0" panose="02000000000000000000" pitchFamily="2" charset="-122"/>
            </a:endParaRPr>
          </a:p>
        </p:txBody>
      </p:sp>
      <p:grpSp>
        <p:nvGrpSpPr>
          <p:cNvPr id="29" name="组合 28"/>
          <p:cNvGrpSpPr/>
          <p:nvPr/>
        </p:nvGrpSpPr>
        <p:grpSpPr>
          <a:xfrm>
            <a:off x="1965155" y="2561009"/>
            <a:ext cx="3078995" cy="789512"/>
            <a:chOff x="1390594" y="2432856"/>
            <a:chExt cx="2738743" cy="702266"/>
          </a:xfrm>
        </p:grpSpPr>
        <p:sp>
          <p:nvSpPr>
            <p:cNvPr id="30" name="文本框 29"/>
            <p:cNvSpPr txBox="1"/>
            <p:nvPr/>
          </p:nvSpPr>
          <p:spPr>
            <a:xfrm>
              <a:off x="1672659" y="2432856"/>
              <a:ext cx="2133781" cy="354712"/>
            </a:xfrm>
            <a:prstGeom prst="rect">
              <a:avLst/>
            </a:prstGeom>
            <a:noFill/>
          </p:spPr>
          <p:txBody>
            <a:bodyPr wrap="square" rtlCol="0">
              <a:spAutoFit/>
              <a:scene3d>
                <a:camera prst="orthographicFront"/>
                <a:lightRig rig="threePt" dir="t"/>
              </a:scene3d>
              <a:sp3d contourW="12700"/>
            </a:bodyPr>
            <a:lstStyle/>
            <a:p>
              <a:pPr algn="ctr"/>
              <a:r>
                <a:rPr lang="en-US" altLang="zh-CN" sz="2000" b="1" dirty="0">
                  <a:solidFill>
                    <a:srgbClr val="6DEEBA"/>
                  </a:solidFill>
                  <a:latin typeface="Calibri" panose="020F0502020204030204" pitchFamily="34" charset="0"/>
                </a:rPr>
                <a:t>Languages </a:t>
              </a:r>
              <a:endParaRPr lang="en-US" altLang="zh-CN" sz="2000" b="1" dirty="0">
                <a:solidFill>
                  <a:srgbClr val="6DEEBA"/>
                </a:solidFill>
                <a:latin typeface="Calibri" panose="020F0502020204030204" pitchFamily="34" charset="0"/>
              </a:endParaRPr>
            </a:p>
          </p:txBody>
        </p:sp>
        <p:sp>
          <p:nvSpPr>
            <p:cNvPr id="31" name="文本框 30"/>
            <p:cNvSpPr txBox="1"/>
            <p:nvPr/>
          </p:nvSpPr>
          <p:spPr>
            <a:xfrm>
              <a:off x="1390594" y="2742002"/>
              <a:ext cx="2738743" cy="39312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2000" dirty="0">
                  <a:solidFill>
                    <a:schemeClr val="bg1"/>
                  </a:solidFill>
                  <a:latin typeface="Calibri" panose="020F0502020204030204" pitchFamily="34" charset="0"/>
                  <a:ea typeface="+mj-ea"/>
                </a:rPr>
                <a:t>Python Html CSS</a:t>
              </a:r>
              <a:endParaRPr lang="en-US" altLang="zh-CN" sz="2000" dirty="0">
                <a:solidFill>
                  <a:schemeClr val="bg1"/>
                </a:solidFill>
                <a:latin typeface="Calibri" panose="020F0502020204030204" pitchFamily="34" charset="0"/>
                <a:ea typeface="+mj-ea"/>
              </a:endParaRPr>
            </a:p>
          </p:txBody>
        </p:sp>
      </p:grpSp>
      <p:grpSp>
        <p:nvGrpSpPr>
          <p:cNvPr id="32" name="组合 31"/>
          <p:cNvGrpSpPr/>
          <p:nvPr/>
        </p:nvGrpSpPr>
        <p:grpSpPr>
          <a:xfrm>
            <a:off x="1970512" y="4503177"/>
            <a:ext cx="3078995" cy="1140033"/>
            <a:chOff x="1390594" y="2432856"/>
            <a:chExt cx="2738743" cy="1014052"/>
          </a:xfrm>
        </p:grpSpPr>
        <p:sp>
          <p:nvSpPr>
            <p:cNvPr id="33" name="文本框 32"/>
            <p:cNvSpPr txBox="1"/>
            <p:nvPr/>
          </p:nvSpPr>
          <p:spPr>
            <a:xfrm>
              <a:off x="1672659" y="2432856"/>
              <a:ext cx="2133781" cy="354712"/>
            </a:xfrm>
            <a:prstGeom prst="rect">
              <a:avLst/>
            </a:prstGeom>
            <a:noFill/>
          </p:spPr>
          <p:txBody>
            <a:bodyPr wrap="square" rtlCol="0">
              <a:spAutoFit/>
              <a:scene3d>
                <a:camera prst="orthographicFront"/>
                <a:lightRig rig="threePt" dir="t"/>
              </a:scene3d>
              <a:sp3d contourW="12700"/>
            </a:bodyPr>
            <a:lstStyle/>
            <a:p>
              <a:pPr algn="ctr"/>
              <a:r>
                <a:rPr lang="en-US" altLang="zh-CN" sz="2000" b="1" dirty="0">
                  <a:solidFill>
                    <a:srgbClr val="6DEEBA"/>
                  </a:solidFill>
                  <a:latin typeface="Calibri" panose="020F0502020204030204" pitchFamily="34" charset="0"/>
                </a:rPr>
                <a:t>Dataset</a:t>
              </a:r>
              <a:endParaRPr lang="zh-CN" altLang="en-US" sz="2000" b="1" dirty="0">
                <a:solidFill>
                  <a:srgbClr val="6DEEBA"/>
                </a:solidFill>
                <a:latin typeface="Calibri" panose="020F0502020204030204" pitchFamily="34" charset="0"/>
              </a:endParaRPr>
            </a:p>
          </p:txBody>
        </p:sp>
        <p:sp>
          <p:nvSpPr>
            <p:cNvPr id="34" name="文本框 33"/>
            <p:cNvSpPr txBox="1"/>
            <p:nvPr/>
          </p:nvSpPr>
          <p:spPr>
            <a:xfrm>
              <a:off x="1390594" y="2742002"/>
              <a:ext cx="2738743" cy="70490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2000" dirty="0">
                  <a:solidFill>
                    <a:schemeClr val="bg1"/>
                  </a:solidFill>
                  <a:latin typeface="Calibri" panose="020F0502020204030204" pitchFamily="34" charset="0"/>
                  <a:ea typeface="+mj-ea"/>
                </a:rPr>
                <a:t>Kaggle Dataset </a:t>
              </a:r>
              <a:endParaRPr lang="en-US" altLang="zh-CN" sz="2000" dirty="0">
                <a:solidFill>
                  <a:schemeClr val="bg1"/>
                </a:solidFill>
                <a:latin typeface="Calibri" panose="020F0502020204030204" pitchFamily="34" charset="0"/>
                <a:ea typeface="+mj-ea"/>
              </a:endParaRPr>
            </a:p>
            <a:p>
              <a:pPr algn="ctr">
                <a:lnSpc>
                  <a:spcPct val="114000"/>
                </a:lnSpc>
              </a:pPr>
              <a:r>
                <a:rPr lang="en-US" altLang="zh-CN" sz="2000" u="sng" dirty="0">
                  <a:solidFill>
                    <a:schemeClr val="bg1"/>
                  </a:solidFill>
                  <a:latin typeface="Calibri" panose="020F0502020204030204" pitchFamily="34" charset="0"/>
                  <a:ea typeface="+mj-ea"/>
                </a:rPr>
                <a:t>car data.csv</a:t>
              </a:r>
              <a:endParaRPr lang="en-US" altLang="zh-CN" sz="2000" u="sng" dirty="0">
                <a:solidFill>
                  <a:schemeClr val="bg1"/>
                </a:solidFill>
                <a:latin typeface="Calibri" panose="020F0502020204030204" pitchFamily="34" charset="0"/>
                <a:ea typeface="+mj-ea"/>
              </a:endParaRPr>
            </a:p>
          </p:txBody>
        </p:sp>
      </p:grpSp>
      <p:grpSp>
        <p:nvGrpSpPr>
          <p:cNvPr id="35" name="组合 34"/>
          <p:cNvGrpSpPr/>
          <p:nvPr/>
        </p:nvGrpSpPr>
        <p:grpSpPr>
          <a:xfrm>
            <a:off x="7197535" y="2561009"/>
            <a:ext cx="3078995" cy="992713"/>
            <a:chOff x="1390594" y="2432856"/>
            <a:chExt cx="2738743" cy="883012"/>
          </a:xfrm>
        </p:grpSpPr>
        <p:sp>
          <p:nvSpPr>
            <p:cNvPr id="36" name="文本框 35"/>
            <p:cNvSpPr txBox="1"/>
            <p:nvPr/>
          </p:nvSpPr>
          <p:spPr>
            <a:xfrm>
              <a:off x="1672659" y="2432856"/>
              <a:ext cx="2133781" cy="354712"/>
            </a:xfrm>
            <a:prstGeom prst="rect">
              <a:avLst/>
            </a:prstGeom>
            <a:noFill/>
          </p:spPr>
          <p:txBody>
            <a:bodyPr wrap="square" rtlCol="0">
              <a:spAutoFit/>
              <a:scene3d>
                <a:camera prst="orthographicFront"/>
                <a:lightRig rig="threePt" dir="t"/>
              </a:scene3d>
              <a:sp3d contourW="12700"/>
            </a:bodyPr>
            <a:lstStyle/>
            <a:p>
              <a:pPr algn="ctr"/>
              <a:r>
                <a:rPr lang="en-US" altLang="zh-CN" sz="2000" b="1" dirty="0">
                  <a:solidFill>
                    <a:srgbClr val="6DEEBA"/>
                  </a:solidFill>
                  <a:latin typeface="Calibri" panose="020F0502020204030204" pitchFamily="34" charset="0"/>
                </a:rPr>
                <a:t>Libraries</a:t>
              </a:r>
              <a:endParaRPr lang="zh-CN" altLang="en-US" sz="2000" b="1" dirty="0">
                <a:solidFill>
                  <a:srgbClr val="6DEEBA"/>
                </a:solidFill>
                <a:latin typeface="Calibri" panose="020F0502020204030204" pitchFamily="34" charset="0"/>
              </a:endParaRPr>
            </a:p>
          </p:txBody>
        </p:sp>
        <p:sp>
          <p:nvSpPr>
            <p:cNvPr id="37" name="文本框 36"/>
            <p:cNvSpPr txBox="1"/>
            <p:nvPr/>
          </p:nvSpPr>
          <p:spPr>
            <a:xfrm>
              <a:off x="1390594" y="2742002"/>
              <a:ext cx="2738743" cy="573866"/>
            </a:xfrm>
            <a:prstGeom prst="rect">
              <a:avLst/>
            </a:prstGeom>
            <a:noFill/>
          </p:spPr>
          <p:txBody>
            <a:bodyPr wrap="square" rtlCol="0">
              <a:spAutoFit/>
              <a:scene3d>
                <a:camera prst="orthographicFront"/>
                <a:lightRig rig="threePt" dir="t"/>
              </a:scene3d>
              <a:sp3d contourW="12700"/>
            </a:bodyPr>
            <a:lstStyle/>
            <a:p>
              <a:pPr lvl="1" indent="0">
                <a:buFont typeface="Arial" panose="020B0604020202020204" pitchFamily="34" charset="0"/>
                <a:buNone/>
              </a:pPr>
              <a:r>
                <a:rPr lang="en-US">
                  <a:solidFill>
                    <a:schemeClr val="bg1"/>
                  </a:solidFill>
                  <a:latin typeface="Calibri" panose="020F0502020204030204" pitchFamily="34" charset="0"/>
                  <a:cs typeface="Calibri" panose="020F0502020204030204" pitchFamily="34" charset="0"/>
                  <a:sym typeface="+mn-ea"/>
                </a:rPr>
                <a:t>Flask  ,Pandas , Seaborn , Sklearn  Pickle</a:t>
              </a:r>
              <a:endParaRPr lang="en-US" altLang="zh-CN" dirty="0">
                <a:solidFill>
                  <a:schemeClr val="bg1"/>
                </a:solidFill>
                <a:latin typeface="Calibri" panose="020F0502020204030204" pitchFamily="34" charset="0"/>
                <a:ea typeface="+mj-ea"/>
              </a:endParaRPr>
            </a:p>
          </p:txBody>
        </p:sp>
      </p:grpSp>
      <p:grpSp>
        <p:nvGrpSpPr>
          <p:cNvPr id="38" name="组合 37"/>
          <p:cNvGrpSpPr/>
          <p:nvPr/>
        </p:nvGrpSpPr>
        <p:grpSpPr>
          <a:xfrm>
            <a:off x="7202892" y="4503177"/>
            <a:ext cx="3078995" cy="1385142"/>
            <a:chOff x="1390594" y="2432856"/>
            <a:chExt cx="2738743" cy="1232075"/>
          </a:xfrm>
        </p:grpSpPr>
        <p:sp>
          <p:nvSpPr>
            <p:cNvPr id="39" name="文本框 38"/>
            <p:cNvSpPr txBox="1"/>
            <p:nvPr/>
          </p:nvSpPr>
          <p:spPr>
            <a:xfrm>
              <a:off x="1672659" y="2432856"/>
              <a:ext cx="2133781" cy="354712"/>
            </a:xfrm>
            <a:prstGeom prst="rect">
              <a:avLst/>
            </a:prstGeom>
            <a:noFill/>
          </p:spPr>
          <p:txBody>
            <a:bodyPr wrap="square" rtlCol="0">
              <a:spAutoFit/>
              <a:scene3d>
                <a:camera prst="orthographicFront"/>
                <a:lightRig rig="threePt" dir="t"/>
              </a:scene3d>
              <a:sp3d contourW="12700"/>
            </a:bodyPr>
            <a:lstStyle/>
            <a:p>
              <a:pPr algn="ctr"/>
              <a:r>
                <a:rPr lang="en-US" altLang="zh-CN" sz="2000" b="1" dirty="0">
                  <a:solidFill>
                    <a:srgbClr val="6DEEBA"/>
                  </a:solidFill>
                  <a:latin typeface="Calibri" panose="020F0502020204030204" pitchFamily="34" charset="0"/>
                </a:rPr>
                <a:t>Apps Used</a:t>
              </a:r>
              <a:endParaRPr lang="zh-CN" altLang="en-US" sz="2000" b="1" dirty="0">
                <a:solidFill>
                  <a:srgbClr val="6DEEBA"/>
                </a:solidFill>
                <a:latin typeface="Calibri" panose="020F0502020204030204" pitchFamily="34" charset="0"/>
              </a:endParaRPr>
            </a:p>
          </p:txBody>
        </p:sp>
        <p:sp>
          <p:nvSpPr>
            <p:cNvPr id="40" name="文本框 39"/>
            <p:cNvSpPr txBox="1"/>
            <p:nvPr/>
          </p:nvSpPr>
          <p:spPr>
            <a:xfrm>
              <a:off x="1390594" y="2742002"/>
              <a:ext cx="2738743" cy="922929"/>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dirty="0">
                  <a:solidFill>
                    <a:schemeClr val="bg1"/>
                  </a:solidFill>
                  <a:latin typeface="Calibri" panose="020F0502020204030204" pitchFamily="34" charset="0"/>
                  <a:ea typeface="+mj-ea"/>
                </a:rPr>
                <a:t>Anaconda , Jupyter Notebook , Spyder Notebook , Notepad </a:t>
              </a:r>
              <a:endParaRPr lang="en-US" altLang="zh-CN" dirty="0">
                <a:solidFill>
                  <a:schemeClr val="bg1"/>
                </a:solidFill>
                <a:latin typeface="Calibri" panose="020F0502020204030204" pitchFamily="34" charset="0"/>
                <a:ea typeface="+mj-ea"/>
              </a:endParaRPr>
            </a:p>
            <a:p>
              <a:pPr algn="ctr">
                <a:lnSpc>
                  <a:spcPct val="114000"/>
                </a:lnSpc>
              </a:pPr>
              <a:endParaRPr lang="en-US" altLang="zh-CN" dirty="0">
                <a:solidFill>
                  <a:schemeClr val="bg1"/>
                </a:solidFill>
                <a:latin typeface="Calibri" panose="020F0502020204030204" pitchFamily="34" charset="0"/>
                <a:ea typeface="+mj-ea"/>
              </a:endParaRPr>
            </a:p>
          </p:txBody>
        </p:sp>
      </p:grpSp>
      <p:sp>
        <p:nvSpPr>
          <p:cNvPr id="41" name="文本框 40"/>
          <p:cNvSpPr txBox="1"/>
          <p:nvPr/>
        </p:nvSpPr>
        <p:spPr>
          <a:xfrm>
            <a:off x="4959510" y="3660469"/>
            <a:ext cx="2398875" cy="1383665"/>
          </a:xfrm>
          <a:prstGeom prst="rect">
            <a:avLst/>
          </a:prstGeom>
          <a:noFill/>
        </p:spPr>
        <p:txBody>
          <a:bodyPr wrap="square" rtlCol="0">
            <a:spAutoFit/>
            <a:scene3d>
              <a:camera prst="orthographicFront"/>
              <a:lightRig rig="threePt" dir="t"/>
            </a:scene3d>
            <a:sp3d contourW="12700"/>
          </a:bodyPr>
          <a:lstStyle/>
          <a:p>
            <a:pPr algn="ctr"/>
            <a:r>
              <a:rPr lang="en-US" altLang="zh-CN" sz="2800" b="1" dirty="0">
                <a:solidFill>
                  <a:srgbClr val="28232A"/>
                </a:solidFill>
                <a:latin typeface="Calibri" panose="020F0502020204030204" pitchFamily="34" charset="0"/>
              </a:rPr>
              <a:t>Car Price </a:t>
            </a:r>
            <a:endParaRPr lang="en-US" altLang="zh-CN" sz="2800" b="1" dirty="0">
              <a:solidFill>
                <a:srgbClr val="28232A"/>
              </a:solidFill>
              <a:latin typeface="Calibri" panose="020F0502020204030204" pitchFamily="34" charset="0"/>
            </a:endParaRPr>
          </a:p>
          <a:p>
            <a:pPr algn="ctr"/>
            <a:r>
              <a:rPr lang="en-US" altLang="zh-CN" sz="2800" b="1" dirty="0">
                <a:solidFill>
                  <a:srgbClr val="28232A"/>
                </a:solidFill>
                <a:latin typeface="Calibri" panose="020F0502020204030204" pitchFamily="34" charset="0"/>
              </a:rPr>
              <a:t>Pred</a:t>
            </a:r>
            <a:endParaRPr lang="en-US" altLang="zh-CN" sz="2800" b="1" dirty="0">
              <a:solidFill>
                <a:srgbClr val="28232A"/>
              </a:solidFill>
              <a:latin typeface="Calibri" panose="020F0502020204030204" pitchFamily="34" charset="0"/>
            </a:endParaRPr>
          </a:p>
          <a:p>
            <a:pPr algn="ctr"/>
            <a:endParaRPr lang="en-US" altLang="zh-CN" sz="2800" b="1" dirty="0">
              <a:solidFill>
                <a:srgbClr val="28232A"/>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0" presetClass="entr" presetSubtype="0"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p:cTn id="11" dur="1000" fill="hold"/>
                                        <p:tgtEl>
                                          <p:spTgt spid="28"/>
                                        </p:tgtEl>
                                        <p:attrNameLst>
                                          <p:attrName>ppt_w</p:attrName>
                                        </p:attrNameLst>
                                      </p:cBhvr>
                                      <p:tavLst>
                                        <p:tav tm="0">
                                          <p:val>
                                            <p:strVal val="#ppt_w+.3"/>
                                          </p:val>
                                        </p:tav>
                                        <p:tav tm="100000">
                                          <p:val>
                                            <p:strVal val="#ppt_w"/>
                                          </p:val>
                                        </p:tav>
                                      </p:tavLst>
                                    </p:anim>
                                    <p:anim calcmode="lin" valueType="num">
                                      <p:cBhvr>
                                        <p:cTn id="12" dur="1000" fill="hold"/>
                                        <p:tgtEl>
                                          <p:spTgt spid="28"/>
                                        </p:tgtEl>
                                        <p:attrNameLst>
                                          <p:attrName>ppt_h</p:attrName>
                                        </p:attrNameLst>
                                      </p:cBhvr>
                                      <p:tavLst>
                                        <p:tav tm="0">
                                          <p:val>
                                            <p:strVal val="#ppt_h"/>
                                          </p:val>
                                        </p:tav>
                                        <p:tav tm="100000">
                                          <p:val>
                                            <p:strVal val="#ppt_h"/>
                                          </p:val>
                                        </p:tav>
                                      </p:tavLst>
                                    </p:anim>
                                    <p:animEffect transition="in" filter="fade">
                                      <p:cBhvr>
                                        <p:cTn id="13" dur="1000"/>
                                        <p:tgtEl>
                                          <p:spTgt spid="28"/>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8232A"/>
        </a:solidFill>
        <a:effectLst/>
      </p:bgPr>
    </p:bg>
    <p:spTree>
      <p:nvGrpSpPr>
        <p:cNvPr id="1" name=""/>
        <p:cNvGrpSpPr/>
        <p:nvPr/>
      </p:nvGrpSpPr>
      <p:grpSpPr>
        <a:xfrm>
          <a:off x="0" y="0"/>
          <a:ext cx="0" cy="0"/>
          <a:chOff x="0" y="0"/>
          <a:chExt cx="0" cy="0"/>
        </a:xfrm>
      </p:grpSpPr>
      <p:sp>
        <p:nvSpPr>
          <p:cNvPr id="9" name="矩形 8"/>
          <p:cNvSpPr/>
          <p:nvPr/>
        </p:nvSpPr>
        <p:spPr>
          <a:xfrm>
            <a:off x="1098803" y="-1459832"/>
            <a:ext cx="1098965" cy="1260529"/>
          </a:xfrm>
          <a:prstGeom prst="rect">
            <a:avLst/>
          </a:prstGeom>
          <a:solidFill>
            <a:srgbClr val="6DEE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Line 27" descr="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
          <p:cNvSpPr>
            <a:spLocks noChangeShapeType="1"/>
          </p:cNvSpPr>
          <p:nvPr/>
        </p:nvSpPr>
        <p:spPr bwMode="black">
          <a:xfrm>
            <a:off x="2542116" y="4864608"/>
            <a:ext cx="7200000" cy="0"/>
          </a:xfrm>
          <a:prstGeom prst="line">
            <a:avLst/>
          </a:prstGeom>
          <a:noFill/>
          <a:ln w="9525">
            <a:solidFill>
              <a:srgbClr val="6DEEBA"/>
            </a:solidFill>
            <a:prstDash val="solid"/>
            <a:round/>
          </a:ln>
          <a:effectLst>
            <a:outerShdw dist="35921" dir="2700000" algn="ctr" rotWithShape="0">
              <a:srgbClr val="292929"/>
            </a:outerShdw>
          </a:effectLst>
          <a:extLst>
            <a:ext uri="{909E8E84-426E-40DD-AFC4-6F175D3DCCD1}">
              <a14:hiddenFill xmlns:a14="http://schemas.microsoft.com/office/drawing/2010/main">
                <a:noFill/>
              </a14:hiddenFill>
            </a:ext>
          </a:extLst>
        </p:spPr>
        <p:txBody>
          <a:bodyPr wrap="none" anchor="ctr"/>
          <a:lstStyle/>
          <a:p>
            <a:pPr>
              <a:defRPr/>
            </a:pPr>
            <a:endParaRPr lang="zh-CN" altLang="en-US" kern="0">
              <a:solidFill>
                <a:sysClr val="windowText" lastClr="000000"/>
              </a:solidFill>
            </a:endParaRPr>
          </a:p>
        </p:txBody>
      </p:sp>
      <p:sp>
        <p:nvSpPr>
          <p:cNvPr id="5" name="文本框 4"/>
          <p:cNvSpPr txBox="1"/>
          <p:nvPr/>
        </p:nvSpPr>
        <p:spPr>
          <a:xfrm>
            <a:off x="2197620" y="5158199"/>
            <a:ext cx="8010525" cy="1106805"/>
          </a:xfrm>
          <a:prstGeom prst="rect">
            <a:avLst/>
          </a:prstGeom>
          <a:noFill/>
        </p:spPr>
        <p:txBody>
          <a:bodyPr wrap="none" rtlCol="0">
            <a:spAutoFit/>
          </a:bodyPr>
          <a:lstStyle/>
          <a:p>
            <a:r>
              <a:rPr lang="en-US" altLang="zh-CN" sz="6600" b="1" dirty="0">
                <a:solidFill>
                  <a:srgbClr val="6DEEBA"/>
                </a:solidFill>
                <a:latin typeface="Calibri" panose="020F0502020204030204" pitchFamily="34" charset="0"/>
                <a:ea typeface="张海山锐线体2.0" panose="02000000000000000000" pitchFamily="2" charset="-122"/>
              </a:rPr>
              <a:t>Working of the Model </a:t>
            </a:r>
            <a:endParaRPr lang="en-US" altLang="zh-CN" sz="6600" b="1" dirty="0">
              <a:solidFill>
                <a:srgbClr val="6DEEBA"/>
              </a:solidFill>
              <a:latin typeface="Calibri" panose="020F0502020204030204" pitchFamily="34" charset="0"/>
              <a:ea typeface="张海山锐线体2.0" panose="02000000000000000000" pitchFamily="2" charset="-122"/>
            </a:endParaRPr>
          </a:p>
        </p:txBody>
      </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73483" t="70798" r="18038" b="6291"/>
          <a:stretch>
            <a:fillRect/>
          </a:stretch>
        </p:blipFill>
        <p:spPr>
          <a:xfrm>
            <a:off x="5049565" y="1136217"/>
            <a:ext cx="2111949" cy="34354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8232A"/>
        </a:solidFill>
        <a:effectLst/>
      </p:bgPr>
    </p:bg>
    <p:spTree>
      <p:nvGrpSpPr>
        <p:cNvPr id="1" name=""/>
        <p:cNvGrpSpPr/>
        <p:nvPr/>
      </p:nvGrpSpPr>
      <p:grpSpPr>
        <a:xfrm>
          <a:off x="0" y="0"/>
          <a:ext cx="0" cy="0"/>
          <a:chOff x="0" y="0"/>
          <a:chExt cx="0" cy="0"/>
        </a:xfrm>
      </p:grpSpPr>
      <p:sp>
        <p:nvSpPr>
          <p:cNvPr id="9" name="矩形 8"/>
          <p:cNvSpPr/>
          <p:nvPr/>
        </p:nvSpPr>
        <p:spPr>
          <a:xfrm>
            <a:off x="1098803" y="-1459832"/>
            <a:ext cx="1098965" cy="1260529"/>
          </a:xfrm>
          <a:prstGeom prst="rect">
            <a:avLst/>
          </a:prstGeom>
          <a:solidFill>
            <a:srgbClr val="6DEE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Line 27" descr="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
          <p:cNvSpPr>
            <a:spLocks noChangeShapeType="1"/>
          </p:cNvSpPr>
          <p:nvPr/>
        </p:nvSpPr>
        <p:spPr bwMode="black">
          <a:xfrm>
            <a:off x="2197735" y="1426210"/>
            <a:ext cx="5401945" cy="10795"/>
          </a:xfrm>
          <a:prstGeom prst="line">
            <a:avLst/>
          </a:prstGeom>
          <a:noFill/>
          <a:ln w="9525">
            <a:solidFill>
              <a:srgbClr val="6DEEBA"/>
            </a:solidFill>
            <a:prstDash val="solid"/>
            <a:round/>
          </a:ln>
          <a:effectLst>
            <a:outerShdw dist="35921" dir="2700000" algn="ctr" rotWithShape="0">
              <a:srgbClr val="292929"/>
            </a:outerShdw>
          </a:effectLst>
          <a:extLst>
            <a:ext uri="{909E8E84-426E-40DD-AFC4-6F175D3DCCD1}">
              <a14:hiddenFill xmlns:a14="http://schemas.microsoft.com/office/drawing/2010/main">
                <a:noFill/>
              </a14:hiddenFill>
            </a:ext>
          </a:extLst>
        </p:spPr>
        <p:txBody>
          <a:bodyPr wrap="none" anchor="ctr"/>
          <a:lstStyle/>
          <a:p>
            <a:pPr>
              <a:defRPr/>
            </a:pPr>
            <a:endParaRPr lang="zh-CN" altLang="en-US" kern="0">
              <a:solidFill>
                <a:sysClr val="windowText" lastClr="000000"/>
              </a:solidFill>
            </a:endParaRPr>
          </a:p>
        </p:txBody>
      </p:sp>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l="73483" t="70798" r="18038" b="6291"/>
          <a:stretch>
            <a:fillRect/>
          </a:stretch>
        </p:blipFill>
        <p:spPr>
          <a:xfrm>
            <a:off x="733571" y="274277"/>
            <a:ext cx="932925" cy="1517557"/>
          </a:xfrm>
          <a:prstGeom prst="rect">
            <a:avLst/>
          </a:prstGeom>
        </p:spPr>
      </p:pic>
      <p:sp>
        <p:nvSpPr>
          <p:cNvPr id="43" name="文本框 42"/>
          <p:cNvSpPr txBox="1"/>
          <p:nvPr/>
        </p:nvSpPr>
        <p:spPr>
          <a:xfrm>
            <a:off x="2045179" y="558833"/>
            <a:ext cx="5554980" cy="706755"/>
          </a:xfrm>
          <a:prstGeom prst="rect">
            <a:avLst/>
          </a:prstGeom>
          <a:noFill/>
        </p:spPr>
        <p:txBody>
          <a:bodyPr wrap="none" rtlCol="0">
            <a:spAutoFit/>
          </a:bodyPr>
          <a:lstStyle/>
          <a:p>
            <a:r>
              <a:rPr lang="en-US" altLang="zh-CN" sz="4000" b="1" dirty="0">
                <a:solidFill>
                  <a:srgbClr val="6DEEBA"/>
                </a:solidFill>
                <a:latin typeface="Calibri" panose="020F0502020204030204" pitchFamily="34" charset="0"/>
                <a:ea typeface="张海山锐线体2.0" panose="02000000000000000000" pitchFamily="2" charset="-122"/>
              </a:rPr>
              <a:t>Initial State of the Model </a:t>
            </a:r>
            <a:endParaRPr lang="en-US" altLang="zh-CN" sz="4000" b="1" dirty="0">
              <a:solidFill>
                <a:srgbClr val="6DEEBA"/>
              </a:solidFill>
              <a:latin typeface="Calibri" panose="020F0502020204030204" pitchFamily="34" charset="0"/>
              <a:ea typeface="张海山锐线体2.0" panose="02000000000000000000" pitchFamily="2" charset="-122"/>
            </a:endParaRPr>
          </a:p>
        </p:txBody>
      </p:sp>
      <p:pic>
        <p:nvPicPr>
          <p:cNvPr id="8" name="Picture 7"/>
          <p:cNvPicPr>
            <a:picLocks noChangeAspect="1"/>
          </p:cNvPicPr>
          <p:nvPr/>
        </p:nvPicPr>
        <p:blipFill>
          <a:blip r:embed="rId2"/>
          <a:srcRect t="8284" r="82" b="5192"/>
          <a:stretch>
            <a:fillRect/>
          </a:stretch>
        </p:blipFill>
        <p:spPr>
          <a:xfrm>
            <a:off x="2121535" y="2059305"/>
            <a:ext cx="8538210" cy="41586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0" presetClass="entr" presetSubtype="0" decel="100000"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p:cTn id="11" dur="1000" fill="hold"/>
                                        <p:tgtEl>
                                          <p:spTgt spid="43"/>
                                        </p:tgtEl>
                                        <p:attrNameLst>
                                          <p:attrName>ppt_w</p:attrName>
                                        </p:attrNameLst>
                                      </p:cBhvr>
                                      <p:tavLst>
                                        <p:tav tm="0">
                                          <p:val>
                                            <p:strVal val="#ppt_w+.3"/>
                                          </p:val>
                                        </p:tav>
                                        <p:tav tm="100000">
                                          <p:val>
                                            <p:strVal val="#ppt_w"/>
                                          </p:val>
                                        </p:tav>
                                      </p:tavLst>
                                    </p:anim>
                                    <p:anim calcmode="lin" valueType="num">
                                      <p:cBhvr>
                                        <p:cTn id="12" dur="1000" fill="hold"/>
                                        <p:tgtEl>
                                          <p:spTgt spid="43"/>
                                        </p:tgtEl>
                                        <p:attrNameLst>
                                          <p:attrName>ppt_h</p:attrName>
                                        </p:attrNameLst>
                                      </p:cBhvr>
                                      <p:tavLst>
                                        <p:tav tm="0">
                                          <p:val>
                                            <p:strVal val="#ppt_h"/>
                                          </p:val>
                                        </p:tav>
                                        <p:tav tm="100000">
                                          <p:val>
                                            <p:strVal val="#ppt_h"/>
                                          </p:val>
                                        </p:tav>
                                      </p:tavLst>
                                    </p:anim>
                                    <p:animEffect transition="in" filter="fade">
                                      <p:cBhvr>
                                        <p:cTn id="13"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3" grpId="0"/>
    </p:bldLst>
  </p:timing>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1753</Words>
  <Application>WPS Presentation</Application>
  <PresentationFormat>宽屏</PresentationFormat>
  <Paragraphs>86</Paragraphs>
  <Slides>12</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12</vt:i4>
      </vt:variant>
    </vt:vector>
  </HeadingPairs>
  <TitlesOfParts>
    <vt:vector size="30" baseType="lpstr">
      <vt:lpstr>Arial</vt:lpstr>
      <vt:lpstr>SimSun</vt:lpstr>
      <vt:lpstr>Wingdings</vt:lpstr>
      <vt:lpstr>Calibri</vt:lpstr>
      <vt:lpstr>张海山锐线体2.0</vt:lpstr>
      <vt:lpstr>Kartika</vt:lpstr>
      <vt:lpstr>等线</vt:lpstr>
      <vt:lpstr>Microsoft YaHei</vt:lpstr>
      <vt:lpstr>Arial Unicode MS</vt:lpstr>
      <vt:lpstr>等线 Light</vt:lpstr>
      <vt:lpstr>Calibri</vt:lpstr>
      <vt:lpstr>Raleway</vt:lpstr>
      <vt:lpstr>Raleway</vt:lpstr>
      <vt:lpstr>Segoe Print</vt:lpstr>
      <vt:lpstr>方正兰亭超细黑简体</vt:lpstr>
      <vt:lpstr>Aharoni</vt:lpstr>
      <vt:lpstr>Yu Gothic UI Semibold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abhinav</cp:lastModifiedBy>
  <cp:revision>65</cp:revision>
  <dcterms:created xsi:type="dcterms:W3CDTF">2018-04-19T07:28:00Z</dcterms:created>
  <dcterms:modified xsi:type="dcterms:W3CDTF">2022-06-30T09:07:47Z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C62F73B624D64684999A45A7CF92D99D</vt:lpwstr>
  </property>
  <property fmtid="{D5CDD505-2E9C-101B-9397-08002B2CF9AE}" pid="3" name="KSOProductBuildVer">
    <vt:lpwstr>1033-11.2.0.11156</vt:lpwstr>
  </property>
</Properties>
</file>